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731" r:id="rId2"/>
    <p:sldId id="563" r:id="rId3"/>
    <p:sldId id="794" r:id="rId4"/>
    <p:sldId id="795" r:id="rId5"/>
    <p:sldId id="796" r:id="rId6"/>
    <p:sldId id="740" r:id="rId7"/>
    <p:sldId id="799" r:id="rId8"/>
    <p:sldId id="763" r:id="rId9"/>
    <p:sldId id="800" r:id="rId10"/>
    <p:sldId id="771" r:id="rId11"/>
    <p:sldId id="772" r:id="rId12"/>
    <p:sldId id="775" r:id="rId13"/>
    <p:sldId id="776" r:id="rId14"/>
    <p:sldId id="797" r:id="rId15"/>
    <p:sldId id="778" r:id="rId16"/>
    <p:sldId id="815" r:id="rId17"/>
    <p:sldId id="801" r:id="rId18"/>
    <p:sldId id="780" r:id="rId19"/>
    <p:sldId id="785" r:id="rId20"/>
    <p:sldId id="781" r:id="rId21"/>
    <p:sldId id="831" r:id="rId22"/>
    <p:sldId id="784" r:id="rId23"/>
    <p:sldId id="807" r:id="rId24"/>
    <p:sldId id="816" r:id="rId25"/>
    <p:sldId id="817" r:id="rId26"/>
    <p:sldId id="810" r:id="rId27"/>
    <p:sldId id="811" r:id="rId28"/>
    <p:sldId id="812" r:id="rId29"/>
    <p:sldId id="813" r:id="rId30"/>
    <p:sldId id="829" r:id="rId31"/>
    <p:sldId id="830" r:id="rId32"/>
    <p:sldId id="737" r:id="rId33"/>
    <p:sldId id="818" r:id="rId34"/>
    <p:sldId id="802" r:id="rId35"/>
    <p:sldId id="819" r:id="rId36"/>
    <p:sldId id="761" r:id="rId37"/>
    <p:sldId id="762" r:id="rId38"/>
    <p:sldId id="823" r:id="rId39"/>
    <p:sldId id="611" r:id="rId40"/>
    <p:sldId id="609" r:id="rId41"/>
    <p:sldId id="824" r:id="rId42"/>
    <p:sldId id="825" r:id="rId43"/>
    <p:sldId id="828" r:id="rId44"/>
    <p:sldId id="826" r:id="rId45"/>
    <p:sldId id="832" r:id="rId46"/>
  </p:sldIdLst>
  <p:sldSz cx="9144000" cy="6858000" type="screen4x3"/>
  <p:notesSz cx="6881813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24">
          <p15:clr>
            <a:srgbClr val="A4A3A4"/>
          </p15:clr>
        </p15:guide>
        <p15:guide id="2" pos="45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FF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B3B3B3"/>
    <a:srgbClr val="FFFFFF"/>
    <a:srgbClr val="FFFFCC"/>
    <a:srgbClr val="281A6C"/>
    <a:srgbClr val="000000"/>
    <a:srgbClr val="E38434"/>
    <a:srgbClr val="C9A152"/>
    <a:srgbClr val="A54A20"/>
    <a:srgbClr val="DE9C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29" autoAdjust="0"/>
    <p:restoredTop sz="95992" autoAdjust="0"/>
  </p:normalViewPr>
  <p:slideViewPr>
    <p:cSldViewPr>
      <p:cViewPr varScale="1">
        <p:scale>
          <a:sx n="92" d="100"/>
          <a:sy n="92" d="100"/>
        </p:scale>
        <p:origin x="82" y="221"/>
      </p:cViewPr>
      <p:guideLst>
        <p:guide orient="horz" pos="4224"/>
        <p:guide pos="45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3110" y="62"/>
      </p:cViewPr>
      <p:guideLst>
        <p:guide orient="horz" pos="2929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>
            <a:extLst>
              <a:ext uri="{FF2B5EF4-FFF2-40B4-BE49-F238E27FC236}">
                <a16:creationId xmlns:a16="http://schemas.microsoft.com/office/drawing/2014/main" id="{2E0C9D0A-437E-93FB-8B85-991BC524635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119" cy="46457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594" tIns="46297" rIns="92594" bIns="4629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26659" name="Rectangle 3">
            <a:extLst>
              <a:ext uri="{FF2B5EF4-FFF2-40B4-BE49-F238E27FC236}">
                <a16:creationId xmlns:a16="http://schemas.microsoft.com/office/drawing/2014/main" id="{843CBA15-70FD-6F39-6530-32D59A417ED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694" y="0"/>
            <a:ext cx="2982119" cy="46457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594" tIns="46297" rIns="92594" bIns="4629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26660" name="Rectangle 4">
            <a:extLst>
              <a:ext uri="{FF2B5EF4-FFF2-40B4-BE49-F238E27FC236}">
                <a16:creationId xmlns:a16="http://schemas.microsoft.com/office/drawing/2014/main" id="{8F05EAE2-8958-65B2-63C5-45D485FE5C1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823"/>
            <a:ext cx="2982119" cy="46457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594" tIns="46297" rIns="92594" bIns="4629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26661" name="Rectangle 5">
            <a:extLst>
              <a:ext uri="{FF2B5EF4-FFF2-40B4-BE49-F238E27FC236}">
                <a16:creationId xmlns:a16="http://schemas.microsoft.com/office/drawing/2014/main" id="{2453B130-A878-7F7F-02FA-1FD027F1E57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694" y="8831823"/>
            <a:ext cx="2982119" cy="46457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594" tIns="46297" rIns="92594" bIns="4629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2037CEF-D4CB-496F-9757-21C009B076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9T18:24:13.38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2031 135 24575,'-50'-9'0,"19"2"0,4 1 0,0-1 0,1-2 0,0 0 0,0-2 0,1 0 0,-24-16 0,22 12 0,17 11 0,1 0 0,-1 0 0,0 1 0,0 1 0,0-1 0,-1 2 0,-13-2 0,-77 4 0,52 0 0,-184-2 0,-154 4 0,292 2 0,1 5 0,-98 22 0,157-24 0,0 1 0,1 2 0,-33 15 0,63-23 0,-1 0 0,1 0 0,0 0 0,0 0 0,0 1 0,0 0 0,1 0 0,-1 0 0,1 0 0,0 1 0,1-1 0,-1 1 0,-2 5 0,-3 9 0,-11 39 0,8-16 0,-23 69 0,20-58 0,12-40 0,-1-1 0,0 0 0,-6 15 0,-42 88 0,42-92 0,1 0 0,2 1 0,0 0 0,1 0 0,1 1 0,2-1 0,0 30 0,0-21 0,-2-3 0,-10 42 0,-1 13 0,-1 218 0,15-223 0,2 75 0,4-120 0,1 0 0,1-1 0,2 1 0,2-1 0,1-1 0,20 41 0,-14-32 0,-12-27 0,0-1 0,14 24 0,15 19 0,-19-30 0,0 0 0,2-2 0,0 0 0,30 29 0,-29-34 0,23 29 0,-26-28 0,26 26 0,-20-24 0,-1 0 0,18 29 0,-17-23 0,27 29 0,-28-35 0,27 41 0,-30-40 0,39 44 0,2-2 0,11 11 0,91 75 0,-95-77 0,-49-54 0,0-1 0,1 0 0,27 21 0,0 2 0,-36-33 0,1 0 0,0 0 0,17 11 0,64 50 0,-47-34 0,127 93 0,-137-110 0,-26-16 0,-1 1 0,0-1 0,1 1 0,-2 0 0,1 1 0,11 11 0,-1 3 0,1 0 0,0-1 0,2-1 0,0-1 0,31 20 0,4-1 0,55 48 0,-92-68 0,0-1 0,1-1 0,1 0 0,0-1 0,1-2 0,1 0 0,-1-1 0,2-1 0,-1-1 0,1-1 0,0-1 0,1-1 0,0-1 0,-1-1 0,26-1 0,5-1 0,67-3 0,-104-1 0,-1 0 0,0-1 0,30-12 0,25-6 0,-59 18 0,0 0 0,0 0 0,20-11 0,17-6 0,-39 16 0,0 0 0,0 0 0,0-1 0,-1 0 0,0-1 0,0 0 0,-1 0 0,9-10 0,-8 8 0,1 0 0,0 0 0,0 1 0,1 1 0,17-10 0,72-37 0,-18 8 0,-50 28 0,-1-1 0,36-29 0,34-21 0,-16 23 0,-38 21 0,-37 21 0,0-1 0,0 0 0,-1-1 0,1 0 0,-1 0 0,-1-1 0,1 0 0,7-10 0,46-43 0,-48 47 0,1 0 0,-2-1 0,0 0 0,15-23 0,-17 20 0,3-3 0,-2-1 0,13-28 0,-24 46 0,12-27 0,-2-1 0,-1 0 0,9-53 0,-15 32 0,-4 37 0,1 1 0,0 0 0,1-1 0,1 1 0,7-22 0,14-48 0,-14 40 0,54-134 0,-63 174 0,16-43 0,-3-1 0,12-64 0,-13 1 0,3-10 0,-10 73 0,-1 0 0,-2-1 0,-5-64 0,0 22 0,2-295 0,-1 378 0,0 1 0,0-1 0,0 0 0,-1 1 0,0-1 0,-1 1 0,-5-13 0,-32-50 0,23 41 0,1 5 0,-1 1 0,-37-39 0,14 17 0,23 26 0,-38-30 0,33 30 0,9 10 0,0 0 0,-20-11 0,-16-10 0,-103-74 0,120 82 0,5 4 0,-32-19 0,-162-80 0,-55-22 0,98 62 0,169 74 0,-1-1 0,0 2 0,-1 0 0,1 0 0,-19-1 0,-10-1 0,-147-20 0,154 21 0,-43-12 0,-13 0 0,59 10 0,-54-17 0,1 1 0,26 7-1365,44 12-5461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9T18:24:26.71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531 331 24575,'-4'2'0,"0"0"0,-1 0 0,1 0 0,0 1 0,1-1 0,-1 1 0,0 0 0,1 0 0,-1 0 0,-3 6 0,2-5 0,-11 11 0,0 1 0,1 1 0,1 0 0,0 1 0,1 1 0,-15 30 0,16-25 0,-2-1 0,-21 30 0,-15 26 0,20-25 0,12-24 0,2 1 0,-24 64 0,23-46 0,-15 59 0,24-80 0,0-2 0,-14 28 0,14-36 0,0 0 0,2 0 0,0 1 0,1-1 0,1 1 0,-3 29 0,6 1 0,1-16 0,-7 46 0,2-42 0,2 1 0,1-1 0,6 59 0,-1-82 0,0-1 0,1 1 0,0-1 0,1-1 0,0 1 0,1 0 0,1-1 0,0 0 0,1-1 0,16 20 0,2 5 0,-10-13 0,-11-14 0,0 0 0,1-1 0,0 0 0,1 0 0,14 13 0,-10-11 0,0 0 0,-1 1 0,13 18 0,-13-16 0,0 0 0,18 16 0,92 77 0,-46-28 0,-57-62 0,0 0 0,19 25 0,2 3 0,108 102 0,46 31 0,-176-163 0,1-1 0,31 20 0,-30-21 0,0 0 0,26 24 0,-34-27 0,0 0 0,0-1 0,1 0 0,1-1 0,-1 0 0,1-1 0,23 9 0,-12-7 0,-1-2 0,1-1 0,37 4 0,197 7 0,-246-16 0,9 1 0,0-2 0,0 0 0,0-1 0,31-8 0,74-19 0,21-5 0,-124 27 0,0-1 0,-1 0 0,0-2 0,29-17 0,-33 13 0,1 1 0,-2-2 0,0 0 0,-1-1 0,0-1 0,-2 0 0,0-1 0,11-20 0,-14 24 0,0 1 0,1 0 0,15-14 0,-16 17 0,-1 0 0,0 0 0,0-1 0,-1 0 0,13-22 0,12-31 0,-18 39 0,17-45 0,-9 11 0,22-65 0,-33 80 0,-6 18 0,19-47 0,-18 55 0,0-1 0,5-29 0,9-28 0,-16 58 0,0 0 0,-2-1 0,0 0 0,-2 1 0,0-1 0,-1 0 0,-3-29 0,1-14 0,2 40 0,0 0 0,-1 0 0,-2 0 0,0 0 0,-1 0 0,-2 1 0,0 0 0,-1 0 0,-1 0 0,-1 1 0,-22-37 0,-4-7 0,25 44 0,-1 1 0,-17-23 0,-242-296 0,154 182 0,88 124 0,19 22 0,-1-1 0,-12-20 0,-52-63 0,-27-47 0,14 31 0,54 71 0,-2 0 0,-70-60 0,96 93 0,0-1 0,0 1 0,-1 0 0,1 1 0,-1 1 0,0-1 0,0 1 0,-1 1 0,1 0 0,-17-3 0,-6 3 0,0 0 0,-37 3 0,62 0 0,-7-1 0,1 0 0,-24-5 0,-26-3 0,48 9 0,1 1 0,0 0 0,0 1 0,0 0 0,0 1 0,-29 10 0,20-4 0,5-2 0,0 0 0,-26 15 0,-70 36 0,68-36 0,-65 41 0,17 10 0,72-57 0,18-13 0,0 1 0,0-1 0,1 1 0,-9 8 0,-15 33 32,17-25-1429,-1 0-5429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9T18:24:41.78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349 118 24575,'-127'119'0,"101"-88"0,-41 64 0,52-74 0,2 0 0,0 1 0,2 1 0,0 0 0,1 1 0,-11 41 0,6-7 0,10-45 0,1 0 0,1 1 0,0-1 0,-1 26 0,5 489 0,0-508 0,2 1 0,0-1 0,1 0 0,9 24 0,3 4 0,-9-31 0,-1 0 0,-1 0 0,4 23 0,24 92 0,-30-116 0,2 0 0,0 0 0,1 0 0,9 17 0,7 18 0,56 128 0,-44-110 0,-27-54 0,2-1 0,0 0 0,0 0 0,1-1 0,20 21 0,9 10 0,9 12 0,57 51 0,-57-60 0,31 13 0,-66-48 0,0-1 0,2 0 0,-1-1 0,1 0 0,1-1 0,-1-1 0,1 0 0,1-1 0,0-1 0,0-1 0,0 0 0,32 3 0,-36-5 0,0 0 0,0 0 0,18 8 0,11 4 0,-3-6 0,0-1 0,75 4 0,81-11 0,-103-2 0,-76 0 0,0 0 0,20-5 0,21-3 0,26 3 0,-1-3 0,0-4 0,125-37 0,-190 43 0,0-1 0,0 0 0,-1-2 0,22-16 0,13-7 0,-27 18 0,8-2 0,-1-2 0,0-2 0,-1-1 0,46-44 0,-62 54 0,0 0 0,0 0 0,1 2 0,28-16 0,-27 17 0,0 0 0,0-2 0,-1 0 0,22-20 0,5-8 0,-33 32 0,-1 0 0,0 0 0,0-1 0,0 0 0,-1 0 0,-1-1 0,1 0 0,-1 0 0,9-19 0,-9 5 0,-1 0 0,0 0 0,-2 0 0,-1 0 0,-1-1 0,0 1 0,-6-44 0,2 53 0,-1 0 0,0 0 0,-1 0 0,0 1 0,-1 0 0,-12-21 0,2 3 0,-2-5 0,-2 0 0,-1 2 0,-2 1 0,-46-53 0,13 14 0,45 57 0,0-1 0,-1 2 0,0-1 0,-2 2 0,-23-21 0,27 26 0,1 0 0,0 0 0,0-2 0,-11-13 0,12 11 0,-2 1 0,0 1 0,-11-10 0,6 6 0,1 0 0,1 0 0,-13-18 0,4 5 0,-65-72 0,-39-47 0,48 57 0,32 38 0,-54-56 0,48 52 0,-54-71 0,-20-26 0,110 136 0,-1 2 0,-1 0 0,0 0 0,-1 2 0,0 0 0,-1 1 0,-36-14 0,44 20 0,-2-2 0,0 1 0,-1 1 0,0 0 0,1 0 0,-1 2 0,-31-4 0,-39-1 0,52 4 0,-37 0 0,14 3 0,26 0 0,-1 1 0,0 2 0,1 0 0,-1 2 0,-41 11 0,-9 4 0,64-16 0,-1 1 0,1 0 0,0 1 0,0 1 0,-31 15 0,-67 28 0,103-43-54,9-5-77,0 0-1,1 1 1,-1-1 0,0 1 0,1 0 0,-1 0 0,1 0 0,0 0 0,-3 3 0,0 3-6695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9T18:25:08.62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170 1239 24575,'2'0'0,"1"1"0,-1-1 0,1 1 0,-1 0 0,1-1 0,-1 1 0,0 0 0,1 1 0,-1-1 0,0 0 0,0 1 0,0-1 0,0 1 0,0-1 0,2 3 0,29 35 0,-15-16 0,-3-5 0,0 2 0,18 32 0,-20-30 0,1 0 0,20 22 0,70 91 0,-25-32 0,102 126 0,-93-109 0,-33-42 0,28 21 0,-56-64 0,2-1 0,38 33 0,-33-33 0,45 55 0,-44-43 0,45 83 0,-53-82 0,2-1 0,36 44 0,-6-17 0,34 44 0,109 123 0,-152-171 0,-33-44 0,28 34 0,27 8 0,-2-9 0,122 113 0,-135-117 0,21 19 0,-67-64 0,1 0 0,0-1 0,1-1 0,0 0 0,17 8 0,-25-13 0,0-1 0,1 1 0,-1-1 0,0 0 0,0 0 0,0 0 0,1-1 0,-1 0 0,0 0 0,1 0 0,-1 0 0,0-1 0,0 0 0,1 0 0,-1-1 0,0 0 0,0 1 0,6-5 0,-6 3 0,1-2 0,-1 1 0,0 0 0,-1-1 0,1 0 0,-1 0 0,0-1 0,0 1 0,3-8 0,22-26 0,-15 23 0,-1-1 0,-1 0 0,20-36 0,-10 14 0,-19 33 0,-1 0 0,0 0 0,0-1 0,0 1 0,0-1 0,-1 1 0,0-1 0,-1 0 0,0 0 0,0 1 0,-1-9 0,1 8 0,0-1 0,0 0 0,0 1 0,1-1 0,0 0 0,0 1 0,1 0 0,4-12 0,0 3 0,-1 1 0,0-1 0,-1 0 0,3-29 0,8-31 0,-10 53 0,5-34 0,2-16 0,-1 27 0,-2 0 0,-3-1 0,-1 0 0,-2-50 0,-2-7 0,-3-96 0,0 178 0,0-1 0,-2 1 0,-1 0 0,0 0 0,-2 1 0,0-1 0,-1 1 0,-2 1 0,-18-32 0,-48-73 0,-31-47 0,72 117 0,-36-79 0,13 23 0,-56-89 0,109 191 0,-177-364 0,121 229 0,-10-20 0,-44-52 0,98 189 0,-1 0 0,-2 1 0,0 1 0,-36-35 0,11 17 0,28 25 0,-1 1 0,0 0 0,-35-22 0,-27-9 0,16 14 0,-99-69 0,125 77 0,-1 3 0,0 1 0,-46-18 0,48 19 0,32 17 0,0 0 0,-1 1 0,1 0 0,-1 0 0,1 0 0,-11-2 0,-15-2 0,0 2 0,0 1 0,-1 2 0,-40 1 0,-126 18 0,177-14 0,-3 2 0,0 1 0,1 1 0,0 1 0,0 2 0,-25 13 0,35-17 0,-32 16 0,1 3 0,1 1 0,-65 53 0,90-61 0,0 0 0,1 2 0,-23 33 0,7 12 0,29-55 0,0-1 0,0 1 0,-3 17 0,4-17 0,1 0 0,-1-1 0,-1 1 0,-6 11 0,6-13 0,0 0 0,1 1 0,0 0 0,0-1 0,1 1 0,0 0 0,1 0 0,-1 13 0,3 78 0,1-40 0,-1-34 0,0 0 0,1 0 0,2-1 0,1 1 0,0-1 0,2 0 0,1-1 0,15 33 0,21 36 0,34 40 0,-55-85 0,-5-8 0,14 27 94,-22-42-824,18 30 1,-18-40-6097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9T18:25:21.61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907 39 24575,'-39'31'0,"-59"16"0,-105 36 0,129-57 0,-190 75 0,253-97 0,1 1 0,-1 0 0,1 0 0,0 1 0,1 1 0,-1-1 0,1 2 0,1-1 0,-13 14 0,15-13 0,-1-1 0,0 1 0,1 0 0,0 0 0,1 1 0,-1 0 0,2 0 0,-6 13 0,-5 31 0,2 0 0,-10 83 0,18-100 0,1 0 0,2 1 0,2 48 0,1-73 0,1 0 0,0-1 0,1 1 0,0-1 0,0 0 0,1 1 0,1-2 0,0 1 0,0 0 0,1-1 0,0 0 0,1 0 0,0-1 0,13 13 0,-2-6 0,1 0 0,27 17 0,-22-15 0,26 15 0,-15-17 0,104 47 0,-118-56 0,0 0 0,1-2 0,-1 0 0,44 3 0,349-6 0,-209-4 0,-165 2 0,337-13 0,-352 9 0,-1-2 0,0-1 0,0 0 0,41-20 0,-7 3 0,-56 24 0,18-8 0,1 0 0,35-21 0,-50 25 0,0 0 0,0 0 0,-1-1 0,0 0 0,0 0 0,0 0 0,0-1 0,-1 0 0,0 1 0,0-2 0,-1 1 0,6-12 0,0-5 0,-1-1 0,0 0 0,-2 0 0,-1-1 0,-1 0 0,-1 0 0,0-25 0,5-113 0,1-5 0,-9 128 0,1 21 0,-1-1 0,0 0 0,-2 1 0,0-1 0,-1 0 0,-1 1 0,-12-34 0,-65-111 0,74 153 0,-1 1 0,0 0 0,-17-17 0,3 3 0,11 14 0,0 1 0,0 1 0,0 0 0,-1 0 0,0 2 0,-1-1 0,0 1 0,-21-6 0,14 8 0,0 1 0,0 1 0,0 0 0,0 2 0,-34 3 0,-7-1 0,41 0 0,0 0 0,0 1 0,1 1 0,-29 10 0,23-6 0,-43 6 0,-14 3 0,62-11 0,-1-2 0,0 0 0,-37 1 0,6-6 0,35-1 0,0 1 0,0 1 0,0 1 0,0 0 0,0 1 0,0 1 0,-23 7 0,-59 27-1365,88-32-5461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9T18:25:42.31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381 118 24575,'0'0'0,"0"0"0,0 0 0,-1 0 0,1 0 0,0 0 0,0 0 0,0 1 0,0-1 0,-1 0 0,1 0 0,0 0 0,0 0 0,0 0 0,0 0 0,-1 0 0,1 0 0,0 0 0,0 0 0,0 0 0,0 0 0,-1 0 0,1 0 0,0 0 0,0 0 0,0 0 0,0 0 0,-1 0 0,1 0 0,0 0 0,0 0 0,0-1 0,0 1 0,-1 0 0,1 0 0,0 0 0,0 0 0,0 0 0,0 0 0,0-1 0,0 1 0,-1 0 0,1 0 0,0 0 0,0 0 0,0 0 0,0-1 0,0 1 0,-8 18 0,2 12 0,-1 0 0,-2-1 0,-21 49 0,23-63 0,-12 25 0,-1 0 0,-41 55 0,-14 27 0,40-57 0,-22 39 0,53-93 0,0 0 0,1 0 0,0 0 0,0 0 0,2 1 0,-1-1 0,1 16 0,-1-5 0,-6 33 0,0 19 0,8 309 0,3-355 0,1-1 0,1 1 0,1-2 0,2 1 0,13 34 0,-11-33 0,1-3 0,0-1 0,2 0 0,28 40 0,8 17 0,-37-62 0,0-1 0,2 0 0,0-1 0,0 0 0,2-1 0,0-1 0,0 0 0,2-1 0,0-1 0,0-1 0,1 0 0,1-2 0,34 15 0,-24-15 0,1 0 0,0-2 0,0-2 0,48 5 0,-12-3 0,-50-5 0,0 0 0,1-2 0,28 0 0,-38-3 0,0-1 0,0 0 0,0 0 0,0-1 0,-1 0 0,1 0 0,-1 0 0,0-1 0,0-1 0,10-10 0,10-5 0,-17 15 0,-1-1 0,0 0 0,-1 0 0,0-1 0,0 0 0,0 0 0,-1-1 0,0 0 0,-1 0 0,0-1 0,0 0 0,-1 0 0,4-11 0,55-189 0,-59 183 0,-2-1 0,-1 0 0,-1 1 0,-4-42 0,1-2 0,2-1196 0,0 1260 0,-1-1 0,-1 0 0,1 1 0,-1-1 0,0 1 0,-1-1 0,0 1 0,0 0 0,0 0 0,-1 0 0,-7-9 0,-3-3 0,-1 0 0,-25-23 0,36 38 0,-1 1 0,0 0 0,0 0 0,0 0 0,0 1 0,0-1 0,-1 1 0,1 0 0,-1 1 0,1-1 0,-7 0 0,-7-1 0,-38 0 0,-14 1 0,-155 5 0,219-2 0,1 0 0,-1 1 0,1 0 0,0 0 0,-1 1 0,1 0 0,0 0 0,0 0 0,-6 5 0,-50 42 0,41-32 0,14-12-97,0 1-1,1 0 1,0 0-1,1 0 1,-1 1-1,1 0 1,1 0-1,0 0 1,0 0-1,0 1 1,1-1-1,0 1 0,-1 10 1,-1-1-6729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9T18:25:50.15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1252 600 24575,'0'-4'0,"-1"0"0,-1 1 0,1-1 0,0 1 0,-1-1 0,0 1 0,0 0 0,0-1 0,0 1 0,0 0 0,-4-3 0,-10-18 0,5 4 0,0 1 0,-1 0 0,-1 1 0,-27-31 0,28 35 0,1-2 0,0 1 0,-15-34 0,-6-8 0,26 46 0,0 0 0,1-1 0,-7-22 0,10 25 0,-1 0 0,-1 0 0,1 0 0,-1 0 0,-1 1 0,0-1 0,0 1 0,-9-11 0,-12-11 0,23 25 0,0 0 0,-1 0 0,0 1 0,0-1 0,-1 1 0,1 0 0,-1 0 0,0 0 0,0 1 0,0-1 0,0 1 0,-1 1 0,1-1 0,-8-2 0,-9 2 0,1 0 0,-1 1 0,0 1 0,-43 5 0,1-2 0,33-2 0,-126 4 0,130-1 0,0 1 0,-1 1 0,-43 14 0,54-14 0,-1 1 0,2 1 0,-1 1 0,1 1 0,0 0 0,1 1 0,0 0 0,0 1 0,1 1 0,1 0 0,0 1 0,1 0 0,0 1 0,-14 23 0,18-24 0,1-1 0,1 1 0,0 0 0,1 0 0,0 1 0,1-1 0,1 1 0,0 0 0,-2 19 0,0 17 0,1-29 0,2 0 0,0 0 0,2 0 0,0 0 0,5 30 0,6-4 0,3-1 0,30 71 0,-13-36 0,63 135 0,-82-190 0,21 36 0,-2-5 0,0 5 0,26 55 0,-29-72 0,-2-4 0,-8-5 0,2-2 0,31 42 0,21 34 0,36 55 0,-102-155 0,9 12 0,0-1 0,2 0 0,0-1 0,1-1 0,1-1 0,37 27 0,-45-35 0,-1 0 0,1 1 0,-2 1 0,13 17 0,11 14 0,-10-17 0,-7-6 0,36 33 0,-47-50 0,1 0 0,0-1 0,-1 0 0,1 0 0,0 0 0,0-1 0,0 0 0,0 0 0,0 0 0,1-1 0,-1 0 0,0 0 0,0 0 0,6-2 0,37 2 0,-26 4 0,0-1 0,0-2 0,1 0 0,-1-1 0,30-5 0,-40 2 0,-1 0 0,0 0 0,0-2 0,0 1 0,-1-2 0,1 1 0,-1-1 0,-1-1 0,1 0 0,15-14 0,11-7 0,-27 22 0,-1-1 0,0 1 0,0-1 0,-1-1 0,0 0 0,0 0 0,-1 0 0,0-1 0,0 0 0,-1-1 0,6-11 0,-5 2 0,0-1 0,-1 0 0,-1-1 0,-1 1 0,0-1 0,-2 0 0,0-36 0,-2 3 0,0-28 0,-4-1 0,-16-95 0,15 138 0,1 0 0,2-50 0,3 57 0,-2 1 0,-1-1 0,-2 1 0,-10-46 0,5 48 0,-2-10 0,-2-1 0,-19-39 0,17 48 0,8 14 0,-1 0 0,-1 1 0,-1 0 0,0 1 0,-1 0 0,-1 0 0,0 1 0,-17-15 0,19 20 0,0 0 0,0 0 0,-8-14 0,-18-19 0,7 4 0,27 34 0,-1 0 0,0 0 0,-1 0 0,1 0 0,-1 1 0,0 0 0,0 0 0,0 0 0,-10-7 0,0 2 0,1-1 0,0 0 0,0-1 0,-14-16 0,-10-8 0,24 22 0,1-1 0,-18-24 0,8 9 0,-40-59-1365,52 73-5461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059A1EDF-B1EC-BD49-FB5B-92B9C1341D8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119" cy="46457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594" tIns="46297" rIns="92594" bIns="4629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EE70004E-D3DD-310C-6E84-E04CF3DE410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99694" y="0"/>
            <a:ext cx="2982119" cy="46457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594" tIns="46297" rIns="92594" bIns="4629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ED45B5B-43F5-6ED5-23C3-CE073A2626F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0117" name="Rectangle 5">
            <a:extLst>
              <a:ext uri="{FF2B5EF4-FFF2-40B4-BE49-F238E27FC236}">
                <a16:creationId xmlns:a16="http://schemas.microsoft.com/office/drawing/2014/main" id="{76B6FA7C-3E03-8603-9AB6-1E8EFD99004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415911"/>
            <a:ext cx="5046663" cy="4182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594" tIns="46297" rIns="92594" bIns="46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90118" name="Rectangle 6">
            <a:extLst>
              <a:ext uri="{FF2B5EF4-FFF2-40B4-BE49-F238E27FC236}">
                <a16:creationId xmlns:a16="http://schemas.microsoft.com/office/drawing/2014/main" id="{C6D325D2-2B7A-FC38-C750-289C53F933C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823"/>
            <a:ext cx="2982119" cy="46457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594" tIns="46297" rIns="92594" bIns="4629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0119" name="Rectangle 7">
            <a:extLst>
              <a:ext uri="{FF2B5EF4-FFF2-40B4-BE49-F238E27FC236}">
                <a16:creationId xmlns:a16="http://schemas.microsoft.com/office/drawing/2014/main" id="{62529C37-1EE8-AB91-7677-73DD79FFA6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694" y="8831823"/>
            <a:ext cx="2982119" cy="46457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594" tIns="46297" rIns="92594" bIns="4629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2042B6-E07A-4F6B-A69D-8A92C8AB31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472A74A-6D63-779E-F70D-A1C3BB29BA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09CCEB97-D9BB-416A-A9BC-AD5F97272FFA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AD0F4BB-E243-0119-3BA9-6DB22A247E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9E3C4C6-3EC6-BF45-83A9-DDD754EB0C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630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730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977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369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426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550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331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564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9161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753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744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sz="1400" dirty="0">
                <a:latin typeface="Arial" panose="020B0604020202020204" pitchFamily="34" charset="0"/>
              </a:rPr>
              <a:t>This presentation will look at a few alternative methods of land development coding that will  guide the Seminary’s built future as a community – what are its regulating mechanisms and its shortcomings, and we will ask whether we will get the results intended by using these instruments.</a:t>
            </a:r>
          </a:p>
          <a:p>
            <a:pPr eaLnBrk="1" hangingPunct="1"/>
            <a:r>
              <a:rPr lang="en-US" altLang="en-US" sz="1400" dirty="0">
                <a:latin typeface="Arial" panose="020B0604020202020204" pitchFamily="34" charset="0"/>
              </a:rPr>
              <a:t>We will talk about Conventional and Special Situation Coding and a “new, “old”, idea” – Emphasizing Design as an option to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create a physical environment residents would like to have and how to implement that.</a:t>
            </a:r>
          </a:p>
          <a:p>
            <a:pPr eaLnBrk="1" hangingPunct="1"/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Finally, we will look a few Case Studies and Model Bylaws created by the Commonwealth of Massachusetts for more clarity.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sz="1400" dirty="0">
                <a:latin typeface="Arial" panose="020B0604020202020204" pitchFamily="34" charset="0"/>
              </a:rPr>
              <a:t>This presentation will look at the instruments that will  guide our built future as a community – what are its regulating mechanisms and its shortcomings and we will ask whether we are getting the results intended at this point in time.</a:t>
            </a:r>
          </a:p>
          <a:p>
            <a:pPr eaLnBrk="1" hangingPunct="1"/>
            <a:r>
              <a:rPr lang="en-US" altLang="en-US" sz="1400" dirty="0">
                <a:latin typeface="Arial" panose="020B0604020202020204" pitchFamily="34" charset="0"/>
              </a:rPr>
              <a:t>We will talk about a “new, “old”, idea” – Form-Based Coding as an option to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create a physical environment residents would like to have and how to implement that.</a:t>
            </a:r>
          </a:p>
          <a:p>
            <a:pPr eaLnBrk="1" hangingPunct="1"/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Finally we will look a few Case Studies in which I was closely involved.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4447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7574" y="4480842"/>
            <a:ext cx="5046663" cy="4182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985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546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86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0373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6997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7268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sz="1400" dirty="0">
                <a:latin typeface="Arial" panose="020B0604020202020204" pitchFamily="34" charset="0"/>
              </a:rPr>
              <a:t>This presentation will look at the instruments that will  guide our built future as a community – what are its regulating mechanisms and its shortcomings and we will ask whether we are getting the results intended at this point in time.</a:t>
            </a:r>
          </a:p>
          <a:p>
            <a:pPr eaLnBrk="1" hangingPunct="1"/>
            <a:r>
              <a:rPr lang="en-US" altLang="en-US" sz="1400" dirty="0">
                <a:latin typeface="Arial" panose="020B0604020202020204" pitchFamily="34" charset="0"/>
              </a:rPr>
              <a:t>We will talk about a “new, “old”, idea” – Form-Based Coding as an option to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create a physical environment residents would like to have and how to implement that.</a:t>
            </a:r>
          </a:p>
          <a:p>
            <a:pPr eaLnBrk="1" hangingPunct="1"/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Finally we will look a few Case Studies in which I was closely involved.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958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sz="1400" dirty="0">
                <a:latin typeface="Arial" panose="020B0604020202020204" pitchFamily="34" charset="0"/>
              </a:rPr>
              <a:t>This presentation will look at the instruments that will  guide our built future as a community – what are its regulating mechanisms and its shortcomings and we will ask whether we are getting the results intended at this point in time.</a:t>
            </a:r>
          </a:p>
          <a:p>
            <a:pPr eaLnBrk="1" hangingPunct="1"/>
            <a:r>
              <a:rPr lang="en-US" altLang="en-US" sz="1400" dirty="0">
                <a:latin typeface="Arial" panose="020B0604020202020204" pitchFamily="34" charset="0"/>
              </a:rPr>
              <a:t>We will talk about a “new, “old”, idea” – Form-Based Coding as an option to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create a physical environment residents would like to have and how to implement that.</a:t>
            </a:r>
          </a:p>
          <a:p>
            <a:pPr eaLnBrk="1" hangingPunct="1"/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Finally we will look a few Case Studies in which I was closely involved.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235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909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7931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8761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31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sz="1400" dirty="0">
                <a:latin typeface="Arial" panose="020B0604020202020204" pitchFamily="34" charset="0"/>
              </a:rPr>
              <a:t>This presentation will look at the instruments that will  guide our built future as a community – what are its regulating mechanisms and its shortcomings and we will ask whether we are getting the results intended at this point in time.</a:t>
            </a:r>
          </a:p>
          <a:p>
            <a:pPr eaLnBrk="1" hangingPunct="1"/>
            <a:r>
              <a:rPr lang="en-US" altLang="en-US" sz="1400" dirty="0">
                <a:latin typeface="Arial" panose="020B0604020202020204" pitchFamily="34" charset="0"/>
              </a:rPr>
              <a:t>We will talk about a “new, “old”, idea” – Form-Based Coding as an option to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create a physical environment residents would like to have and how to implement that.</a:t>
            </a:r>
          </a:p>
          <a:p>
            <a:pPr eaLnBrk="1" hangingPunct="1"/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Finally we will look a few Case Studies in which I was closely involved.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0648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32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0616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33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7992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1505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35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5634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36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5773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2042B6-E07A-4F6B-A69D-8A92C8AB3185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5209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38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9153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2042B6-E07A-4F6B-A69D-8A92C8AB3185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292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2938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2042B6-E07A-4F6B-A69D-8A92C8AB3185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298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2042B6-E07A-4F6B-A69D-8A92C8AB3185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63792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2042B6-E07A-4F6B-A69D-8A92C8AB3185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5398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2042B6-E07A-4F6B-A69D-8A92C8AB3185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04246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2042B6-E07A-4F6B-A69D-8A92C8AB3185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2499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2042B6-E07A-4F6B-A69D-8A92C8AB3185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16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850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641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7574" y="4428706"/>
            <a:ext cx="5046663" cy="4182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335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614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C661740-904E-F2D0-7465-6FCD3A368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52385" indent="-289379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7516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20523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83529" indent="-23150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4653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09542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72548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35555" indent="-2315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DF42D02-5CE9-4479-9089-C0CFD90AC61B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2750496-EA59-A34C-9FC1-7CA87F879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8F88059-CF36-4866-3A38-15D44AE06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187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2052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6641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457200"/>
            <a:ext cx="220980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457200"/>
            <a:ext cx="64770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8527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" y="457200"/>
            <a:ext cx="8839200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419600"/>
            <a:ext cx="38100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419600"/>
            <a:ext cx="38100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376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839200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419600"/>
            <a:ext cx="38100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381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3512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839200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419600"/>
            <a:ext cx="77724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3440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839200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419600"/>
            <a:ext cx="38100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0169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0519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424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538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4352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643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010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2821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142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>
            <a:extLst>
              <a:ext uri="{FF2B5EF4-FFF2-40B4-BE49-F238E27FC236}">
                <a16:creationId xmlns:a16="http://schemas.microsoft.com/office/drawing/2014/main" id="{A3E33F56-FF24-151A-1AFF-9286E30A16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5C7018D2-94CB-2991-2463-1B0CECB66D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457200"/>
            <a:ext cx="883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6578697A-3913-DD18-7229-4C0796701F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9" name="Picture 9">
            <a:extLst>
              <a:ext uri="{FF2B5EF4-FFF2-40B4-BE49-F238E27FC236}">
                <a16:creationId xmlns:a16="http://schemas.microsoft.com/office/drawing/2014/main" id="{DC9448C9-6FDA-55EC-460A-B392761382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59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DE9C0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DE9C0B"/>
          </a:solidFill>
          <a:latin typeface="Helvetica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DE9C0B"/>
          </a:solidFill>
          <a:latin typeface="Helvetica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DE9C0B"/>
          </a:solidFill>
          <a:latin typeface="Helvetica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DE9C0B"/>
          </a:solidFill>
          <a:latin typeface="Helvetica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DE9C0B"/>
          </a:solidFill>
          <a:latin typeface="Helvetica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DE9C0B"/>
          </a:solidFill>
          <a:latin typeface="Helvetica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DE9C0B"/>
          </a:solidFill>
          <a:latin typeface="Helvetica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DE9C0B"/>
          </a:solidFill>
          <a:latin typeface="Helvetica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12" Type="http://schemas.openxmlformats.org/officeDocument/2006/relationships/customXml" Target="../ink/ink5.xml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.xm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1.png"/><Relationship Id="rId14" Type="http://schemas.openxmlformats.org/officeDocument/2006/relationships/customXml" Target="../ink/ink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53" name="Rectangle 5152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5" name="Rectangle 5154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9144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7" name="Rectangle 5156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341640" y="-1720"/>
            <a:ext cx="881253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9" name="Rectangle 5158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540" y="-1291"/>
            <a:ext cx="2706134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1" name="Oval 5160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3923854" y="1402819"/>
            <a:ext cx="4967533" cy="3741293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C58843-C5F3-9F1D-3F06-46416612E896}"/>
              </a:ext>
            </a:extLst>
          </p:cNvPr>
          <p:cNvSpPr txBox="1"/>
          <p:nvPr/>
        </p:nvSpPr>
        <p:spPr>
          <a:xfrm>
            <a:off x="1453285" y="1020764"/>
            <a:ext cx="4947184" cy="32685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4200" kern="1200" dirty="0">
                <a:solidFill>
                  <a:srgbClr val="FFCC66"/>
                </a:solidFill>
                <a:latin typeface="+mj-lt"/>
                <a:ea typeface="+mj-ea"/>
                <a:cs typeface="+mj-cs"/>
              </a:rPr>
              <a:t>Site Reuse Initiative </a:t>
            </a:r>
          </a:p>
          <a:p>
            <a:pPr marL="0" indent="0" algn="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Gordon Conwell Theological </a:t>
            </a:r>
          </a:p>
          <a:p>
            <a:pPr marL="0" indent="0" algn="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Seminary</a:t>
            </a:r>
          </a:p>
        </p:txBody>
      </p:sp>
      <p:sp>
        <p:nvSpPr>
          <p:cNvPr id="5163" name="Rectangle 5162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735" y="4480038"/>
            <a:ext cx="9134528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5" name="Rectangle 5164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368117" y="2081692"/>
            <a:ext cx="6857572" cy="269419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70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Content Placeholder 13" descr="A picture containing salamander&#10;&#10;Description automatically generated">
            <a:extLst>
              <a:ext uri="{FF2B5EF4-FFF2-40B4-BE49-F238E27FC236}">
                <a16:creationId xmlns:a16="http://schemas.microsoft.com/office/drawing/2014/main" id="{D533A5A2-CF3D-8575-1166-093B099180B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576687" cy="4724401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D63178-B4AC-DFEA-CD61-A1C459B48693}"/>
              </a:ext>
            </a:extLst>
          </p:cNvPr>
          <p:cNvSpPr txBox="1"/>
          <p:nvPr/>
        </p:nvSpPr>
        <p:spPr>
          <a:xfrm>
            <a:off x="5710568" y="1074038"/>
            <a:ext cx="3276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dirty="0">
                <a:solidFill>
                  <a:srgbClr val="FFCC66"/>
                </a:solidFill>
                <a:latin typeface="+mj-lt"/>
              </a:rPr>
              <a:t>Area Characteristics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Hilltop Prominence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Expansive Vistas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Major Structures for Repurposing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Level Open Space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Area Privacy Through Separation &amp; Elevation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Experiential Value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US" sz="22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6FCE1A-6ADD-1590-2254-1A34808746C4}"/>
              </a:ext>
            </a:extLst>
          </p:cNvPr>
          <p:cNvSpPr txBox="1"/>
          <p:nvPr/>
        </p:nvSpPr>
        <p:spPr>
          <a:xfrm>
            <a:off x="217838" y="5934584"/>
            <a:ext cx="391146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altLang="en-US" sz="3200" kern="1200" dirty="0">
                <a:solidFill>
                  <a:srgbClr val="FFCC66"/>
                </a:solidFill>
                <a:latin typeface="+mj-lt"/>
                <a:cs typeface="Vijaya" panose="02020604020202020204" pitchFamily="18" charset="0"/>
              </a:rPr>
              <a:t>Enlarged Site Areas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59AE6B-3151-E003-5A98-46A15D283B77}"/>
              </a:ext>
            </a:extLst>
          </p:cNvPr>
          <p:cNvSpPr txBox="1"/>
          <p:nvPr/>
        </p:nvSpPr>
        <p:spPr>
          <a:xfrm>
            <a:off x="1660974" y="4789636"/>
            <a:ext cx="225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Upper Campus </a:t>
            </a:r>
          </a:p>
        </p:txBody>
      </p:sp>
    </p:spTree>
    <p:extLst>
      <p:ext uri="{BB962C8B-B14F-4D97-AF65-F5344CB8AC3E}">
        <p14:creationId xmlns:p14="http://schemas.microsoft.com/office/powerpoint/2010/main" val="831070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1B8DB9-1449-3983-E5DB-5DC98BB4B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335" y="10140"/>
            <a:ext cx="4625720" cy="54618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9AE72A2-D545-FD98-2CE6-C5867918CF8D}"/>
              </a:ext>
            </a:extLst>
          </p:cNvPr>
          <p:cNvSpPr txBox="1"/>
          <p:nvPr/>
        </p:nvSpPr>
        <p:spPr>
          <a:xfrm>
            <a:off x="5391395" y="5502432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+mj-lt"/>
              </a:rPr>
              <a:t>Middle Campus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6FCE1A-6ADD-1590-2254-1A34808746C4}"/>
              </a:ext>
            </a:extLst>
          </p:cNvPr>
          <p:cNvSpPr txBox="1"/>
          <p:nvPr/>
        </p:nvSpPr>
        <p:spPr>
          <a:xfrm>
            <a:off x="298412" y="6002332"/>
            <a:ext cx="391146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altLang="en-US" sz="3200" kern="1200" dirty="0">
                <a:solidFill>
                  <a:srgbClr val="FFCC66"/>
                </a:solidFill>
                <a:latin typeface="+mj-lt"/>
                <a:cs typeface="Vijaya" panose="02020604020202020204" pitchFamily="18" charset="0"/>
              </a:rPr>
              <a:t>Enlarged Site Areas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D8C951-0320-8FC8-7636-98EBD4F14635}"/>
              </a:ext>
            </a:extLst>
          </p:cNvPr>
          <p:cNvSpPr txBox="1"/>
          <p:nvPr/>
        </p:nvSpPr>
        <p:spPr>
          <a:xfrm>
            <a:off x="662705" y="1247416"/>
            <a:ext cx="364203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FFCC66"/>
                </a:solidFill>
                <a:latin typeface="+mj-lt"/>
              </a:rPr>
              <a:t>Area Characteristics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Heritage Landscape Surrounding The Retreat Building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Scenic Views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Sweeping Lawns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Walking Paths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Mature Tree Cover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Meaningful Open Space</a:t>
            </a:r>
          </a:p>
        </p:txBody>
      </p:sp>
    </p:spTree>
    <p:extLst>
      <p:ext uri="{BB962C8B-B14F-4D97-AF65-F5344CB8AC3E}">
        <p14:creationId xmlns:p14="http://schemas.microsoft.com/office/powerpoint/2010/main" val="4104070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AE72A2-D545-FD98-2CE6-C5867918CF8D}"/>
              </a:ext>
            </a:extLst>
          </p:cNvPr>
          <p:cNvSpPr txBox="1"/>
          <p:nvPr/>
        </p:nvSpPr>
        <p:spPr>
          <a:xfrm>
            <a:off x="457200" y="4901238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+mj-lt"/>
              </a:rPr>
              <a:t>Lower Campus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6FCE1A-6ADD-1590-2254-1A34808746C4}"/>
              </a:ext>
            </a:extLst>
          </p:cNvPr>
          <p:cNvSpPr txBox="1"/>
          <p:nvPr/>
        </p:nvSpPr>
        <p:spPr>
          <a:xfrm>
            <a:off x="298412" y="6002332"/>
            <a:ext cx="391146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altLang="en-US" sz="3200" kern="1200" dirty="0">
                <a:solidFill>
                  <a:srgbClr val="FFCC66"/>
                </a:solidFill>
                <a:latin typeface="+mj-lt"/>
                <a:cs typeface="Vijaya" panose="02020604020202020204" pitchFamily="18" charset="0"/>
              </a:rPr>
              <a:t>Enlarged Site Areas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D8C951-0320-8FC8-7636-98EBD4F14635}"/>
              </a:ext>
            </a:extLst>
          </p:cNvPr>
          <p:cNvSpPr txBox="1"/>
          <p:nvPr/>
        </p:nvSpPr>
        <p:spPr>
          <a:xfrm>
            <a:off x="4963067" y="1038940"/>
            <a:ext cx="3642037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FFCC66"/>
                </a:solidFill>
                <a:latin typeface="+mj-lt"/>
              </a:rPr>
              <a:t>Area Characteristics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Historic Architecture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Heritage Landscape Surrounding The Retreat 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Sweeping Lawns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Mature Tree Cover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Gateway Potential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Meaningful Open Space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Residential Buildings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Abuts Pond &amp; Wetlands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3EB0623-537F-A84F-413E-CB6CA6CD5ECA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"/>
            <a:ext cx="4269486" cy="480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52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AE72A2-D545-FD98-2CE6-C5867918CF8D}"/>
              </a:ext>
            </a:extLst>
          </p:cNvPr>
          <p:cNvSpPr txBox="1"/>
          <p:nvPr/>
        </p:nvSpPr>
        <p:spPr>
          <a:xfrm>
            <a:off x="5410200" y="5771499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Fields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6FCE1A-6ADD-1590-2254-1A34808746C4}"/>
              </a:ext>
            </a:extLst>
          </p:cNvPr>
          <p:cNvSpPr txBox="1"/>
          <p:nvPr/>
        </p:nvSpPr>
        <p:spPr>
          <a:xfrm>
            <a:off x="298412" y="6002332"/>
            <a:ext cx="391146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altLang="en-US" sz="3200" kern="1200" dirty="0">
                <a:solidFill>
                  <a:srgbClr val="FFCC66"/>
                </a:solidFill>
                <a:latin typeface="+mj-lt"/>
                <a:cs typeface="Vijaya" panose="02020604020202020204" pitchFamily="18" charset="0"/>
              </a:rPr>
              <a:t>Enlarged Site Areas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D8C951-0320-8FC8-7636-98EBD4F14635}"/>
              </a:ext>
            </a:extLst>
          </p:cNvPr>
          <p:cNvSpPr txBox="1"/>
          <p:nvPr/>
        </p:nvSpPr>
        <p:spPr>
          <a:xfrm>
            <a:off x="934319" y="935538"/>
            <a:ext cx="364203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FFCC66"/>
                </a:solidFill>
                <a:latin typeface="+mj-lt"/>
              </a:rPr>
              <a:t>Area Characteristics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Level &amp; Gently Sloping Terrain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Mature Tree Buffer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Gateway Potential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Residential Buildings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Ease of Site Entering / Exiting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Suitable for Interior Development</a:t>
            </a:r>
          </a:p>
        </p:txBody>
      </p:sp>
      <p:pic>
        <p:nvPicPr>
          <p:cNvPr id="5" name="Content Placeholder 4" descr="A picture containing tree&#10;&#10;Description automatically generated">
            <a:extLst>
              <a:ext uri="{FF2B5EF4-FFF2-40B4-BE49-F238E27FC236}">
                <a16:creationId xmlns:a16="http://schemas.microsoft.com/office/drawing/2014/main" id="{1E1582DC-F7B9-0F7C-9128-95B0C7D2319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5" y="-10142"/>
            <a:ext cx="3968105" cy="5630183"/>
          </a:xfrm>
        </p:spPr>
      </p:pic>
    </p:spTree>
    <p:extLst>
      <p:ext uri="{BB962C8B-B14F-4D97-AF65-F5344CB8AC3E}">
        <p14:creationId xmlns:p14="http://schemas.microsoft.com/office/powerpoint/2010/main" val="2517371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Content Placeholder 10" descr="Diagram&#10;&#10;Description automatically generated">
            <a:extLst>
              <a:ext uri="{FF2B5EF4-FFF2-40B4-BE49-F238E27FC236}">
                <a16:creationId xmlns:a16="http://schemas.microsoft.com/office/drawing/2014/main" id="{90DBDDED-8FF3-E7D4-B178-AF9801CA836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171" y="1"/>
            <a:ext cx="5716543" cy="686813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F314EF-17C5-AEA5-1794-B3F9597DD924}"/>
              </a:ext>
            </a:extLst>
          </p:cNvPr>
          <p:cNvSpPr txBox="1"/>
          <p:nvPr/>
        </p:nvSpPr>
        <p:spPr>
          <a:xfrm>
            <a:off x="335840" y="2403197"/>
            <a:ext cx="30279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FFCC66"/>
                </a:solidFill>
                <a:latin typeface="+mj-lt"/>
              </a:rPr>
              <a:t>Site Scale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Approx. Size of Winthrop School Site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Relative Scale for a Village Settlement</a:t>
            </a:r>
          </a:p>
        </p:txBody>
      </p:sp>
    </p:spTree>
    <p:extLst>
      <p:ext uri="{BB962C8B-B14F-4D97-AF65-F5344CB8AC3E}">
        <p14:creationId xmlns:p14="http://schemas.microsoft.com/office/powerpoint/2010/main" val="3836838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3EBC8D7-D447-B916-857F-BF23447FF329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" y="15887"/>
            <a:ext cx="9143999" cy="1298202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5400" dirty="0">
                <a:solidFill>
                  <a:schemeClr val="tx2"/>
                </a:solidFill>
                <a:cs typeface="Vijaya" panose="02020604020202020204" pitchFamily="18" charset="0"/>
              </a:rPr>
              <a:t>Goals</a:t>
            </a:r>
            <a:endParaRPr lang="en-US" altLang="en-US" sz="5400" kern="1200" dirty="0">
              <a:solidFill>
                <a:schemeClr val="tx2"/>
              </a:solidFill>
              <a:cs typeface="Vijaya" panose="02020604020202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466AD1-D795-0218-9B7F-8D2B218CB63D}"/>
              </a:ext>
            </a:extLst>
          </p:cNvPr>
          <p:cNvSpPr txBox="1"/>
          <p:nvPr/>
        </p:nvSpPr>
        <p:spPr>
          <a:xfrm>
            <a:off x="640386" y="1314089"/>
            <a:ext cx="7860942" cy="5207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9162" lvl="1" indent="-457200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cs typeface="Calibri" panose="020F0502020204030204" pitchFamily="34" charset="0"/>
              </a:rPr>
              <a:t>Goals of Balanced Planning and Regulation-Making</a:t>
            </a:r>
          </a:p>
          <a:p>
            <a:pPr marL="1371600" lvl="2" indent="-452438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latin typeface="+mj-lt"/>
                <a:cs typeface="Calibri" panose="020F0502020204030204" pitchFamily="34" charset="0"/>
              </a:rPr>
              <a:t>Process:</a:t>
            </a:r>
          </a:p>
          <a:p>
            <a:pPr marL="1828800" lvl="3" indent="-452438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  <a:cs typeface="Calibri" panose="020F0502020204030204" pitchFamily="34" charset="0"/>
              </a:rPr>
              <a:t>Institute a public </a:t>
            </a:r>
            <a:r>
              <a:rPr lang="en-US" i="1" dirty="0">
                <a:solidFill>
                  <a:srgbClr val="FFCC66"/>
                </a:solidFill>
                <a:latin typeface="+mj-lt"/>
                <a:cs typeface="Calibri" panose="020F0502020204030204" pitchFamily="34" charset="0"/>
              </a:rPr>
              <a:t>procedure</a:t>
            </a:r>
            <a:r>
              <a:rPr lang="en-US" dirty="0">
                <a:latin typeface="+mj-lt"/>
                <a:cs typeface="Calibri" panose="020F0502020204030204" pitchFamily="34" charset="0"/>
              </a:rPr>
              <a:t> for decision-making that is thorough and fair to all concerned over time</a:t>
            </a:r>
          </a:p>
          <a:p>
            <a:pPr marL="1371600" lvl="2" indent="-452438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latin typeface="+mj-lt"/>
                <a:cs typeface="Calibri" panose="020F0502020204030204" pitchFamily="34" charset="0"/>
              </a:rPr>
              <a:t>Results:</a:t>
            </a:r>
          </a:p>
          <a:p>
            <a:pPr marL="1833562" lvl="3" indent="-457200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  <a:cs typeface="Calibri" panose="020F0502020204030204" pitchFamily="34" charset="0"/>
              </a:rPr>
              <a:t>Make choices that will cause the actual </a:t>
            </a:r>
            <a:r>
              <a:rPr lang="en-US" i="1" dirty="0">
                <a:solidFill>
                  <a:srgbClr val="FFCC66"/>
                </a:solidFill>
                <a:latin typeface="+mj-lt"/>
                <a:cs typeface="Calibri" panose="020F0502020204030204" pitchFamily="34" charset="0"/>
              </a:rPr>
              <a:t>place</a:t>
            </a:r>
            <a:r>
              <a:rPr lang="en-US" dirty="0">
                <a:latin typeface="+mj-lt"/>
                <a:cs typeface="Calibri" panose="020F0502020204030204" pitchFamily="34" charset="0"/>
              </a:rPr>
              <a:t> to get better rather than worse as it changes</a:t>
            </a:r>
          </a:p>
          <a:p>
            <a:pPr marL="1833562" lvl="3" indent="-457200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  <a:cs typeface="Calibri" panose="020F0502020204030204" pitchFamily="34" charset="0"/>
              </a:rPr>
              <a:t>Create a place through </a:t>
            </a:r>
            <a:r>
              <a:rPr lang="en-US" i="1" dirty="0">
                <a:solidFill>
                  <a:srgbClr val="FFCC66"/>
                </a:solidFill>
                <a:latin typeface="+mj-lt"/>
                <a:cs typeface="Calibri" panose="020F0502020204030204" pitchFamily="34" charset="0"/>
              </a:rPr>
              <a:t>visioning</a:t>
            </a:r>
            <a:r>
              <a:rPr lang="en-US" dirty="0">
                <a:latin typeface="+mj-lt"/>
                <a:cs typeface="Calibri" panose="020F0502020204030204" pitchFamily="34" charset="0"/>
              </a:rPr>
              <a:t> &amp; codify the plan for </a:t>
            </a:r>
            <a:r>
              <a:rPr lang="en-US" i="1" dirty="0">
                <a:solidFill>
                  <a:srgbClr val="FFCC66"/>
                </a:solidFill>
                <a:latin typeface="+mj-lt"/>
                <a:cs typeface="Calibri" panose="020F0502020204030204" pitchFamily="34" charset="0"/>
              </a:rPr>
              <a:t>predictability</a:t>
            </a:r>
          </a:p>
          <a:p>
            <a:pPr marL="1828800" lvl="3" indent="-452438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773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3EBC8D7-D447-B916-857F-BF23447FF329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" y="15887"/>
            <a:ext cx="9143999" cy="1298202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5400" dirty="0">
                <a:solidFill>
                  <a:schemeClr val="tx2"/>
                </a:solidFill>
                <a:cs typeface="Vijaya" panose="02020604020202020204" pitchFamily="18" charset="0"/>
              </a:rPr>
              <a:t>Code Options</a:t>
            </a:r>
            <a:endParaRPr lang="en-US" altLang="en-US" sz="5400" kern="1200" dirty="0">
              <a:solidFill>
                <a:schemeClr val="tx2"/>
              </a:solidFill>
              <a:cs typeface="Vijaya" panose="02020604020202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466AD1-D795-0218-9B7F-8D2B218CB63D}"/>
              </a:ext>
            </a:extLst>
          </p:cNvPr>
          <p:cNvSpPr txBox="1"/>
          <p:nvPr/>
        </p:nvSpPr>
        <p:spPr>
          <a:xfrm>
            <a:off x="1501266" y="1874473"/>
            <a:ext cx="6135243" cy="357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2438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200" dirty="0">
                <a:latin typeface="+mj-lt"/>
                <a:cs typeface="Calibri" panose="020F0502020204030204" pitchFamily="34" charset="0"/>
              </a:rPr>
              <a:t>Use-Based Zoning</a:t>
            </a:r>
          </a:p>
          <a:p>
            <a:pPr marL="914400" lvl="1" indent="-452438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200" dirty="0">
                <a:latin typeface="+mj-lt"/>
                <a:cs typeface="Calibri" panose="020F0502020204030204" pitchFamily="34" charset="0"/>
              </a:rPr>
              <a:t>Overlay Districts</a:t>
            </a:r>
          </a:p>
          <a:p>
            <a:pPr lvl="2" indent="-452438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200" dirty="0">
                <a:latin typeface="+mj-lt"/>
                <a:cs typeface="Calibri" panose="020F0502020204030204" pitchFamily="34" charset="0"/>
              </a:rPr>
              <a:t>Planned Unit Development</a:t>
            </a:r>
          </a:p>
          <a:p>
            <a:pPr lvl="2" indent="-452438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200" dirty="0">
                <a:latin typeface="+mj-lt"/>
                <a:cs typeface="Calibri" panose="020F0502020204030204" pitchFamily="34" charset="0"/>
              </a:rPr>
              <a:t>Form-Based Codes</a:t>
            </a:r>
          </a:p>
          <a:p>
            <a:pPr lvl="2" indent="-452438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200" dirty="0">
                <a:latin typeface="+mj-lt"/>
                <a:cs typeface="Calibri" panose="020F0502020204030204" pitchFamily="34" charset="0"/>
              </a:rPr>
              <a:t>Traditional Neighborhood Development</a:t>
            </a:r>
          </a:p>
          <a:p>
            <a:pPr lvl="2" indent="-452438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200" dirty="0">
                <a:latin typeface="+mj-lt"/>
                <a:cs typeface="Calibri" panose="020F0502020204030204" pitchFamily="34" charset="0"/>
              </a:rPr>
              <a:t>Village Center District</a:t>
            </a:r>
            <a:endParaRPr lang="en-US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28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AB8A99-560C-92B8-48E6-AA5B97699F39}"/>
              </a:ext>
            </a:extLst>
          </p:cNvPr>
          <p:cNvSpPr txBox="1"/>
          <p:nvPr/>
        </p:nvSpPr>
        <p:spPr>
          <a:xfrm>
            <a:off x="3200400" y="767039"/>
            <a:ext cx="5109097" cy="5216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indent="-344488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cs typeface="Calibri" panose="020F0502020204030204" pitchFamily="34" charset="0"/>
              </a:rPr>
              <a:t>Use-Based Zoning</a:t>
            </a:r>
          </a:p>
          <a:p>
            <a:pPr marL="798513" lvl="3" indent="-344488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  <a:cs typeface="Calibri" panose="020F0502020204030204" pitchFamily="34" charset="0"/>
              </a:rPr>
              <a:t>What Hamilton Has Now</a:t>
            </a:r>
          </a:p>
          <a:p>
            <a:pPr marL="804863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CC66"/>
                </a:solidFill>
                <a:latin typeface="+mj-lt"/>
                <a:cs typeface="Calibri" panose="020F0502020204030204" pitchFamily="34" charset="0"/>
              </a:rPr>
              <a:t>Disadvantages:</a:t>
            </a:r>
          </a:p>
          <a:p>
            <a:pPr marL="1254125" lvl="2" indent="-339725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Re-Active, Not Pro-Active</a:t>
            </a:r>
          </a:p>
          <a:p>
            <a:pPr marL="1254125" lvl="2" indent="-339725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Mapped Districts With Single Uses Assigned </a:t>
            </a:r>
          </a:p>
          <a:p>
            <a:pPr marL="1254125" lvl="2" indent="-339725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Revisions Are Difficult, Frequent &amp; Time Consuming</a:t>
            </a:r>
          </a:p>
          <a:p>
            <a:pPr marL="1254125" lvl="2" indent="-339725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Results Rarely Predictable</a:t>
            </a:r>
          </a:p>
          <a:p>
            <a:pPr marL="1254125" lvl="2" indent="-339725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Does It Work as Intended? Probably Not</a:t>
            </a:r>
          </a:p>
          <a:p>
            <a:pPr marL="804863" lvl="1" indent="-342900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FFCC66"/>
                </a:solidFill>
                <a:latin typeface="+mj-lt"/>
                <a:cs typeface="Calibri" panose="020F0502020204030204" pitchFamily="34" charset="0"/>
              </a:rPr>
              <a:t>Advantages:</a:t>
            </a:r>
          </a:p>
          <a:p>
            <a:pPr marL="1254125" lvl="2" indent="-339725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Easiest to Implement Because It Is Familiar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FE2359-24B1-D1F7-8B1B-44A4DC3360A3}"/>
              </a:ext>
            </a:extLst>
          </p:cNvPr>
          <p:cNvSpPr txBox="1"/>
          <p:nvPr/>
        </p:nvSpPr>
        <p:spPr>
          <a:xfrm>
            <a:off x="399259" y="2836837"/>
            <a:ext cx="26291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3200" kern="1200" dirty="0">
                <a:solidFill>
                  <a:srgbClr val="FFCC66"/>
                </a:solidFill>
                <a:latin typeface="+mj-lt"/>
                <a:cs typeface="Vijaya" panose="02020604020202020204" pitchFamily="18" charset="0"/>
              </a:rPr>
              <a:t>Conventional Zoning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8459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3EBC8D7-D447-B916-857F-BF23447FF329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0" y="2432424"/>
            <a:ext cx="2844070" cy="1993152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 algn="r" eaLnBrk="1" hangingPunct="1">
              <a:lnSpc>
                <a:spcPct val="90000"/>
              </a:lnSpc>
            </a:pPr>
            <a:r>
              <a:rPr lang="en-US" altLang="en-US" kern="1200" dirty="0">
                <a:solidFill>
                  <a:srgbClr val="FFCC66"/>
                </a:solidFill>
                <a:cs typeface="Vijaya" panose="02020604020202020204" pitchFamily="18" charset="0"/>
              </a:rPr>
              <a:t>Special Situations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A1474-2E5A-DAF5-0268-4C4C6290F89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30726" y="200638"/>
            <a:ext cx="6110988" cy="64287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5613" lvl="2" indent="-342900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z="2800" dirty="0">
                <a:latin typeface="+mj-lt"/>
                <a:cs typeface="Calibri" panose="020F0502020204030204" pitchFamily="34" charset="0"/>
              </a:rPr>
              <a:t>Overlay Districts</a:t>
            </a:r>
          </a:p>
          <a:p>
            <a:pPr marL="798513" lvl="3" indent="-341313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ODs are used where particular site characteristics require special considerations</a:t>
            </a:r>
          </a:p>
          <a:p>
            <a:pPr marL="798513" lvl="1" indent="-33655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CC66"/>
                </a:solidFill>
                <a:latin typeface="+mj-lt"/>
                <a:cs typeface="Calibri" panose="020F0502020204030204" pitchFamily="34" charset="0"/>
              </a:rPr>
              <a:t>Disadvantages:</a:t>
            </a:r>
          </a:p>
          <a:p>
            <a:pPr marL="1254125" lvl="2" indent="-339725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Proscriptive – Prohibits vs Promotes</a:t>
            </a:r>
          </a:p>
          <a:p>
            <a:pPr marL="1254125" lvl="2" indent="-339725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Requires more consensus building</a:t>
            </a:r>
          </a:p>
          <a:p>
            <a:pPr marL="1254125" lvl="2" indent="-339725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Reactive, Not Proactive Process</a:t>
            </a:r>
          </a:p>
          <a:p>
            <a:pPr marL="804863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CC66"/>
                </a:solidFill>
                <a:latin typeface="+mj-lt"/>
                <a:cs typeface="Calibri" panose="020F0502020204030204" pitchFamily="34" charset="0"/>
              </a:rPr>
              <a:t>Advantages:</a:t>
            </a:r>
          </a:p>
          <a:p>
            <a:pPr marL="1254125" lvl="2" indent="-339725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Minimal Effort to Write &amp; Enact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199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3EBC8D7-D447-B916-857F-BF23447FF329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0" y="2432424"/>
            <a:ext cx="2844070" cy="1993152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 algn="r" eaLnBrk="1" hangingPunct="1">
              <a:lnSpc>
                <a:spcPct val="90000"/>
              </a:lnSpc>
            </a:pPr>
            <a:r>
              <a:rPr lang="en-US" altLang="en-US" kern="1200" dirty="0">
                <a:solidFill>
                  <a:srgbClr val="FFCC66"/>
                </a:solidFill>
                <a:cs typeface="Vijaya" panose="02020604020202020204" pitchFamily="18" charset="0"/>
              </a:rPr>
              <a:t>Special Situations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A1474-2E5A-DAF5-0268-4C4C6290F89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30726" y="200638"/>
            <a:ext cx="5656074" cy="642876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455613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cs typeface="Calibri" panose="020F0502020204030204" pitchFamily="34" charset="0"/>
              </a:rPr>
              <a:t>Planned Unit Developments (PUD)</a:t>
            </a:r>
          </a:p>
          <a:p>
            <a:pPr marL="801688" lvl="1" indent="-339725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Use-Based Code that opens the door Primarily to Mixed-Use But Remains Proscriptive</a:t>
            </a:r>
          </a:p>
          <a:p>
            <a:pPr marL="801688" lvl="1" indent="-339725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More Palatable Than Variances</a:t>
            </a:r>
          </a:p>
          <a:p>
            <a:pPr marL="801688" lvl="1" indent="-339725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Requires a Master Plan</a:t>
            </a:r>
          </a:p>
          <a:p>
            <a:pPr marL="804863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CC66"/>
                </a:solidFill>
                <a:latin typeface="+mj-lt"/>
                <a:cs typeface="Calibri" panose="020F0502020204030204" pitchFamily="34" charset="0"/>
              </a:rPr>
              <a:t>Disadvantages:</a:t>
            </a:r>
          </a:p>
          <a:p>
            <a:pPr marL="1254125" lvl="2" indent="-339725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Has All Disadvantages of Overlay Districts &amp; Conventional Codes</a:t>
            </a:r>
          </a:p>
          <a:p>
            <a:pPr marL="1254125" lvl="2" indent="-339725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Requires Experienced Elected Officials and Staff to Evaluate Project Quality</a:t>
            </a:r>
          </a:p>
          <a:p>
            <a:pPr marL="804863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CC66"/>
                </a:solidFill>
                <a:latin typeface="+mj-lt"/>
                <a:cs typeface="Calibri" panose="020F0502020204030204" pitchFamily="34" charset="0"/>
              </a:rPr>
              <a:t>Advantages:</a:t>
            </a:r>
          </a:p>
          <a:p>
            <a:pPr marL="1254125" lvl="2" indent="-339725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Easy to Write &amp; Implement</a:t>
            </a:r>
          </a:p>
          <a:p>
            <a:pPr marL="1254125" lvl="2" indent="-339725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Flexible</a:t>
            </a:r>
            <a:endParaRPr lang="en-US" sz="2800" dirty="0">
              <a:latin typeface="+mj-lt"/>
              <a:cs typeface="Calibri" panose="020F0502020204030204" pitchFamily="34" charset="0"/>
            </a:endParaRPr>
          </a:p>
          <a:p>
            <a:pPr marL="1254125" lvl="2" indent="-339725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Limits Upfront Invest By Developer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283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3EBC8D7-D447-B916-857F-BF23447FF329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0" y="2432424"/>
            <a:ext cx="2895599" cy="1993152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 algn="r" eaLnBrk="1" hangingPunct="1">
              <a:lnSpc>
                <a:spcPct val="90000"/>
              </a:lnSpc>
            </a:pPr>
            <a:br>
              <a:rPr lang="en-US" altLang="en-US" kern="1200" dirty="0">
                <a:solidFill>
                  <a:srgbClr val="FFCC66"/>
                </a:solidFill>
                <a:cs typeface="Vijaya" panose="02020604020202020204" pitchFamily="18" charset="0"/>
              </a:rPr>
            </a:br>
            <a:r>
              <a:rPr lang="en-US" altLang="en-US" kern="1200" dirty="0">
                <a:solidFill>
                  <a:srgbClr val="FFCC66"/>
                </a:solidFill>
                <a:cs typeface="Vijaya" panose="02020604020202020204" pitchFamily="18" charset="0"/>
              </a:rPr>
              <a:t> Presentation General  Contents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A1474-2E5A-DAF5-0268-4C4C6290F89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971800" y="228600"/>
            <a:ext cx="6169914" cy="6477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1313" indent="-280988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CC66"/>
                </a:solidFill>
                <a:latin typeface="+mj-lt"/>
                <a:cs typeface="Calibri" panose="020F0502020204030204" pitchFamily="34" charset="0"/>
              </a:rPr>
              <a:t>Historic Opportunity</a:t>
            </a:r>
          </a:p>
          <a:p>
            <a:pPr indent="-228600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CC66"/>
                </a:solidFill>
                <a:latin typeface="+mj-lt"/>
                <a:cs typeface="Calibri" panose="020F0502020204030204" pitchFamily="34" charset="0"/>
              </a:rPr>
              <a:t>Goals</a:t>
            </a:r>
          </a:p>
          <a:p>
            <a:pPr indent="-228600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CC66"/>
                </a:solidFill>
                <a:latin typeface="+mj-lt"/>
                <a:cs typeface="Calibri" panose="020F0502020204030204" pitchFamily="34" charset="0"/>
              </a:rPr>
              <a:t>Code Options</a:t>
            </a:r>
          </a:p>
          <a:p>
            <a:pPr marL="688975" lvl="1" indent="-231775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latin typeface="+mj-lt"/>
                <a:cs typeface="Calibri" panose="020F0502020204030204" pitchFamily="34" charset="0"/>
              </a:rPr>
              <a:t>Conventional Zoning</a:t>
            </a:r>
          </a:p>
          <a:p>
            <a:pPr marL="688975" lvl="1" indent="-231775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latin typeface="+mj-lt"/>
                <a:cs typeface="Calibri" panose="020F0502020204030204" pitchFamily="34" charset="0"/>
              </a:rPr>
              <a:t>Coding for Special Situations</a:t>
            </a:r>
          </a:p>
          <a:p>
            <a:pPr marL="688975" lvl="1" indent="-231775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latin typeface="+mj-lt"/>
                <a:cs typeface="Calibri" panose="020F0502020204030204" pitchFamily="34" charset="0"/>
              </a:rPr>
              <a:t>Coding Emphasizing Design</a:t>
            </a:r>
          </a:p>
          <a:p>
            <a:pPr marL="341313" indent="-284163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CC66"/>
                </a:solidFill>
                <a:latin typeface="+mj-lt"/>
                <a:cs typeface="Calibri" panose="020F0502020204030204" pitchFamily="34" charset="0"/>
              </a:rPr>
              <a:t>Site Assessment Informs Code</a:t>
            </a:r>
          </a:p>
          <a:p>
            <a:pPr marL="341313" indent="-284163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CC66"/>
                </a:solidFill>
                <a:latin typeface="+mj-lt"/>
                <a:cs typeface="Calibri" panose="020F0502020204030204" pitchFamily="34" charset="0"/>
              </a:rPr>
              <a:t>Becoming Familiar With Design-Based Codes</a:t>
            </a:r>
          </a:p>
          <a:p>
            <a:pPr indent="-228600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3EBC8D7-D447-B916-857F-BF23447FF329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0" y="2432424"/>
            <a:ext cx="2844070" cy="1993152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 algn="r" eaLnBrk="1" hangingPunct="1">
              <a:lnSpc>
                <a:spcPct val="90000"/>
              </a:lnSpc>
            </a:pPr>
            <a:r>
              <a:rPr lang="en-US" altLang="en-US" kern="1200" dirty="0">
                <a:solidFill>
                  <a:srgbClr val="FFCC66"/>
                </a:solidFill>
                <a:cs typeface="Vijaya" panose="02020604020202020204" pitchFamily="18" charset="0"/>
              </a:rPr>
              <a:t>Emphasizing Design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A1474-2E5A-DAF5-0268-4C4C6290F89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30726" y="200638"/>
            <a:ext cx="5427473" cy="64287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5613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cs typeface="Calibri" panose="020F0502020204030204" pitchFamily="34" charset="0"/>
              </a:rPr>
              <a:t>Form-Based Codes</a:t>
            </a:r>
          </a:p>
          <a:p>
            <a:pPr marL="912813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FBCs May Not Be the Best Application Here Because of The Unknowns &amp; Variables</a:t>
            </a:r>
          </a:p>
          <a:p>
            <a:pPr marL="455613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latin typeface="+mj-lt"/>
              <a:cs typeface="Calibri" panose="020F0502020204030204" pitchFamily="34" charset="0"/>
            </a:endParaRPr>
          </a:p>
          <a:p>
            <a:pPr marL="455613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cs typeface="Calibri" panose="020F0502020204030204" pitchFamily="34" charset="0"/>
              </a:rPr>
              <a:t>Traditional Neighborhood Development (TND)</a:t>
            </a:r>
          </a:p>
          <a:p>
            <a:pPr marL="855663" lvl="1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Recommended For Additional Study</a:t>
            </a:r>
          </a:p>
          <a:p>
            <a:pPr marL="455613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latin typeface="+mj-lt"/>
              <a:cs typeface="Calibri" panose="020F0502020204030204" pitchFamily="34" charset="0"/>
            </a:endParaRPr>
          </a:p>
          <a:p>
            <a:pPr marL="455613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cs typeface="Calibri" panose="020F0502020204030204" pitchFamily="34" charset="0"/>
              </a:rPr>
              <a:t>Village Center District</a:t>
            </a:r>
          </a:p>
          <a:p>
            <a:pPr marL="912813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Recommended For Additional Study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932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3EBC8D7-D447-B916-857F-BF23447FF329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0" y="2432424"/>
            <a:ext cx="2895599" cy="1993152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 algn="r" eaLnBrk="1" hangingPunct="1">
              <a:lnSpc>
                <a:spcPct val="90000"/>
              </a:lnSpc>
            </a:pPr>
            <a:r>
              <a:rPr lang="en-US" altLang="en-US" kern="1200" dirty="0">
                <a:solidFill>
                  <a:srgbClr val="FFCC66"/>
                </a:solidFill>
                <a:cs typeface="Vijaya" panose="02020604020202020204" pitchFamily="18" charset="0"/>
              </a:rPr>
              <a:t>Emphasizing Design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A1474-2E5A-DAF5-0268-4C4C6290F89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98984" y="76200"/>
            <a:ext cx="5616416" cy="662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61963" indent="-347663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cs typeface="Calibri" panose="020F0502020204030204" pitchFamily="34" charset="0"/>
              </a:rPr>
              <a:t>Traditional Neighborhood Development</a:t>
            </a:r>
          </a:p>
          <a:p>
            <a:pPr marL="744538" lvl="1" indent="-282575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TND is an Update to the PUD</a:t>
            </a:r>
          </a:p>
          <a:p>
            <a:pPr marL="744538" lvl="1" indent="-282575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May Be Applied In a Number of Places Tailored To Individual Conditions</a:t>
            </a:r>
          </a:p>
          <a:p>
            <a:pPr marL="744538" lvl="1" indent="-282575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Requires a Master Plan</a:t>
            </a:r>
          </a:p>
          <a:p>
            <a:pPr marL="461963" indent="-347663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latin typeface="+mj-lt"/>
              <a:cs typeface="Calibri" panose="020F0502020204030204" pitchFamily="34" charset="0"/>
            </a:endParaRPr>
          </a:p>
          <a:p>
            <a:pPr marL="461963" indent="-347663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cs typeface="Calibri" panose="020F0502020204030204" pitchFamily="34" charset="0"/>
              </a:rPr>
              <a:t>Village Center District</a:t>
            </a:r>
          </a:p>
          <a:p>
            <a:pPr marL="744538" lvl="1" indent="-282575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Supplements the TND Model</a:t>
            </a:r>
          </a:p>
          <a:p>
            <a:pPr marL="744538" lvl="1" indent="-282575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Helps to Zone for a More Gradual or Piecemeal Revitalization of Existing Sites with No Mixed-Use</a:t>
            </a:r>
          </a:p>
          <a:p>
            <a:pPr marL="744538" lvl="1" indent="-282575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Language for These Guidelines Must Emerge from a Community Outreach Process to Identify the Appropriate Permitting Vehicle</a:t>
            </a:r>
            <a:endParaRPr lang="en-US" sz="2400" dirty="0">
              <a:solidFill>
                <a:srgbClr val="FFCC66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535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3EBC8D7-D447-B916-857F-BF23447FF329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6381" y="2432424"/>
            <a:ext cx="2895599" cy="1993152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 algn="r" eaLnBrk="1" hangingPunct="1">
              <a:lnSpc>
                <a:spcPct val="90000"/>
              </a:lnSpc>
            </a:pPr>
            <a:r>
              <a:rPr lang="en-US" altLang="en-US" kern="1200" dirty="0">
                <a:solidFill>
                  <a:srgbClr val="FFCC66"/>
                </a:solidFill>
                <a:cs typeface="Vijaya" panose="02020604020202020204" pitchFamily="18" charset="0"/>
              </a:rPr>
              <a:t>Specific Content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A1474-2E5A-DAF5-0268-4C4C6290F89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98984" y="228600"/>
            <a:ext cx="5387816" cy="6477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857250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2200" dirty="0">
              <a:latin typeface="+mj-lt"/>
              <a:cs typeface="Calibri" panose="020F0502020204030204" pitchFamily="34" charset="0"/>
            </a:endParaRPr>
          </a:p>
          <a:p>
            <a:pPr marL="4572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26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868DE-CA5E-4EF6-DE60-EF8153D8951B}"/>
              </a:ext>
            </a:extLst>
          </p:cNvPr>
          <p:cNvSpPr txBox="1"/>
          <p:nvPr/>
        </p:nvSpPr>
        <p:spPr>
          <a:xfrm>
            <a:off x="2844070" y="1297275"/>
            <a:ext cx="4688236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lvl="1" indent="-395288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CC66"/>
                </a:solidFill>
                <a:latin typeface="+mj-lt"/>
                <a:cs typeface="Calibri" panose="020F0502020204030204" pitchFamily="34" charset="0"/>
              </a:rPr>
              <a:t>Disadvantages:</a:t>
            </a:r>
          </a:p>
          <a:p>
            <a:pPr marL="1254125" lvl="2" indent="-339725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Must be carefully crafted to avoid creating too much density and traffic</a:t>
            </a:r>
          </a:p>
          <a:p>
            <a:pPr marL="804863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CC66"/>
                </a:solidFill>
                <a:latin typeface="+mj-lt"/>
                <a:cs typeface="Calibri" panose="020F0502020204030204" pitchFamily="34" charset="0"/>
              </a:rPr>
              <a:t>Advantages:</a:t>
            </a:r>
          </a:p>
          <a:p>
            <a:pPr marL="1254125" lvl="2" indent="-339725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Can guide new development patterns that are civic-oriented, pedestrian-friendly, economically vibrant, environmentally sustainable, and evoke a sense of place</a:t>
            </a:r>
          </a:p>
        </p:txBody>
      </p:sp>
    </p:spTree>
    <p:extLst>
      <p:ext uri="{BB962C8B-B14F-4D97-AF65-F5344CB8AC3E}">
        <p14:creationId xmlns:p14="http://schemas.microsoft.com/office/powerpoint/2010/main" val="2650352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1EAC6B-E48C-2C96-BC78-2A30C0EE3912}"/>
              </a:ext>
            </a:extLst>
          </p:cNvPr>
          <p:cNvSpPr txBox="1"/>
          <p:nvPr/>
        </p:nvSpPr>
        <p:spPr>
          <a:xfrm>
            <a:off x="1066800" y="457200"/>
            <a:ext cx="68672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5400" kern="1200" dirty="0">
                <a:solidFill>
                  <a:schemeClr val="tx2"/>
                </a:solidFill>
                <a:latin typeface="+mj-lt"/>
                <a:cs typeface="Vijaya" panose="02020604020202020204" pitchFamily="18" charset="0"/>
              </a:rPr>
              <a:t>Site Assessment Informs Code</a:t>
            </a:r>
            <a:endParaRPr lang="en-US" sz="5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4CC88E-99C9-ECF0-2DB2-ED8D7EFA0B68}"/>
              </a:ext>
            </a:extLst>
          </p:cNvPr>
          <p:cNvSpPr txBox="1"/>
          <p:nvPr/>
        </p:nvSpPr>
        <p:spPr>
          <a:xfrm>
            <a:off x="1832854" y="2667000"/>
            <a:ext cx="53351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Checklist of Site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latin typeface="+mj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+mj-lt"/>
              </a:rPr>
              <a:t>Physical Data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+mj-lt"/>
              </a:rPr>
              <a:t>Cultural Data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+mj-lt"/>
              </a:rPr>
              <a:t>Data Correlation</a:t>
            </a:r>
          </a:p>
        </p:txBody>
      </p:sp>
    </p:spTree>
    <p:extLst>
      <p:ext uri="{BB962C8B-B14F-4D97-AF65-F5344CB8AC3E}">
        <p14:creationId xmlns:p14="http://schemas.microsoft.com/office/powerpoint/2010/main" val="776337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A1474-2E5A-DAF5-0268-4C4C6290F89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98984" y="228600"/>
            <a:ext cx="5387816" cy="6477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857250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2200" dirty="0">
              <a:latin typeface="+mj-lt"/>
              <a:cs typeface="Calibri" panose="020F0502020204030204" pitchFamily="34" charset="0"/>
            </a:endParaRPr>
          </a:p>
          <a:p>
            <a:pPr marL="4572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2600" dirty="0">
              <a:latin typeface="+mj-lt"/>
              <a:cs typeface="Calibri" panose="020F0502020204030204" pitchFamily="34" charset="0"/>
            </a:endParaRPr>
          </a:p>
          <a:p>
            <a:pPr marL="4572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26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925C3F-FF03-291D-FA73-E0011733464F}"/>
              </a:ext>
            </a:extLst>
          </p:cNvPr>
          <p:cNvSpPr txBox="1"/>
          <p:nvPr/>
        </p:nvSpPr>
        <p:spPr>
          <a:xfrm>
            <a:off x="533400" y="2900529"/>
            <a:ext cx="23862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800" kern="1200" dirty="0">
                <a:solidFill>
                  <a:srgbClr val="FFCC66"/>
                </a:solidFill>
                <a:latin typeface="+mj-lt"/>
                <a:cs typeface="Vijaya" panose="02020604020202020204" pitchFamily="18" charset="0"/>
              </a:rPr>
              <a:t>Checklist of Site Data</a:t>
            </a:r>
            <a:endParaRPr lang="en-US" sz="28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D7C5F2-A809-27D9-B1F3-75A70EFA704D}"/>
              </a:ext>
            </a:extLst>
          </p:cNvPr>
          <p:cNvSpPr txBox="1"/>
          <p:nvPr/>
        </p:nvSpPr>
        <p:spPr>
          <a:xfrm>
            <a:off x="3026985" y="61174"/>
            <a:ext cx="4688378" cy="680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3088" lvl="1" indent="-341313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Physical Data</a:t>
            </a:r>
          </a:p>
          <a:p>
            <a:pPr lvl="2" indent="-341313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FFCC66"/>
                </a:solidFill>
                <a:latin typeface="+mj-lt"/>
              </a:rPr>
              <a:t>Water</a:t>
            </a:r>
          </a:p>
          <a:p>
            <a:pPr marL="1255713" lvl="3" indent="-225425"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Existing water bodies – variation &amp; purity</a:t>
            </a:r>
          </a:p>
          <a:p>
            <a:pPr marL="1255713" lvl="3" indent="-225425"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Natural &amp; man-made drainage channels</a:t>
            </a:r>
          </a:p>
          <a:p>
            <a:pPr lvl="2" indent="-341313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FFCC66"/>
                </a:solidFill>
                <a:latin typeface="+mj-lt"/>
              </a:rPr>
              <a:t>Topography</a:t>
            </a:r>
          </a:p>
          <a:p>
            <a:pPr marL="1255713" lvl="3" indent="-225425"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Patterns of landform</a:t>
            </a:r>
          </a:p>
          <a:p>
            <a:pPr marL="1255713" lvl="3" indent="-225425"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Contours</a:t>
            </a:r>
          </a:p>
          <a:p>
            <a:pPr marL="1255713" lvl="3" indent="-225425"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Slope analysis</a:t>
            </a:r>
          </a:p>
          <a:p>
            <a:pPr marL="1255713" lvl="3" indent="-225425"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Visibility analysis</a:t>
            </a:r>
          </a:p>
          <a:p>
            <a:pPr marL="1255713" lvl="3" indent="-225425"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Circulation analysis</a:t>
            </a:r>
          </a:p>
          <a:p>
            <a:pPr marL="1255713" lvl="3" indent="-225425"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Unique features</a:t>
            </a:r>
          </a:p>
          <a:p>
            <a:pPr lvl="2" indent="-341313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FFCC66"/>
                </a:solidFill>
                <a:latin typeface="+mj-lt"/>
              </a:rPr>
              <a:t>Ecology</a:t>
            </a:r>
          </a:p>
          <a:p>
            <a:pPr marL="1255713" lvl="3" indent="-225425"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Map of general plant cover, including wooded areas</a:t>
            </a:r>
          </a:p>
          <a:p>
            <a:pPr marL="1255713" lvl="3" indent="-225425"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Specimen trees to remain</a:t>
            </a:r>
          </a:p>
          <a:p>
            <a:pPr lvl="2" indent="-341313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FFCC66"/>
                </a:solidFill>
                <a:latin typeface="+mj-lt"/>
              </a:rPr>
              <a:t>Man-Made Structures</a:t>
            </a:r>
          </a:p>
          <a:p>
            <a:pPr marL="1255713" lvl="3" indent="-225425"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Existing buildings</a:t>
            </a:r>
          </a:p>
          <a:p>
            <a:pPr marL="1255713" lvl="3" indent="-225425"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Circulation</a:t>
            </a:r>
          </a:p>
          <a:p>
            <a:pPr marL="1255713" lvl="3" indent="-225425"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Utilities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844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A1474-2E5A-DAF5-0268-4C4C6290F89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98984" y="228600"/>
            <a:ext cx="5387816" cy="6477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857250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2200" dirty="0">
              <a:latin typeface="+mj-lt"/>
              <a:cs typeface="Calibri" panose="020F0502020204030204" pitchFamily="34" charset="0"/>
            </a:endParaRPr>
          </a:p>
          <a:p>
            <a:pPr marL="4572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2600" dirty="0">
              <a:latin typeface="+mj-lt"/>
              <a:cs typeface="Calibri" panose="020F0502020204030204" pitchFamily="34" charset="0"/>
            </a:endParaRPr>
          </a:p>
          <a:p>
            <a:pPr marL="4572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26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4AFE6-EBDC-D40C-2DBF-FEE6852199CB}"/>
              </a:ext>
            </a:extLst>
          </p:cNvPr>
          <p:cNvSpPr txBox="1"/>
          <p:nvPr/>
        </p:nvSpPr>
        <p:spPr>
          <a:xfrm>
            <a:off x="612103" y="2990046"/>
            <a:ext cx="22319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800" kern="1200" dirty="0">
                <a:solidFill>
                  <a:srgbClr val="FFCC66"/>
                </a:solidFill>
                <a:latin typeface="+mj-lt"/>
                <a:cs typeface="Vijaya" panose="02020604020202020204" pitchFamily="18" charset="0"/>
              </a:rPr>
              <a:t>Checklist of Site Data</a:t>
            </a:r>
            <a:endParaRPr lang="en-US" sz="28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F31CEF-CE9A-2282-ACE9-778ED3716387}"/>
              </a:ext>
            </a:extLst>
          </p:cNvPr>
          <p:cNvSpPr txBox="1"/>
          <p:nvPr/>
        </p:nvSpPr>
        <p:spPr>
          <a:xfrm>
            <a:off x="3064354" y="325705"/>
            <a:ext cx="599741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5988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FFCC66"/>
                </a:solidFill>
                <a:latin typeface="+mj-lt"/>
              </a:rPr>
              <a:t>Experiential Qualities</a:t>
            </a:r>
          </a:p>
          <a:p>
            <a:pPr marL="1255713" lvl="2" indent="-225425"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Character &amp; relationships of visual spaces</a:t>
            </a:r>
          </a:p>
          <a:p>
            <a:pPr marL="1255713" lvl="2" indent="-225425"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Viewpoints, vistas, &amp; visual focal points</a:t>
            </a:r>
          </a:p>
          <a:p>
            <a:pPr marL="1255713" lvl="2" indent="-225425"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Quality &amp; variation of light, sound, and other senses</a:t>
            </a:r>
          </a:p>
          <a:p>
            <a:pPr marL="573088" lvl="1" indent="-339725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Cultural Data</a:t>
            </a:r>
          </a:p>
          <a:p>
            <a:pPr marL="915987" lvl="2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FFCC66"/>
                </a:solidFill>
                <a:latin typeface="+mj-lt"/>
              </a:rPr>
              <a:t>Past &amp; Future</a:t>
            </a:r>
          </a:p>
          <a:p>
            <a:pPr marL="1255713" lvl="4" indent="-225425"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Site History &amp; Traces</a:t>
            </a:r>
            <a:endParaRPr lang="en-US" sz="2800" dirty="0">
              <a:solidFill>
                <a:srgbClr val="FFCC66"/>
              </a:solidFill>
              <a:latin typeface="+mj-lt"/>
            </a:endParaRPr>
          </a:p>
          <a:p>
            <a:pPr marL="573088" lvl="1" indent="-341313">
              <a:buFont typeface="Arial" panose="020B0604020202020204" pitchFamily="34" charset="0"/>
              <a:buChar char="•"/>
              <a:tabLst>
                <a:tab pos="1255713" algn="l"/>
              </a:tabLst>
            </a:pPr>
            <a:r>
              <a:rPr lang="en-US" sz="2800" dirty="0">
                <a:latin typeface="+mj-lt"/>
              </a:rPr>
              <a:t>Data Correlation</a:t>
            </a:r>
          </a:p>
          <a:p>
            <a:pPr marL="915987" lvl="2" indent="-342900">
              <a:buFont typeface="Wingdings" panose="05000000000000000000" pitchFamily="2" charset="2"/>
              <a:buChar char="§"/>
              <a:tabLst>
                <a:tab pos="1146175" algn="l"/>
              </a:tabLst>
            </a:pPr>
            <a:r>
              <a:rPr lang="en-US" sz="2200" dirty="0">
                <a:latin typeface="+mj-lt"/>
              </a:rPr>
              <a:t>Classification of site by areas of similar structure, quality, and problems</a:t>
            </a:r>
          </a:p>
          <a:p>
            <a:pPr marL="915987" lvl="2" indent="-342900">
              <a:buFont typeface="Wingdings" panose="05000000000000000000" pitchFamily="2" charset="2"/>
              <a:buChar char="§"/>
              <a:tabLst>
                <a:tab pos="1146175" algn="l"/>
              </a:tabLst>
            </a:pPr>
            <a:r>
              <a:rPr lang="en-US" sz="2200" dirty="0">
                <a:latin typeface="+mj-lt"/>
              </a:rPr>
              <a:t>Identification of key points, lines, and areas</a:t>
            </a:r>
          </a:p>
          <a:p>
            <a:pPr marL="915987" lvl="2" indent="-342900">
              <a:buFont typeface="Wingdings" panose="05000000000000000000" pitchFamily="2" charset="2"/>
              <a:buChar char="§"/>
              <a:tabLst>
                <a:tab pos="1146175" algn="l"/>
              </a:tabLst>
            </a:pPr>
            <a:r>
              <a:rPr lang="en-US" sz="2200" dirty="0">
                <a:latin typeface="+mj-lt"/>
              </a:rPr>
              <a:t>Analysis of current and likely future changes</a:t>
            </a:r>
          </a:p>
          <a:p>
            <a:pPr marL="915987" lvl="2" indent="-342900">
              <a:buFont typeface="Wingdings" panose="05000000000000000000" pitchFamily="2" charset="2"/>
              <a:buChar char="§"/>
              <a:tabLst>
                <a:tab pos="1146175" algn="l"/>
              </a:tabLst>
            </a:pPr>
            <a:r>
              <a:rPr lang="en-US" sz="2200" dirty="0">
                <a:latin typeface="+mj-lt"/>
              </a:rPr>
              <a:t>Identification of significant problems and possibilities</a:t>
            </a:r>
          </a:p>
        </p:txBody>
      </p:sp>
    </p:spTree>
    <p:extLst>
      <p:ext uri="{BB962C8B-B14F-4D97-AF65-F5344CB8AC3E}">
        <p14:creationId xmlns:p14="http://schemas.microsoft.com/office/powerpoint/2010/main" val="2053748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CD3A35-1B61-51B7-FF79-88E84D961010}"/>
              </a:ext>
            </a:extLst>
          </p:cNvPr>
          <p:cNvSpPr txBox="1"/>
          <p:nvPr/>
        </p:nvSpPr>
        <p:spPr>
          <a:xfrm>
            <a:off x="471762" y="3151094"/>
            <a:ext cx="2042838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lnSpc>
                <a:spcPct val="90000"/>
              </a:lnSpc>
            </a:pPr>
            <a:r>
              <a:rPr lang="en-US" altLang="en-US" sz="3200" dirty="0">
                <a:solidFill>
                  <a:srgbClr val="FFCC66"/>
                </a:solidFill>
                <a:latin typeface="+mj-lt"/>
                <a:cs typeface="Vijaya" panose="02020604020202020204" pitchFamily="18" charset="0"/>
              </a:rPr>
              <a:t>Site Map</a:t>
            </a:r>
            <a:endParaRPr lang="en-US" altLang="en-US" sz="3200" kern="1200" dirty="0">
              <a:solidFill>
                <a:srgbClr val="FFCC66"/>
              </a:solidFill>
              <a:latin typeface="+mj-lt"/>
              <a:cs typeface="Vijaya" panose="02020604020202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B3E0E8-9383-4A5B-4652-CE302C7AB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03" y="10139"/>
            <a:ext cx="5856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96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CD3A35-1B61-51B7-FF79-88E84D961010}"/>
              </a:ext>
            </a:extLst>
          </p:cNvPr>
          <p:cNvSpPr txBox="1"/>
          <p:nvPr/>
        </p:nvSpPr>
        <p:spPr>
          <a:xfrm>
            <a:off x="1337143" y="3171372"/>
            <a:ext cx="2382095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lnSpc>
                <a:spcPct val="90000"/>
              </a:lnSpc>
            </a:pPr>
            <a:r>
              <a:rPr lang="en-US" altLang="en-US" sz="3200" kern="1200" dirty="0">
                <a:solidFill>
                  <a:srgbClr val="FFCC66"/>
                </a:solidFill>
                <a:latin typeface="+mj-lt"/>
                <a:cs typeface="Vijaya" panose="02020604020202020204" pitchFamily="18" charset="0"/>
              </a:rPr>
              <a:t>Topography</a:t>
            </a:r>
          </a:p>
        </p:txBody>
      </p:sp>
      <p:pic>
        <p:nvPicPr>
          <p:cNvPr id="14" name="Content Placeholder 13" descr="Map&#10;&#10;Description automatically generated">
            <a:extLst>
              <a:ext uri="{FF2B5EF4-FFF2-40B4-BE49-F238E27FC236}">
                <a16:creationId xmlns:a16="http://schemas.microsoft.com/office/drawing/2014/main" id="{97A4F088-7CF8-4910-4263-A3DA377D7D1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084" y="10139"/>
            <a:ext cx="4817916" cy="6868139"/>
          </a:xfrm>
        </p:spPr>
      </p:pic>
    </p:spTree>
    <p:extLst>
      <p:ext uri="{BB962C8B-B14F-4D97-AF65-F5344CB8AC3E}">
        <p14:creationId xmlns:p14="http://schemas.microsoft.com/office/powerpoint/2010/main" val="3653261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CD3A35-1B61-51B7-FF79-88E84D961010}"/>
              </a:ext>
            </a:extLst>
          </p:cNvPr>
          <p:cNvSpPr txBox="1"/>
          <p:nvPr/>
        </p:nvSpPr>
        <p:spPr>
          <a:xfrm>
            <a:off x="1514181" y="2857767"/>
            <a:ext cx="2042838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lnSpc>
                <a:spcPct val="90000"/>
              </a:lnSpc>
            </a:pPr>
            <a:r>
              <a:rPr lang="en-US" altLang="en-US" sz="3200" dirty="0">
                <a:solidFill>
                  <a:srgbClr val="FFCC66"/>
                </a:solidFill>
                <a:latin typeface="+mj-lt"/>
                <a:cs typeface="Vijaya" panose="02020604020202020204" pitchFamily="18" charset="0"/>
              </a:rPr>
              <a:t>Natural Features</a:t>
            </a:r>
            <a:endParaRPr lang="en-US" altLang="en-US" sz="3200" kern="1200" dirty="0">
              <a:solidFill>
                <a:srgbClr val="FFCC66"/>
              </a:solidFill>
              <a:latin typeface="+mj-lt"/>
              <a:cs typeface="Vijaya" panose="02020604020202020204" pitchFamily="18" charset="0"/>
            </a:endParaRP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93BFBAF8-9CD7-2C99-D844-9640D40B661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301" y="10137"/>
            <a:ext cx="4807984" cy="6858001"/>
          </a:xfrm>
        </p:spPr>
      </p:pic>
    </p:spTree>
    <p:extLst>
      <p:ext uri="{BB962C8B-B14F-4D97-AF65-F5344CB8AC3E}">
        <p14:creationId xmlns:p14="http://schemas.microsoft.com/office/powerpoint/2010/main" val="3245001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CD3A35-1B61-51B7-FF79-88E84D961010}"/>
              </a:ext>
            </a:extLst>
          </p:cNvPr>
          <p:cNvSpPr txBox="1"/>
          <p:nvPr/>
        </p:nvSpPr>
        <p:spPr>
          <a:xfrm>
            <a:off x="1514181" y="2857767"/>
            <a:ext cx="2042838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lnSpc>
                <a:spcPct val="90000"/>
              </a:lnSpc>
            </a:pPr>
            <a:r>
              <a:rPr lang="en-US" altLang="en-US" sz="3200" dirty="0">
                <a:solidFill>
                  <a:srgbClr val="FFCC66"/>
                </a:solidFill>
                <a:latin typeface="+mj-lt"/>
                <a:cs typeface="Vijaya" panose="02020604020202020204" pitchFamily="18" charset="0"/>
              </a:rPr>
              <a:t>Existing Street Network</a:t>
            </a:r>
            <a:endParaRPr lang="en-US" altLang="en-US" sz="3200" kern="1200" dirty="0">
              <a:solidFill>
                <a:srgbClr val="FFCC66"/>
              </a:solidFill>
              <a:latin typeface="+mj-lt"/>
              <a:cs typeface="Vijaya" panose="02020604020202020204" pitchFamily="18" charset="0"/>
            </a:endParaRP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0B5D80F3-E908-73E2-16B2-FFAA2EDD02E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94" y="-12642"/>
            <a:ext cx="4865076" cy="6858000"/>
          </a:xfrm>
        </p:spPr>
      </p:pic>
    </p:spTree>
    <p:extLst>
      <p:ext uri="{BB962C8B-B14F-4D97-AF65-F5344CB8AC3E}">
        <p14:creationId xmlns:p14="http://schemas.microsoft.com/office/powerpoint/2010/main" val="3470099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3EBC8D7-D447-B916-857F-BF23447FF329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0" y="2432424"/>
            <a:ext cx="2895599" cy="1993152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 algn="r" eaLnBrk="1" hangingPunct="1">
              <a:lnSpc>
                <a:spcPct val="90000"/>
              </a:lnSpc>
            </a:pPr>
            <a:br>
              <a:rPr lang="en-US" altLang="en-US" kern="1200" dirty="0">
                <a:solidFill>
                  <a:srgbClr val="FFCC66"/>
                </a:solidFill>
                <a:cs typeface="Vijaya" panose="02020604020202020204" pitchFamily="18" charset="0"/>
              </a:rPr>
            </a:br>
            <a:r>
              <a:rPr lang="en-US" altLang="en-US" kern="1200" dirty="0">
                <a:solidFill>
                  <a:srgbClr val="FFCC66"/>
                </a:solidFill>
                <a:cs typeface="Vijaya" panose="02020604020202020204" pitchFamily="18" charset="0"/>
              </a:rPr>
              <a:t> Presentation General  Content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A1474-2E5A-DAF5-0268-4C4C6290F89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98984" y="228600"/>
            <a:ext cx="5387816" cy="6477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1313" lvl="1" indent="-225425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Historic Opportunity</a:t>
            </a:r>
          </a:p>
          <a:p>
            <a:pPr indent="-228600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Goals</a:t>
            </a:r>
          </a:p>
          <a:p>
            <a:pPr indent="-228600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CC66"/>
                </a:solidFill>
                <a:latin typeface="+mj-lt"/>
                <a:cs typeface="Calibri" panose="020F0502020204030204" pitchFamily="34" charset="0"/>
              </a:rPr>
              <a:t>Code Options</a:t>
            </a:r>
          </a:p>
          <a:p>
            <a:pPr marL="688975" lvl="1" indent="-227013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Conventional Zoning</a:t>
            </a:r>
          </a:p>
          <a:p>
            <a:pPr lvl="2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  <a:cs typeface="Calibri" panose="020F0502020204030204" pitchFamily="34" charset="0"/>
              </a:rPr>
              <a:t>Use-Based Coding</a:t>
            </a:r>
          </a:p>
          <a:p>
            <a:pPr marL="688975" lvl="1" indent="-231775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Coding for Special Situations</a:t>
            </a:r>
          </a:p>
          <a:p>
            <a:pPr marL="688975" lvl="1" indent="-231775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Coding Emphasizing Design</a:t>
            </a:r>
          </a:p>
          <a:p>
            <a:pPr marL="341313" indent="-225425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41313" algn="l"/>
              </a:tabLst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Site Assessment Informs Code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 marL="341313" indent="-225425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41313" algn="l"/>
              </a:tabLs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Becoming Familiar With Design-Based Codes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87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03FD92-7117-A04C-E36B-EA56EB41A10B}"/>
              </a:ext>
            </a:extLst>
          </p:cNvPr>
          <p:cNvSpPr txBox="1"/>
          <p:nvPr/>
        </p:nvSpPr>
        <p:spPr>
          <a:xfrm>
            <a:off x="11624" y="290068"/>
            <a:ext cx="91417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800" kern="1200" dirty="0">
                <a:solidFill>
                  <a:schemeClr val="tx2"/>
                </a:solidFill>
                <a:latin typeface="+mj-lt"/>
                <a:cs typeface="Vijaya" panose="02020604020202020204" pitchFamily="18" charset="0"/>
              </a:rPr>
              <a:t>Becoming Familiar With</a:t>
            </a:r>
          </a:p>
          <a:p>
            <a:pPr algn="ctr"/>
            <a:r>
              <a:rPr lang="en-US" altLang="en-US" sz="4800" kern="1200" dirty="0">
                <a:solidFill>
                  <a:schemeClr val="tx2"/>
                </a:solidFill>
                <a:latin typeface="+mj-lt"/>
                <a:cs typeface="Vijaya" panose="02020604020202020204" pitchFamily="18" charset="0"/>
              </a:rPr>
              <a:t>Design-Based Codes</a:t>
            </a:r>
            <a:endParaRPr lang="en-US" sz="48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590FD9-DB91-7D4C-7860-A2B9280E2425}"/>
              </a:ext>
            </a:extLst>
          </p:cNvPr>
          <p:cNvSpPr txBox="1"/>
          <p:nvPr/>
        </p:nvSpPr>
        <p:spPr>
          <a:xfrm>
            <a:off x="1337597" y="2012404"/>
            <a:ext cx="646651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The Following Section Has Information Pertinent to the Two  Design-Based Codes from the </a:t>
            </a:r>
            <a:r>
              <a:rPr lang="en-US" sz="3200" dirty="0" err="1">
                <a:latin typeface="+mj-lt"/>
              </a:rPr>
              <a:t>Mass.Gov</a:t>
            </a:r>
            <a:r>
              <a:rPr lang="en-US" sz="3200" dirty="0">
                <a:latin typeface="+mj-lt"/>
              </a:rPr>
              <a:t> Website:</a:t>
            </a:r>
          </a:p>
          <a:p>
            <a:pPr marL="914400" indent="-341313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A Model Ordinance for a Traditional Neighborhood Development</a:t>
            </a:r>
          </a:p>
          <a:p>
            <a:pPr marL="914400" indent="-341313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The Village Center Overlay District Model By-Law</a:t>
            </a:r>
          </a:p>
          <a:p>
            <a:pPr marL="914400" lvl="1" indent="-341313">
              <a:buFont typeface="Arial" panose="020B0604020202020204" pitchFamily="34" charset="0"/>
              <a:buChar char="•"/>
            </a:pP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7956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3EBC8D7-D447-B916-857F-BF23447FF329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6381" y="2930712"/>
            <a:ext cx="2895599" cy="996576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 algn="r" eaLnBrk="1" hangingPunct="1">
              <a:lnSpc>
                <a:spcPct val="90000"/>
              </a:lnSpc>
            </a:pPr>
            <a:r>
              <a:rPr lang="en-US" altLang="en-US" kern="1200" dirty="0">
                <a:solidFill>
                  <a:srgbClr val="FFCC66"/>
                </a:solidFill>
                <a:cs typeface="Vijaya" panose="02020604020202020204" pitchFamily="18" charset="0"/>
              </a:rPr>
              <a:t>Emphasizing Design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A1474-2E5A-DAF5-0268-4C4C6290F89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98984" y="228600"/>
            <a:ext cx="5387816" cy="6477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CC66"/>
                </a:solidFill>
                <a:cs typeface="Calibri" panose="020F0502020204030204" pitchFamily="34" charset="0"/>
              </a:rPr>
              <a:t>Organizing Principles</a:t>
            </a:r>
          </a:p>
          <a:p>
            <a:pPr marL="804863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cs typeface="Calibri" panose="020F0502020204030204" pitchFamily="34" charset="0"/>
              </a:rPr>
              <a:t>By Type:</a:t>
            </a:r>
          </a:p>
          <a:p>
            <a:pPr marL="1319213" lvl="2" indent="-457200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cs typeface="Calibri" panose="020F0502020204030204" pitchFamily="34" charset="0"/>
              </a:rPr>
              <a:t>Street</a:t>
            </a:r>
          </a:p>
          <a:p>
            <a:pPr marL="1319213" lvl="2" indent="-457200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cs typeface="Calibri" panose="020F0502020204030204" pitchFamily="34" charset="0"/>
              </a:rPr>
              <a:t>Building</a:t>
            </a:r>
          </a:p>
          <a:p>
            <a:pPr marL="1319213" lvl="2" indent="-457200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cs typeface="Calibri" panose="020F0502020204030204" pitchFamily="34" charset="0"/>
              </a:rPr>
              <a:t>Location</a:t>
            </a:r>
          </a:p>
          <a:p>
            <a:pPr marL="801688" lvl="1" indent="-339725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cs typeface="Calibri" panose="020F0502020204030204" pitchFamily="34" charset="0"/>
              </a:rPr>
              <a:t>Select One &amp; Diagram Plan</a:t>
            </a:r>
          </a:p>
          <a:p>
            <a:pPr marL="461963" indent="-347663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CC66"/>
                </a:solidFill>
                <a:cs typeface="Calibri" panose="020F0502020204030204" pitchFamily="34" charset="0"/>
              </a:rPr>
              <a:t>Pictures Not Words</a:t>
            </a:r>
          </a:p>
          <a:p>
            <a:pPr marL="801688" lvl="1" indent="-339725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cs typeface="Calibri" panose="020F0502020204030204" pitchFamily="34" charset="0"/>
              </a:rPr>
              <a:t>Graphic Codes</a:t>
            </a:r>
          </a:p>
          <a:p>
            <a:pPr marL="404813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CC66"/>
                </a:solidFill>
                <a:cs typeface="Calibri" panose="020F0502020204030204" pitchFamily="34" charset="0"/>
              </a:rPr>
              <a:t>The Official Map</a:t>
            </a:r>
          </a:p>
          <a:p>
            <a:pPr marL="862013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cs typeface="Calibri" panose="020F0502020204030204" pitchFamily="34" charset="0"/>
              </a:rPr>
              <a:t>The Regulating Plan</a:t>
            </a:r>
          </a:p>
          <a:p>
            <a:pPr marL="51435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2600" dirty="0"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684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A1474-2E5A-DAF5-0268-4C4C6290F89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28361" y="1743208"/>
            <a:ext cx="5387816" cy="39351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CC66"/>
                </a:solidFill>
                <a:latin typeface="+mj-lt"/>
                <a:cs typeface="Calibri" panose="020F0502020204030204" pitchFamily="34" charset="0"/>
              </a:rPr>
              <a:t>By Street Type</a:t>
            </a:r>
          </a:p>
          <a:p>
            <a:pPr marL="857250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latin typeface="+mj-lt"/>
                <a:cs typeface="Calibri" panose="020F0502020204030204" pitchFamily="34" charset="0"/>
              </a:rPr>
              <a:t>Boulevard</a:t>
            </a:r>
          </a:p>
          <a:p>
            <a:pPr marL="857250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latin typeface="+mj-lt"/>
                <a:cs typeface="Calibri" panose="020F0502020204030204" pitchFamily="34" charset="0"/>
              </a:rPr>
              <a:t>Main Street &amp; Squares</a:t>
            </a:r>
          </a:p>
          <a:p>
            <a:pPr marL="857250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latin typeface="+mj-lt"/>
                <a:cs typeface="Calibri" panose="020F0502020204030204" pitchFamily="34" charset="0"/>
              </a:rPr>
              <a:t>Secondary Downtown Streets</a:t>
            </a:r>
          </a:p>
          <a:p>
            <a:pPr marL="857250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latin typeface="+mj-lt"/>
                <a:cs typeface="Calibri" panose="020F0502020204030204" pitchFamily="34" charset="0"/>
              </a:rPr>
              <a:t>Residential Streets</a:t>
            </a:r>
          </a:p>
          <a:p>
            <a:pPr marL="857250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latin typeface="+mj-lt"/>
                <a:cs typeface="Calibri" panose="020F0502020204030204" pitchFamily="34" charset="0"/>
              </a:rPr>
              <a:t>Alleys</a:t>
            </a:r>
          </a:p>
          <a:p>
            <a:pPr marL="51435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D8EC59-3032-B065-85E0-9C4EB5CE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1" y="2930712"/>
            <a:ext cx="2895599" cy="99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DE9C0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FFCC66"/>
                </a:solidFill>
                <a:cs typeface="Vijaya" panose="02020604020202020204" pitchFamily="18" charset="0"/>
              </a:rPr>
              <a:t>Organizing Principles</a:t>
            </a:r>
          </a:p>
        </p:txBody>
      </p:sp>
    </p:spTree>
    <p:extLst>
      <p:ext uri="{BB962C8B-B14F-4D97-AF65-F5344CB8AC3E}">
        <p14:creationId xmlns:p14="http://schemas.microsoft.com/office/powerpoint/2010/main" val="3910854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D8EC59-3032-B065-85E0-9C4EB5CE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526922"/>
            <a:ext cx="2895599" cy="99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DE9C0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endParaRPr lang="en-US" altLang="en-US" dirty="0">
              <a:solidFill>
                <a:srgbClr val="FFCC66"/>
              </a:solidFill>
              <a:cs typeface="Vijaya" panose="02020604020202020204" pitchFamily="18" charset="0"/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DAB02364-FC20-1949-2687-781F036A5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873" y="329571"/>
            <a:ext cx="8064253" cy="6198858"/>
          </a:xfrm>
        </p:spPr>
      </p:pic>
    </p:spTree>
    <p:extLst>
      <p:ext uri="{BB962C8B-B14F-4D97-AF65-F5344CB8AC3E}">
        <p14:creationId xmlns:p14="http://schemas.microsoft.com/office/powerpoint/2010/main" val="1126740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A1474-2E5A-DAF5-0268-4C4C6290F89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70384" y="1171466"/>
            <a:ext cx="5387816" cy="45353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39725" indent="-225425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CC66"/>
                </a:solidFill>
                <a:latin typeface="+mj-lt"/>
                <a:cs typeface="Calibri" panose="020F0502020204030204" pitchFamily="34" charset="0"/>
              </a:rPr>
              <a:t>By Building Type</a:t>
            </a:r>
          </a:p>
          <a:p>
            <a:pPr marL="914400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latin typeface="+mj-lt"/>
                <a:cs typeface="Calibri" panose="020F0502020204030204" pitchFamily="34" charset="0"/>
              </a:rPr>
              <a:t>Shopfront / Mixed-Use</a:t>
            </a:r>
          </a:p>
          <a:p>
            <a:pPr marL="914400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latin typeface="+mj-lt"/>
                <a:cs typeface="Calibri" panose="020F0502020204030204" pitchFamily="34" charset="0"/>
              </a:rPr>
              <a:t>Commercial &amp; Workshops</a:t>
            </a:r>
          </a:p>
          <a:p>
            <a:pPr marL="914400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latin typeface="+mj-lt"/>
                <a:cs typeface="Calibri" panose="020F0502020204030204" pitchFamily="34" charset="0"/>
              </a:rPr>
              <a:t>Apartments, Inns &amp; Hotels</a:t>
            </a:r>
          </a:p>
          <a:p>
            <a:pPr marL="914400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latin typeface="+mj-lt"/>
                <a:cs typeface="Calibri" panose="020F0502020204030204" pitchFamily="34" charset="0"/>
              </a:rPr>
              <a:t>Rowhouses</a:t>
            </a:r>
          </a:p>
          <a:p>
            <a:pPr marL="914400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latin typeface="+mj-lt"/>
                <a:cs typeface="Calibri" panose="020F0502020204030204" pitchFamily="34" charset="0"/>
              </a:rPr>
              <a:t>Cottages, Bungalows and Front-Porch Houses</a:t>
            </a:r>
          </a:p>
          <a:p>
            <a:pPr marL="914400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latin typeface="+mj-lt"/>
                <a:cs typeface="Calibri" panose="020F0502020204030204" pitchFamily="34" charset="0"/>
              </a:rPr>
              <a:t>Large Houses and Duplexes</a:t>
            </a:r>
          </a:p>
          <a:p>
            <a:pPr marL="914400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latin typeface="+mj-lt"/>
                <a:cs typeface="Calibri" panose="020F0502020204030204" pitchFamily="34" charset="0"/>
              </a:rPr>
              <a:t>Outbuildings and Accessory Apartments</a:t>
            </a:r>
          </a:p>
          <a:p>
            <a:pPr marL="51435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D8EC59-3032-B065-85E0-9C4EB5CE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1" y="2930712"/>
            <a:ext cx="2895599" cy="99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DE9C0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FFCC66"/>
                </a:solidFill>
                <a:cs typeface="Vijaya" panose="02020604020202020204" pitchFamily="18" charset="0"/>
              </a:rPr>
              <a:t>Organizing</a:t>
            </a:r>
          </a:p>
          <a:p>
            <a:pPr algn="r"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FFCC66"/>
                </a:solidFill>
                <a:cs typeface="Vijaya" panose="02020604020202020204" pitchFamily="18" charset="0"/>
              </a:rPr>
              <a:t>Principles</a:t>
            </a:r>
          </a:p>
        </p:txBody>
      </p:sp>
    </p:spTree>
    <p:extLst>
      <p:ext uri="{BB962C8B-B14F-4D97-AF65-F5344CB8AC3E}">
        <p14:creationId xmlns:p14="http://schemas.microsoft.com/office/powerpoint/2010/main" val="1280657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D8EC59-3032-B065-85E0-9C4EB5CE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1" y="2930712"/>
            <a:ext cx="2895599" cy="99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DE9C0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E9C0B"/>
                </a:solidFill>
                <a:latin typeface="Helvetica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endParaRPr lang="en-US" altLang="en-US" dirty="0">
              <a:solidFill>
                <a:srgbClr val="FFCC66"/>
              </a:solidFill>
              <a:cs typeface="Vijaya" panose="02020604020202020204" pitchFamily="18" charset="0"/>
            </a:endParaRPr>
          </a:p>
        </p:txBody>
      </p:sp>
      <p:pic>
        <p:nvPicPr>
          <p:cNvPr id="3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9CE731DF-A97F-35FE-2B3F-0B0FF37AA74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17" y="485160"/>
            <a:ext cx="767328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255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3EBC8D7-D447-B916-857F-BF23447FF329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85171" y="2849442"/>
            <a:ext cx="2743199" cy="1138836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 algn="r" eaLnBrk="1" hangingPunct="1">
              <a:lnSpc>
                <a:spcPct val="90000"/>
              </a:lnSpc>
            </a:pPr>
            <a:r>
              <a:rPr lang="en-US" altLang="en-US" kern="1200" dirty="0">
                <a:solidFill>
                  <a:srgbClr val="FFCC66"/>
                </a:solidFill>
                <a:cs typeface="Vijaya" panose="02020604020202020204" pitchFamily="18" charset="0"/>
              </a:rPr>
              <a:t>Organizing Principles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A1474-2E5A-DAF5-0268-4C4C6290F89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98984" y="304800"/>
            <a:ext cx="5387816" cy="65633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CC66"/>
                </a:solidFill>
                <a:latin typeface="+mj-lt"/>
                <a:cs typeface="Calibri" panose="020F0502020204030204" pitchFamily="34" charset="0"/>
              </a:rPr>
              <a:t>By Location</a:t>
            </a:r>
          </a:p>
          <a:p>
            <a:pPr marL="857250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latin typeface="+mj-lt"/>
                <a:cs typeface="Calibri" panose="020F0502020204030204" pitchFamily="34" charset="0"/>
              </a:rPr>
              <a:t>Natural</a:t>
            </a:r>
          </a:p>
          <a:p>
            <a:pPr marL="857250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latin typeface="+mj-lt"/>
                <a:cs typeface="Calibri" panose="020F0502020204030204" pitchFamily="34" charset="0"/>
              </a:rPr>
              <a:t>Fringe</a:t>
            </a:r>
          </a:p>
          <a:p>
            <a:pPr marL="857250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latin typeface="+mj-lt"/>
                <a:cs typeface="Calibri" panose="020F0502020204030204" pitchFamily="34" charset="0"/>
              </a:rPr>
              <a:t>General</a:t>
            </a:r>
          </a:p>
          <a:p>
            <a:pPr marL="857250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latin typeface="+mj-lt"/>
                <a:cs typeface="Calibri" panose="020F0502020204030204" pitchFamily="34" charset="0"/>
              </a:rPr>
              <a:t>Center</a:t>
            </a:r>
          </a:p>
          <a:p>
            <a:pPr marL="857250" lvl="1" indent="-3429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latin typeface="+mj-lt"/>
                <a:cs typeface="Calibri" panose="020F0502020204030204" pitchFamily="34" charset="0"/>
              </a:rPr>
              <a:t>Special District</a:t>
            </a:r>
          </a:p>
          <a:p>
            <a:pPr marL="51435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8089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30DF2E-9ECF-EFAD-E797-07B7D174A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07" y="1143000"/>
            <a:ext cx="3845179" cy="5196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951C44-953E-B4A8-8C8F-981149E6D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021" y="1141562"/>
            <a:ext cx="3988072" cy="51961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D91596-AE68-5D78-00C8-A842E95E8633}"/>
              </a:ext>
            </a:extLst>
          </p:cNvPr>
          <p:cNvSpPr txBox="1"/>
          <p:nvPr/>
        </p:nvSpPr>
        <p:spPr>
          <a:xfrm>
            <a:off x="2286000" y="30480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+mj-lt"/>
                <a:cs typeface="Vijaya" panose="02020604020202020204" pitchFamily="18" charset="0"/>
              </a:rPr>
              <a:t>Locations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92389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616556-1903-A02B-F821-6E165483ACF7}"/>
              </a:ext>
            </a:extLst>
          </p:cNvPr>
          <p:cNvSpPr txBox="1"/>
          <p:nvPr/>
        </p:nvSpPr>
        <p:spPr>
          <a:xfrm>
            <a:off x="3200400" y="1262885"/>
            <a:ext cx="5486400" cy="4367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1963" indent="-344488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CC66"/>
                </a:solidFill>
                <a:latin typeface="+mj-lt"/>
                <a:cs typeface="Calibri" panose="020F0502020204030204" pitchFamily="34" charset="0"/>
              </a:rPr>
              <a:t>Graphic Codes</a:t>
            </a:r>
          </a:p>
          <a:p>
            <a:pPr marL="914400" lvl="1" indent="-4572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latin typeface="+mj-lt"/>
                <a:cs typeface="Calibri" panose="020F0502020204030204" pitchFamily="34" charset="0"/>
              </a:rPr>
              <a:t>Design-Oriented Codes lend themselves to illustrations</a:t>
            </a:r>
          </a:p>
          <a:p>
            <a:pPr marL="914400" lvl="1" indent="-4572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latin typeface="+mj-lt"/>
                <a:cs typeface="Calibri" panose="020F0502020204030204" pitchFamily="34" charset="0"/>
              </a:rPr>
              <a:t>Drawings can communicate much more clearly what is permitted under or sought by the code</a:t>
            </a:r>
          </a:p>
          <a:p>
            <a:pPr marL="914400" lvl="1" indent="-457200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latin typeface="+mj-lt"/>
                <a:cs typeface="Calibri" panose="020F0502020204030204" pitchFamily="34" charset="0"/>
              </a:rPr>
              <a:t>Many towns already include drawings, photos or diagrams along with the text in land use regulations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A287E3-2001-05A7-3086-52DA8B80BC35}"/>
              </a:ext>
            </a:extLst>
          </p:cNvPr>
          <p:cNvSpPr txBox="1"/>
          <p:nvPr/>
        </p:nvSpPr>
        <p:spPr>
          <a:xfrm>
            <a:off x="555784" y="2520588"/>
            <a:ext cx="2514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3200" kern="1200" dirty="0">
                <a:solidFill>
                  <a:srgbClr val="FFCC66"/>
                </a:solidFill>
                <a:latin typeface="+mj-lt"/>
                <a:cs typeface="Vijaya" panose="02020604020202020204" pitchFamily="18" charset="0"/>
              </a:rPr>
              <a:t>Pictures</a:t>
            </a:r>
          </a:p>
          <a:p>
            <a:pPr algn="r"/>
            <a:r>
              <a:rPr lang="en-US" altLang="en-US" sz="3200" kern="1200" dirty="0">
                <a:solidFill>
                  <a:srgbClr val="FFCC66"/>
                </a:solidFill>
                <a:latin typeface="+mj-lt"/>
                <a:cs typeface="Vijaya" panose="02020604020202020204" pitchFamily="18" charset="0"/>
              </a:rPr>
              <a:t>Not Words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771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0000">
              <a:schemeClr val="bg1">
                <a:lumMod val="75000"/>
              </a:schemeClr>
            </a:gs>
            <a:gs pos="100000">
              <a:schemeClr val="accent3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CC04-0452-DB03-DE92-A5A268963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cs typeface="Vijaya" panose="02020604020202020204" pitchFamily="18" charset="0"/>
              </a:rPr>
              <a:t>Pictures Not Words</a:t>
            </a:r>
          </a:p>
        </p:txBody>
      </p:sp>
      <p:pic>
        <p:nvPicPr>
          <p:cNvPr id="9" name="Content Placeholder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7F2F39AE-25D6-AB7D-DDC8-C605E597E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6" y="1073994"/>
            <a:ext cx="4118474" cy="5402154"/>
          </a:xfrm>
        </p:spPr>
      </p:pic>
      <p:pic>
        <p:nvPicPr>
          <p:cNvPr id="11" name="Picture 10" descr="Diagram, engineering drawing&#10;&#10;Description automatically generated">
            <a:extLst>
              <a:ext uri="{FF2B5EF4-FFF2-40B4-BE49-F238E27FC236}">
                <a16:creationId xmlns:a16="http://schemas.microsoft.com/office/drawing/2014/main" id="{E06A16FC-E8E7-4C79-DB99-1A0116315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73994"/>
            <a:ext cx="4118474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34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3EBC8D7-D447-B916-857F-BF23447FF329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0" y="2432424"/>
            <a:ext cx="2895599" cy="1993152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 algn="r" eaLnBrk="1" hangingPunct="1">
              <a:lnSpc>
                <a:spcPct val="90000"/>
              </a:lnSpc>
            </a:pPr>
            <a:br>
              <a:rPr lang="en-US" altLang="en-US" kern="1200" dirty="0">
                <a:solidFill>
                  <a:srgbClr val="FFCC66"/>
                </a:solidFill>
                <a:cs typeface="Vijaya" panose="02020604020202020204" pitchFamily="18" charset="0"/>
              </a:rPr>
            </a:br>
            <a:r>
              <a:rPr lang="en-US" altLang="en-US" kern="1200" dirty="0">
                <a:solidFill>
                  <a:srgbClr val="FFCC66"/>
                </a:solidFill>
                <a:cs typeface="Vijaya" panose="02020604020202020204" pitchFamily="18" charset="0"/>
              </a:rPr>
              <a:t> Presentation General  Content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A1474-2E5A-DAF5-0268-4C4C6290F89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98984" y="228600"/>
            <a:ext cx="5387816" cy="6477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1313" indent="-280988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Historic Opportunity</a:t>
            </a:r>
            <a:endParaRPr lang="en-US" sz="2600" dirty="0">
              <a:solidFill>
                <a:srgbClr val="FFCC66"/>
              </a:solidFill>
              <a:latin typeface="+mj-lt"/>
              <a:cs typeface="Calibri" panose="020F0502020204030204" pitchFamily="34" charset="0"/>
            </a:endParaRPr>
          </a:p>
          <a:p>
            <a:pPr indent="-228600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Goals</a:t>
            </a:r>
            <a:endParaRPr lang="en-US" sz="2600" dirty="0">
              <a:solidFill>
                <a:srgbClr val="FFCC66"/>
              </a:solidFill>
              <a:latin typeface="+mj-lt"/>
              <a:cs typeface="Calibri" panose="020F0502020204030204" pitchFamily="34" charset="0"/>
            </a:endParaRPr>
          </a:p>
          <a:p>
            <a:pPr indent="-228600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CC66"/>
                </a:solidFill>
                <a:latin typeface="+mj-lt"/>
                <a:cs typeface="Calibri" panose="020F0502020204030204" pitchFamily="34" charset="0"/>
              </a:rPr>
              <a:t>Code Options</a:t>
            </a:r>
          </a:p>
          <a:p>
            <a:pPr marL="688975" lvl="1" indent="-227013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Conventional Zoning</a:t>
            </a:r>
          </a:p>
          <a:p>
            <a:pPr marL="688975" lvl="1" indent="-227013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Coding for Special Situations</a:t>
            </a:r>
          </a:p>
          <a:p>
            <a:pPr lvl="2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  <a:cs typeface="Calibri" panose="020F0502020204030204" pitchFamily="34" charset="0"/>
              </a:rPr>
              <a:t>Overlay Districts</a:t>
            </a:r>
          </a:p>
          <a:p>
            <a:pPr lvl="2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  <a:cs typeface="Calibri" panose="020F0502020204030204" pitchFamily="34" charset="0"/>
              </a:rPr>
              <a:t>Planned Unit Developments</a:t>
            </a:r>
          </a:p>
          <a:p>
            <a:pPr marL="688975" lvl="1" indent="-231775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Coding Emphasizing Design</a:t>
            </a:r>
          </a:p>
          <a:p>
            <a:pPr marL="458788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Site Assessment Informs Code</a:t>
            </a:r>
          </a:p>
          <a:p>
            <a:pPr marL="458788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Becoming Familiar With Design-Based Codes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607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0000">
              <a:schemeClr val="bg1">
                <a:lumMod val="75000"/>
              </a:schemeClr>
            </a:gs>
            <a:gs pos="100000">
              <a:schemeClr val="accent3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CC04-0452-DB03-DE92-A5A268963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cs typeface="Vijaya" panose="02020604020202020204" pitchFamily="18" charset="0"/>
              </a:rPr>
              <a:t>Matrix</a:t>
            </a:r>
          </a:p>
        </p:txBody>
      </p:sp>
      <p:pic>
        <p:nvPicPr>
          <p:cNvPr id="6" name="Content Placeholder 5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46BF7F02-79D3-0FAE-763B-6F644A7E9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0" y="1143000"/>
            <a:ext cx="7136459" cy="550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584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2000">
              <a:schemeClr val="bg1">
                <a:lumMod val="75000"/>
              </a:schemeClr>
            </a:gs>
            <a:gs pos="95000">
              <a:schemeClr val="accent3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D6A579-9B48-124C-7A4A-1A8AD3FF4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Graphic Illustrations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D65E74-DC72-29A2-FE66-75D797C35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3" y="1143000"/>
            <a:ext cx="889635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156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A4E651-C3D8-4DB8-A026-E8531C6AF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D6A579-9B48-124C-7A4A-1A8AD3FF4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272" y="4071597"/>
            <a:ext cx="7886700" cy="128654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>
                <a:solidFill>
                  <a:schemeClr val="tx1"/>
                </a:solidFill>
              </a:rPr>
              <a:t>Graphic Illustration</a:t>
            </a:r>
          </a:p>
        </p:txBody>
      </p:sp>
      <p:pic>
        <p:nvPicPr>
          <p:cNvPr id="7" name="Picture 6" descr="A picture containing tree, grass, plant, resort&#10;&#10;Description automatically generated">
            <a:extLst>
              <a:ext uri="{FF2B5EF4-FFF2-40B4-BE49-F238E27FC236}">
                <a16:creationId xmlns:a16="http://schemas.microsoft.com/office/drawing/2014/main" id="{EE02F5D7-46A8-911C-63B8-0EC50772B7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5" b="2280"/>
          <a:stretch/>
        </p:blipFill>
        <p:spPr>
          <a:xfrm>
            <a:off x="20" y="2"/>
            <a:ext cx="9143979" cy="390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581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ext, map, linedrawing&#10;&#10;Description automatically generated">
            <a:extLst>
              <a:ext uri="{FF2B5EF4-FFF2-40B4-BE49-F238E27FC236}">
                <a16:creationId xmlns:a16="http://schemas.microsoft.com/office/drawing/2014/main" id="{58EB860A-02DB-C679-ED31-1E7E30185A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7" r="1" b="4742"/>
          <a:stretch/>
        </p:blipFill>
        <p:spPr>
          <a:xfrm>
            <a:off x="628649" y="735153"/>
            <a:ext cx="7886701" cy="53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659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D6A579-9B48-124C-7A4A-1A8AD3FF4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67" y="4498848"/>
            <a:ext cx="8071866" cy="12070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Graphic Illustration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2F7E00E-7D8A-9EF3-151A-7178C70BBE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27398" b="-1"/>
          <a:stretch/>
        </p:blipFill>
        <p:spPr>
          <a:xfrm>
            <a:off x="457200" y="320749"/>
            <a:ext cx="3909060" cy="385694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251845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B5F524B-C265-EB40-CA3B-5D47A27967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5" r="21689" b="-2"/>
          <a:stretch/>
        </p:blipFill>
        <p:spPr>
          <a:xfrm>
            <a:off x="4777740" y="320109"/>
            <a:ext cx="3909060" cy="385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30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B3B9DBC-97CC-4A18-B4A6-66E240292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4492644-1D84-449E-94E4-5FC5C873D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86" y="227"/>
            <a:ext cx="9141714" cy="45518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D6A579-9B48-124C-7A4A-1A8AD3FF4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06" y="637953"/>
            <a:ext cx="6204344" cy="3189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7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End</a:t>
            </a:r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94EE1A74-DEBF-434E-8B5E-7AB296ECB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5810" y="4208147"/>
            <a:ext cx="254344" cy="193852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8C7C4D4B-92D9-4FA4-A294-749E8574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6554" y="4098333"/>
            <a:ext cx="151393" cy="187452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BADA3358-2A3F-41B0-A458-6FD1DB3AF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2286" y="4098334"/>
            <a:ext cx="6699764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E4737216-37B2-43AD-AB08-05BFCCEFC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00154" y="4377267"/>
            <a:ext cx="2341560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79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3EBC8D7-D447-B916-857F-BF23447FF329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0" y="2432424"/>
            <a:ext cx="2895599" cy="1993152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 algn="r" eaLnBrk="1" hangingPunct="1">
              <a:lnSpc>
                <a:spcPct val="90000"/>
              </a:lnSpc>
            </a:pPr>
            <a:br>
              <a:rPr lang="en-US" altLang="en-US" kern="1200" dirty="0">
                <a:solidFill>
                  <a:srgbClr val="FFCC66"/>
                </a:solidFill>
                <a:cs typeface="Vijaya" panose="02020604020202020204" pitchFamily="18" charset="0"/>
              </a:rPr>
            </a:br>
            <a:r>
              <a:rPr lang="en-US" altLang="en-US" kern="1200" dirty="0">
                <a:solidFill>
                  <a:srgbClr val="FFCC66"/>
                </a:solidFill>
                <a:cs typeface="Vijaya" panose="02020604020202020204" pitchFamily="18" charset="0"/>
              </a:rPr>
              <a:t> Presentation General  Content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A1474-2E5A-DAF5-0268-4C4C6290F89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98984" y="228600"/>
            <a:ext cx="5387816" cy="6477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4488" indent="-282575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Historic Opportunity</a:t>
            </a:r>
          </a:p>
          <a:p>
            <a:pPr indent="-228600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Goals</a:t>
            </a:r>
            <a:endParaRPr lang="en-US" sz="2600" dirty="0">
              <a:solidFill>
                <a:srgbClr val="FFCC66"/>
              </a:solidFill>
              <a:latin typeface="+mj-lt"/>
              <a:cs typeface="Calibri" panose="020F0502020204030204" pitchFamily="34" charset="0"/>
            </a:endParaRPr>
          </a:p>
          <a:p>
            <a:pPr indent="-228600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CC66"/>
                </a:solidFill>
                <a:latin typeface="+mj-lt"/>
                <a:cs typeface="Calibri" panose="020F0502020204030204" pitchFamily="34" charset="0"/>
              </a:rPr>
              <a:t>Code Options</a:t>
            </a:r>
            <a:endParaRPr lang="en-US" sz="2600" dirty="0">
              <a:solidFill>
                <a:schemeClr val="tx1">
                  <a:lumMod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 marL="801688" lvl="1" indent="-339725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Conventional Zoning</a:t>
            </a:r>
          </a:p>
          <a:p>
            <a:pPr marL="801688" lvl="1" indent="-339725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Coding for Special Situations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latin typeface="+mj-lt"/>
                <a:cs typeface="Calibri" panose="020F0502020204030204" pitchFamily="34" charset="0"/>
              </a:rPr>
              <a:t>Coding Emphasizing Design</a:t>
            </a:r>
          </a:p>
          <a:p>
            <a:pPr lvl="2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  <a:cs typeface="Calibri" panose="020F0502020204030204" pitchFamily="34" charset="0"/>
              </a:rPr>
              <a:t>Prescriptive vs Proscriptive</a:t>
            </a:r>
          </a:p>
          <a:p>
            <a:pPr lvl="2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  <a:cs typeface="Calibri" panose="020F0502020204030204" pitchFamily="34" charset="0"/>
              </a:rPr>
              <a:t>Organizing Principles</a:t>
            </a:r>
          </a:p>
          <a:p>
            <a:pPr lvl="2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  <a:cs typeface="Calibri" panose="020F0502020204030204" pitchFamily="34" charset="0"/>
              </a:rPr>
              <a:t>Pictures Not Words</a:t>
            </a:r>
          </a:p>
          <a:p>
            <a:pPr lvl="2" eaLnBrk="1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  <a:cs typeface="Calibri" panose="020F0502020204030204" pitchFamily="34" charset="0"/>
              </a:rPr>
              <a:t>The Official Map</a:t>
            </a:r>
          </a:p>
          <a:p>
            <a:pPr indent="-228600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Site Assessment Informs Code</a:t>
            </a:r>
          </a:p>
          <a:p>
            <a:pPr indent="-228600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Becoming Familiar With Design-Based Codes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193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0AAD52C3-F510-4AD2-8B1D-7D8A574B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CED79-5C14-D6EA-AA41-247FE9038708}"/>
              </a:ext>
            </a:extLst>
          </p:cNvPr>
          <p:cNvSpPr txBox="1"/>
          <p:nvPr/>
        </p:nvSpPr>
        <p:spPr>
          <a:xfrm>
            <a:off x="486263" y="522058"/>
            <a:ext cx="3751873" cy="1659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5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Historic Opportunity</a:t>
            </a:r>
          </a:p>
        </p:txBody>
      </p:sp>
      <p:pic>
        <p:nvPicPr>
          <p:cNvPr id="4" name="Picture 3" descr="A sign on a tree&#10;&#10;Description automatically generated with medium confidence">
            <a:extLst>
              <a:ext uri="{FF2B5EF4-FFF2-40B4-BE49-F238E27FC236}">
                <a16:creationId xmlns:a16="http://schemas.microsoft.com/office/drawing/2014/main" id="{49F32B75-956F-3DAF-9EE9-2F4D098C6B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8" r="13473" b="-3"/>
          <a:stretch/>
        </p:blipFill>
        <p:spPr>
          <a:xfrm>
            <a:off x="1295400" y="2322187"/>
            <a:ext cx="1066800" cy="1852382"/>
          </a:xfrm>
          <a:prstGeom prst="rect">
            <a:avLst/>
          </a:prstGeom>
        </p:spPr>
      </p:pic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91B142FB-7153-AA6B-2983-CA619812C0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7"/>
          <a:stretch/>
        </p:blipFill>
        <p:spPr bwMode="auto">
          <a:xfrm>
            <a:off x="4373641" y="648427"/>
            <a:ext cx="4284096" cy="371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4B49A-BD65-2E9E-E4EE-39FFC5290E3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0" y="4363967"/>
            <a:ext cx="7677149" cy="1863811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Historic Partnership Between the Town, Its Residents &amp; a 50+ Year Neighbor - The Seminary</a:t>
            </a: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Historic Opportunity For All to Create a Code That Will Produce Intended Results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614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CD3A35-1B61-51B7-FF79-88E84D961010}"/>
              </a:ext>
            </a:extLst>
          </p:cNvPr>
          <p:cNvSpPr txBox="1"/>
          <p:nvPr/>
        </p:nvSpPr>
        <p:spPr>
          <a:xfrm>
            <a:off x="192307" y="2987972"/>
            <a:ext cx="2622042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lnSpc>
                <a:spcPct val="90000"/>
              </a:lnSpc>
            </a:pPr>
            <a:r>
              <a:rPr lang="en-US" altLang="en-US" sz="3200" kern="1200" dirty="0">
                <a:solidFill>
                  <a:srgbClr val="FFCC66"/>
                </a:solidFill>
                <a:latin typeface="+mj-lt"/>
                <a:cs typeface="Vijaya" panose="02020604020202020204" pitchFamily="18" charset="0"/>
              </a:rPr>
              <a:t>Illustrative</a:t>
            </a:r>
          </a:p>
          <a:p>
            <a:pPr algn="r" eaLnBrk="1" hangingPunct="1">
              <a:lnSpc>
                <a:spcPct val="90000"/>
              </a:lnSpc>
            </a:pPr>
            <a:r>
              <a:rPr lang="en-US" altLang="en-US" sz="3200" dirty="0">
                <a:solidFill>
                  <a:srgbClr val="FFCC66"/>
                </a:solidFill>
                <a:latin typeface="+mj-lt"/>
                <a:cs typeface="Vijaya" panose="02020604020202020204" pitchFamily="18" charset="0"/>
              </a:rPr>
              <a:t>Development</a:t>
            </a:r>
            <a:r>
              <a:rPr lang="en-US" altLang="en-US" sz="3200" kern="1200" dirty="0">
                <a:solidFill>
                  <a:srgbClr val="FFCC66"/>
                </a:solidFill>
                <a:latin typeface="+mj-lt"/>
                <a:cs typeface="Vijaya" panose="02020604020202020204" pitchFamily="18" charset="0"/>
              </a:rPr>
              <a:t> Examples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FF3A1-2B15-364D-F1DE-0204D54B492F}"/>
              </a:ext>
            </a:extLst>
          </p:cNvPr>
          <p:cNvSpPr txBox="1"/>
          <p:nvPr/>
        </p:nvSpPr>
        <p:spPr>
          <a:xfrm>
            <a:off x="4988144" y="36848"/>
            <a:ext cx="19508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+mj-lt"/>
              </a:rPr>
              <a:t>Conventional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4F2A93-16B5-2E71-760E-7995EFF02E46}"/>
              </a:ext>
            </a:extLst>
          </p:cNvPr>
          <p:cNvSpPr txBox="1"/>
          <p:nvPr/>
        </p:nvSpPr>
        <p:spPr>
          <a:xfrm>
            <a:off x="4978234" y="3477337"/>
            <a:ext cx="19508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+mj-lt"/>
              </a:rPr>
              <a:t>Creative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E74D50A-1953-FAD7-B7AB-FB0661FCC3A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17" y="4577767"/>
            <a:ext cx="3028379" cy="2290371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5D3C5E6A-2A7D-C4F8-22BA-CCCC570ED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16" y="2264290"/>
            <a:ext cx="3028379" cy="2203300"/>
          </a:xfrm>
          <a:prstGeom prst="rect">
            <a:avLst/>
          </a:prstGeom>
        </p:spPr>
      </p:pic>
      <p:pic>
        <p:nvPicPr>
          <p:cNvPr id="6" name="Picture 5" descr="A high angle view of a farm&#10;&#10;Description automatically generated with low confidence">
            <a:extLst>
              <a:ext uri="{FF2B5EF4-FFF2-40B4-BE49-F238E27FC236}">
                <a16:creationId xmlns:a16="http://schemas.microsoft.com/office/drawing/2014/main" id="{8168DAC3-BCB2-45F8-ECDE-9FF884E5C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-13284"/>
            <a:ext cx="3028377" cy="21673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51D18F-448E-AEE9-B168-0DE73EBD6F82}"/>
              </a:ext>
            </a:extLst>
          </p:cNvPr>
          <p:cNvSpPr txBox="1"/>
          <p:nvPr/>
        </p:nvSpPr>
        <p:spPr>
          <a:xfrm>
            <a:off x="2993761" y="870359"/>
            <a:ext cx="2178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+mj-lt"/>
              </a:rPr>
              <a:t>Pre-Development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773B03-5F49-803F-442C-525CABC0B6B5}"/>
              </a:ext>
            </a:extLst>
          </p:cNvPr>
          <p:cNvSpPr txBox="1"/>
          <p:nvPr/>
        </p:nvSpPr>
        <p:spPr>
          <a:xfrm>
            <a:off x="3183787" y="3239083"/>
            <a:ext cx="20165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+mj-lt"/>
              </a:rPr>
              <a:t>Conventional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1609F7-15F7-2860-D3AC-4D8900A15F92}"/>
              </a:ext>
            </a:extLst>
          </p:cNvPr>
          <p:cNvSpPr txBox="1"/>
          <p:nvPr/>
        </p:nvSpPr>
        <p:spPr>
          <a:xfrm>
            <a:off x="3641414" y="5488620"/>
            <a:ext cx="15191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+mj-lt"/>
              </a:rPr>
              <a:t>Creative</a:t>
            </a:r>
          </a:p>
        </p:txBody>
      </p:sp>
    </p:spTree>
    <p:extLst>
      <p:ext uri="{BB962C8B-B14F-4D97-AF65-F5344CB8AC3E}">
        <p14:creationId xmlns:p14="http://schemas.microsoft.com/office/powerpoint/2010/main" val="3417864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CD3A35-1B61-51B7-FF79-88E84D961010}"/>
              </a:ext>
            </a:extLst>
          </p:cNvPr>
          <p:cNvSpPr txBox="1"/>
          <p:nvPr/>
        </p:nvSpPr>
        <p:spPr>
          <a:xfrm>
            <a:off x="408590" y="1708896"/>
            <a:ext cx="3834724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200" kern="1200" dirty="0">
                <a:solidFill>
                  <a:srgbClr val="FFCC66"/>
                </a:solidFill>
                <a:latin typeface="+mj-lt"/>
                <a:cs typeface="Vijaya" panose="02020604020202020204" pitchFamily="18" charset="0"/>
              </a:rPr>
              <a:t>Overall Context</a:t>
            </a:r>
          </a:p>
        </p:txBody>
      </p:sp>
      <p:pic>
        <p:nvPicPr>
          <p:cNvPr id="13" name="Content Placeholder 12" descr="Map&#10;&#10;Description automatically generated">
            <a:extLst>
              <a:ext uri="{FF2B5EF4-FFF2-40B4-BE49-F238E27FC236}">
                <a16:creationId xmlns:a16="http://schemas.microsoft.com/office/drawing/2014/main" id="{6623A74B-BCF7-088B-B342-A9FD9BEA57F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845" y="10139"/>
            <a:ext cx="4726710" cy="684785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2DB67D-A894-4034-FFB2-B41CD881935E}"/>
              </a:ext>
            </a:extLst>
          </p:cNvPr>
          <p:cNvSpPr txBox="1"/>
          <p:nvPr/>
        </p:nvSpPr>
        <p:spPr>
          <a:xfrm>
            <a:off x="408590" y="2522162"/>
            <a:ext cx="38347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indent="-231775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cs typeface="Vijaya" panose="02020604020202020204" pitchFamily="18" charset="0"/>
              </a:rPr>
              <a:t>Adjacent Zoning</a:t>
            </a:r>
          </a:p>
          <a:p>
            <a:pPr marL="800100" lvl="1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200" kern="1200" dirty="0">
                <a:latin typeface="+mj-lt"/>
                <a:cs typeface="Vijaya" panose="02020604020202020204" pitchFamily="18" charset="0"/>
              </a:rPr>
              <a:t>Northerly</a:t>
            </a:r>
          </a:p>
          <a:p>
            <a:pPr marL="798513" lvl="1" indent="-341313" eaLnBrk="1" hangingPunct="1">
              <a:lnSpc>
                <a:spcPct val="90000"/>
              </a:lnSpc>
            </a:pPr>
            <a:r>
              <a:rPr lang="en-US" altLang="en-US" sz="2200" dirty="0">
                <a:latin typeface="+mj-lt"/>
                <a:cs typeface="Vijaya" panose="02020604020202020204" pitchFamily="18" charset="0"/>
              </a:rPr>
              <a:t>	</a:t>
            </a:r>
            <a:r>
              <a:rPr lang="en-US" altLang="en-US" sz="2200" kern="1200" dirty="0">
                <a:latin typeface="+mj-lt"/>
                <a:cs typeface="Vijaya" panose="02020604020202020204" pitchFamily="18" charset="0"/>
              </a:rPr>
              <a:t>Bridge St– R-1A</a:t>
            </a:r>
          </a:p>
          <a:p>
            <a:pPr marL="800100" lvl="1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+mj-lt"/>
                <a:cs typeface="Vijaya" panose="02020604020202020204" pitchFamily="18" charset="0"/>
              </a:rPr>
              <a:t>Easterly</a:t>
            </a:r>
          </a:p>
          <a:p>
            <a:pPr marL="798513" lvl="2" eaLnBrk="1" hangingPunct="1">
              <a:lnSpc>
                <a:spcPct val="90000"/>
              </a:lnSpc>
            </a:pPr>
            <a:r>
              <a:rPr lang="en-US" altLang="en-US" sz="2200" dirty="0">
                <a:latin typeface="+mj-lt"/>
                <a:cs typeface="Vijaya" panose="02020604020202020204" pitchFamily="18" charset="0"/>
              </a:rPr>
              <a:t>Woodbury St – R-1A</a:t>
            </a:r>
            <a:endParaRPr lang="en-US" altLang="en-US" sz="2200" kern="1200" dirty="0">
              <a:latin typeface="+mj-lt"/>
              <a:cs typeface="Vijaya" panose="02020604020202020204" pitchFamily="18" charset="0"/>
            </a:endParaRPr>
          </a:p>
          <a:p>
            <a:pPr marL="800100" lvl="1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+mj-lt"/>
                <a:cs typeface="Vijaya" panose="02020604020202020204" pitchFamily="18" charset="0"/>
              </a:rPr>
              <a:t>Southerly</a:t>
            </a:r>
          </a:p>
          <a:p>
            <a:pPr marL="798513" lvl="1" defTabSz="798513" eaLnBrk="1" hangingPunct="1">
              <a:lnSpc>
                <a:spcPct val="90000"/>
              </a:lnSpc>
            </a:pPr>
            <a:r>
              <a:rPr lang="en-US" altLang="en-US" sz="2200" kern="1200" dirty="0">
                <a:latin typeface="+mj-lt"/>
                <a:cs typeface="Vijaya" panose="02020604020202020204" pitchFamily="18" charset="0"/>
              </a:rPr>
              <a:t>Essex St – R-1A &amp; RA</a:t>
            </a:r>
          </a:p>
          <a:p>
            <a:pPr marL="800100" lvl="1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+mj-lt"/>
                <a:cs typeface="Vijaya" panose="02020604020202020204" pitchFamily="18" charset="0"/>
              </a:rPr>
              <a:t>Westerly</a:t>
            </a:r>
          </a:p>
          <a:p>
            <a:pPr marL="798513" lvl="1" eaLnBrk="1" hangingPunct="1">
              <a:lnSpc>
                <a:spcPct val="90000"/>
              </a:lnSpc>
            </a:pPr>
            <a:r>
              <a:rPr lang="en-US" altLang="en-US" sz="2200" dirty="0">
                <a:latin typeface="+mj-lt"/>
                <a:cs typeface="Vijaya" panose="02020604020202020204" pitchFamily="18" charset="0"/>
              </a:rPr>
              <a:t>Residential – R-1B</a:t>
            </a:r>
            <a:endParaRPr lang="en-US" altLang="en-US" sz="2200" kern="1200" dirty="0">
              <a:latin typeface="+mj-lt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139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FE62-883D-7E38-3E1A-17F93F0B40AB}"/>
              </a:ext>
            </a:extLst>
          </p:cNvPr>
          <p:cNvSpPr txBox="1"/>
          <p:nvPr/>
        </p:nvSpPr>
        <p:spPr>
          <a:xfrm>
            <a:off x="2514600" y="152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CD3A35-1B61-51B7-FF79-88E84D961010}"/>
              </a:ext>
            </a:extLst>
          </p:cNvPr>
          <p:cNvSpPr txBox="1"/>
          <p:nvPr/>
        </p:nvSpPr>
        <p:spPr>
          <a:xfrm>
            <a:off x="596395" y="1717899"/>
            <a:ext cx="3028381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200" dirty="0">
                <a:solidFill>
                  <a:srgbClr val="FFCC66"/>
                </a:solidFill>
                <a:latin typeface="+mj-lt"/>
                <a:cs typeface="Vijaya" panose="02020604020202020204" pitchFamily="18" charset="0"/>
              </a:rPr>
              <a:t>Campus Areas</a:t>
            </a:r>
            <a:endParaRPr lang="en-US" altLang="en-US" sz="3200" kern="1200" dirty="0">
              <a:solidFill>
                <a:srgbClr val="FFCC66"/>
              </a:solidFill>
              <a:latin typeface="+mj-lt"/>
              <a:cs typeface="Vijaya" panose="02020604020202020204" pitchFamily="18" charset="0"/>
            </a:endParaRPr>
          </a:p>
        </p:txBody>
      </p:sp>
      <p:pic>
        <p:nvPicPr>
          <p:cNvPr id="13" name="Content Placeholder 12" descr="Map&#10;&#10;Description automatically generated">
            <a:extLst>
              <a:ext uri="{FF2B5EF4-FFF2-40B4-BE49-F238E27FC236}">
                <a16:creationId xmlns:a16="http://schemas.microsoft.com/office/drawing/2014/main" id="{6623A74B-BCF7-088B-B342-A9FD9BEA57F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845" y="10139"/>
            <a:ext cx="4726710" cy="6847856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69F092C-056E-2381-5AB4-07690BD01740}"/>
                  </a:ext>
                </a:extLst>
              </p14:cNvPr>
              <p14:cNvContentPartPr/>
              <p14:nvPr/>
            </p14:nvContentPartPr>
            <p14:xfrm>
              <a:off x="4891750" y="1370141"/>
              <a:ext cx="1468800" cy="1433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69F092C-056E-2381-5AB4-07690BD017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83110" y="1361141"/>
                <a:ext cx="1486440" cy="145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5A169C3-9447-E567-C039-9E79E9E28F6A}"/>
                  </a:ext>
                </a:extLst>
              </p14:cNvPr>
              <p14:cNvContentPartPr/>
              <p14:nvPr/>
            </p14:nvContentPartPr>
            <p14:xfrm>
              <a:off x="6049150" y="2410181"/>
              <a:ext cx="953280" cy="1063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5A169C3-9447-E567-C039-9E79E9E28F6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0150" y="2401181"/>
                <a:ext cx="970920" cy="10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97C27CD-A80D-5268-8215-2853DFBF6BB5}"/>
                  </a:ext>
                </a:extLst>
              </p14:cNvPr>
              <p14:cNvContentPartPr/>
              <p14:nvPr/>
            </p14:nvContentPartPr>
            <p14:xfrm>
              <a:off x="6779950" y="3288581"/>
              <a:ext cx="1005840" cy="945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97C27CD-A80D-5268-8215-2853DFBF6BB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71310" y="3279581"/>
                <a:ext cx="1023480" cy="9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BC7A657-5D88-47E8-082C-22BE527A3FEA}"/>
                  </a:ext>
                </a:extLst>
              </p14:cNvPr>
              <p14:cNvContentPartPr/>
              <p14:nvPr/>
            </p14:nvContentPartPr>
            <p14:xfrm>
              <a:off x="6880030" y="2386061"/>
              <a:ext cx="1035720" cy="1422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BC7A657-5D88-47E8-082C-22BE527A3FE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71390" y="2377061"/>
                <a:ext cx="1053360" cy="143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69ED16A-304D-6319-C0D6-4FEFC4A1542C}"/>
                  </a:ext>
                </a:extLst>
              </p14:cNvPr>
              <p14:cNvContentPartPr/>
              <p14:nvPr/>
            </p14:nvContentPartPr>
            <p14:xfrm>
              <a:off x="7018270" y="4201541"/>
              <a:ext cx="737280" cy="478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69ED16A-304D-6319-C0D6-4FEFC4A1542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009630" y="4192901"/>
                <a:ext cx="754920" cy="49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8EAE5CF-0AE3-2B35-813F-4DE182BE2410}"/>
                  </a:ext>
                </a:extLst>
              </p14:cNvPr>
              <p14:cNvContentPartPr/>
              <p14:nvPr/>
            </p14:nvContentPartPr>
            <p14:xfrm>
              <a:off x="8424790" y="4345541"/>
              <a:ext cx="400320" cy="772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EAE5CF-0AE3-2B35-813F-4DE182BE241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416150" y="4336541"/>
                <a:ext cx="417960" cy="79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0815EE5-C739-82F7-D0DD-E9DABBA65661}"/>
                  </a:ext>
                </a:extLst>
              </p14:cNvPr>
              <p14:cNvContentPartPr/>
              <p14:nvPr/>
            </p14:nvContentPartPr>
            <p14:xfrm>
              <a:off x="7083790" y="1630421"/>
              <a:ext cx="599760" cy="838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0815EE5-C739-82F7-D0DD-E9DABBA6566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075150" y="1621421"/>
                <a:ext cx="617400" cy="85608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4F150C2-89CB-E269-A593-0EDDC871D267}"/>
              </a:ext>
            </a:extLst>
          </p:cNvPr>
          <p:cNvSpPr txBox="1"/>
          <p:nvPr/>
        </p:nvSpPr>
        <p:spPr>
          <a:xfrm>
            <a:off x="5257800" y="1828800"/>
            <a:ext cx="791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Upper Campus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85D967-6EFF-E2E4-D317-A2EF59167AAC}"/>
              </a:ext>
            </a:extLst>
          </p:cNvPr>
          <p:cNvSpPr txBox="1"/>
          <p:nvPr/>
        </p:nvSpPr>
        <p:spPr>
          <a:xfrm>
            <a:off x="6211532" y="2759679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Middle Campus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174CE5-EFD5-E49A-F679-6ABE26B8B534}"/>
              </a:ext>
            </a:extLst>
          </p:cNvPr>
          <p:cNvSpPr txBox="1"/>
          <p:nvPr/>
        </p:nvSpPr>
        <p:spPr>
          <a:xfrm>
            <a:off x="6894880" y="3572861"/>
            <a:ext cx="802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Lower Campus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B21348-E65D-BCDC-4A00-2772A44114DA}"/>
              </a:ext>
            </a:extLst>
          </p:cNvPr>
          <p:cNvSpPr txBox="1"/>
          <p:nvPr/>
        </p:nvSpPr>
        <p:spPr>
          <a:xfrm>
            <a:off x="7180831" y="2918042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Field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E47B7A-A385-139D-8718-12E856E456D3}"/>
              </a:ext>
            </a:extLst>
          </p:cNvPr>
          <p:cNvSpPr txBox="1"/>
          <p:nvPr/>
        </p:nvSpPr>
        <p:spPr>
          <a:xfrm>
            <a:off x="7180831" y="4327481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Res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2F45C3-9BF4-0F4D-BFA8-7506666FF045}"/>
              </a:ext>
            </a:extLst>
          </p:cNvPr>
          <p:cNvSpPr txBox="1"/>
          <p:nvPr/>
        </p:nvSpPr>
        <p:spPr>
          <a:xfrm>
            <a:off x="7177023" y="1921123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Res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3D979D-69E9-10D6-BC93-A58E98652C2F}"/>
              </a:ext>
            </a:extLst>
          </p:cNvPr>
          <p:cNvSpPr txBox="1"/>
          <p:nvPr/>
        </p:nvSpPr>
        <p:spPr>
          <a:xfrm>
            <a:off x="8422436" y="4669675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Res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D1579C-0CB3-72FA-DEF1-4760022C9D72}"/>
              </a:ext>
            </a:extLst>
          </p:cNvPr>
          <p:cNvSpPr txBox="1"/>
          <p:nvPr/>
        </p:nvSpPr>
        <p:spPr>
          <a:xfrm>
            <a:off x="625923" y="2410181"/>
            <a:ext cx="3755971" cy="347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indent="-231775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cs typeface="Vijaya" panose="02020604020202020204" pitchFamily="18" charset="0"/>
              </a:rPr>
              <a:t>Distinct Areas</a:t>
            </a:r>
          </a:p>
          <a:p>
            <a:pPr marL="800100" lvl="1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200" kern="1200" dirty="0">
                <a:latin typeface="+mj-lt"/>
                <a:cs typeface="Vijaya" panose="02020604020202020204" pitchFamily="18" charset="0"/>
              </a:rPr>
              <a:t>Upper Campus</a:t>
            </a:r>
          </a:p>
          <a:p>
            <a:pPr marL="800100" lvl="1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+mj-lt"/>
                <a:cs typeface="Vijaya" panose="02020604020202020204" pitchFamily="18" charset="0"/>
              </a:rPr>
              <a:t>Middle Campus</a:t>
            </a:r>
          </a:p>
          <a:p>
            <a:pPr marL="800100" lvl="1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200" kern="1200" dirty="0">
                <a:latin typeface="+mj-lt"/>
                <a:cs typeface="Vijaya" panose="02020604020202020204" pitchFamily="18" charset="0"/>
              </a:rPr>
              <a:t>Lower Campus</a:t>
            </a:r>
            <a:endParaRPr lang="en-US" altLang="en-US" sz="2200" dirty="0">
              <a:latin typeface="+mj-lt"/>
              <a:cs typeface="Vijaya" panose="02020604020202020204" pitchFamily="18" charset="0"/>
            </a:endParaRPr>
          </a:p>
          <a:p>
            <a:pPr marL="800100" lvl="1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200" kern="1200" dirty="0">
                <a:latin typeface="+mj-lt"/>
                <a:cs typeface="Vijaya" panose="02020604020202020204" pitchFamily="18" charset="0"/>
              </a:rPr>
              <a:t>Field</a:t>
            </a:r>
          </a:p>
          <a:p>
            <a:pPr marL="800100" lvl="1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+mj-lt"/>
                <a:cs typeface="Vijaya" panose="02020604020202020204" pitchFamily="18" charset="0"/>
              </a:rPr>
              <a:t>Residential (Res)</a:t>
            </a:r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200" kern="1200" dirty="0">
                <a:latin typeface="+mj-lt"/>
                <a:cs typeface="Vijaya" panose="02020604020202020204" pitchFamily="18" charset="0"/>
              </a:rPr>
              <a:t>Each has identifiable &amp; definable </a:t>
            </a:r>
            <a:r>
              <a:rPr lang="en-US" altLang="en-US" sz="2200" dirty="0">
                <a:latin typeface="+mj-lt"/>
                <a:cs typeface="Vijaya" panose="02020604020202020204" pitchFamily="18" charset="0"/>
              </a:rPr>
              <a:t>characteristics to be evaluated</a:t>
            </a:r>
            <a:endParaRPr lang="en-US" altLang="en-US" sz="2200" kern="1200" dirty="0">
              <a:latin typeface="+mj-lt"/>
              <a:cs typeface="Vijaya" panose="02020604020202020204" pitchFamily="18" charset="0"/>
            </a:endParaRPr>
          </a:p>
          <a:p>
            <a:pPr marL="800100" lvl="1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US" altLang="en-US" sz="2200" kern="1200" dirty="0">
              <a:latin typeface="+mj-lt"/>
              <a:cs typeface="Vijaya" panose="02020604020202020204" pitchFamily="18" charset="0"/>
            </a:endParaRPr>
          </a:p>
          <a:p>
            <a:pPr marL="798513" lvl="1" indent="-341313" eaLnBrk="1" hangingPunct="1">
              <a:lnSpc>
                <a:spcPct val="90000"/>
              </a:lnSpc>
            </a:pPr>
            <a:r>
              <a:rPr lang="en-US" altLang="en-US" sz="2200" dirty="0">
                <a:latin typeface="+mj-lt"/>
                <a:cs typeface="Vijaya" panose="02020604020202020204" pitchFamily="18" charset="0"/>
              </a:rPr>
              <a:t>	</a:t>
            </a:r>
            <a:endParaRPr lang="en-US" altLang="en-US" sz="2200" kern="1200" dirty="0">
              <a:latin typeface="+mj-lt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23471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Banded Edg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24957</TotalTime>
  <Words>1579</Words>
  <Application>Microsoft Office PowerPoint</Application>
  <PresentationFormat>On-screen Show (4:3)</PresentationFormat>
  <Paragraphs>351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Courier New</vt:lpstr>
      <vt:lpstr>Helvetica</vt:lpstr>
      <vt:lpstr>Times</vt:lpstr>
      <vt:lpstr>Wingdings</vt:lpstr>
      <vt:lpstr>Blank Presentation</vt:lpstr>
      <vt:lpstr>PowerPoint Presentation</vt:lpstr>
      <vt:lpstr>  Presentation General  Contents</vt:lpstr>
      <vt:lpstr>  Presentation General  Content</vt:lpstr>
      <vt:lpstr>  Presentation General  Content</vt:lpstr>
      <vt:lpstr>  Presentation General 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Goals</vt:lpstr>
      <vt:lpstr>Code Options</vt:lpstr>
      <vt:lpstr>PowerPoint Presentation</vt:lpstr>
      <vt:lpstr>Special Situations</vt:lpstr>
      <vt:lpstr>Special Situations</vt:lpstr>
      <vt:lpstr>Emphasizing Design</vt:lpstr>
      <vt:lpstr>Emphasizing Design</vt:lpstr>
      <vt:lpstr>Specific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Emphasizing Design</vt:lpstr>
      <vt:lpstr>PowerPoint Presentation</vt:lpstr>
      <vt:lpstr>PowerPoint Presentation</vt:lpstr>
      <vt:lpstr>PowerPoint Presentation</vt:lpstr>
      <vt:lpstr>PowerPoint Presentation</vt:lpstr>
      <vt:lpstr>Organizing Principles</vt:lpstr>
      <vt:lpstr>PowerPoint Presentation</vt:lpstr>
      <vt:lpstr>PowerPoint Presentation</vt:lpstr>
      <vt:lpstr>Pictures Not Words</vt:lpstr>
      <vt:lpstr>Matrix</vt:lpstr>
      <vt:lpstr>Graphic Illustrations</vt:lpstr>
      <vt:lpstr>Graphic Illustration</vt:lpstr>
      <vt:lpstr>PowerPoint Presentation</vt:lpstr>
      <vt:lpstr>Graphic Illustration</vt:lpstr>
      <vt:lpstr>The End</vt:lpstr>
    </vt:vector>
  </TitlesOfParts>
  <Company>Ɉ耀ﮘʫ仰뿿킀ɡ䩀ﮘɈ휄뿿큰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Charrette Presentation</dc:subject>
  <dc:creator>Emil T. Dahlquist</dc:creator>
  <cp:lastModifiedBy>Emil Dahlquist</cp:lastModifiedBy>
  <cp:revision>672</cp:revision>
  <cp:lastPrinted>2022-12-20T02:32:21Z</cp:lastPrinted>
  <dcterms:created xsi:type="dcterms:W3CDTF">2003-04-09T17:17:58Z</dcterms:created>
  <dcterms:modified xsi:type="dcterms:W3CDTF">2022-12-20T21:22:21Z</dcterms:modified>
</cp:coreProperties>
</file>