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7" r:id="rId2"/>
    <p:sldId id="283" r:id="rId3"/>
    <p:sldId id="277" r:id="rId4"/>
    <p:sldId id="282" r:id="rId5"/>
    <p:sldId id="260" r:id="rId6"/>
    <p:sldId id="264" r:id="rId7"/>
    <p:sldId id="284" r:id="rId8"/>
    <p:sldId id="280" r:id="rId9"/>
    <p:sldId id="265" r:id="rId10"/>
    <p:sldId id="266" r:id="rId11"/>
    <p:sldId id="285" r:id="rId12"/>
    <p:sldId id="267" r:id="rId13"/>
    <p:sldId id="275" r:id="rId14"/>
    <p:sldId id="268" r:id="rId15"/>
    <p:sldId id="269" r:id="rId16"/>
    <p:sldId id="272" r:id="rId17"/>
    <p:sldId id="276" r:id="rId18"/>
    <p:sldId id="262" r:id="rId19"/>
    <p:sldId id="281" r:id="rId20"/>
    <p:sldId id="286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E8D8888-3AEB-439F-B5B4-D1DC1E15684D}" type="datetimeFigureOut">
              <a:rPr lang="en-US" smtClean="0"/>
              <a:t>4/3/2024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984FCF-B328-446E-A514-8241C5AAB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3708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D95E9F-3253-482A-99EB-0EA8821D556F}" type="datetimeFigureOut">
              <a:rPr lang="en-US" smtClean="0"/>
              <a:t>4/3/2024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8F97B2-DF8C-41B7-8894-7BBDBC851C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981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866"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1pPr>
            <a:lvl2pPr marL="748208" indent="-287773" defTabSz="928866"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marL="1151090" indent="-230218" defTabSz="928866"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marL="1611526" indent="-230218" defTabSz="928866"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marL="2071961" indent="-230218" defTabSz="928866"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2532397" indent="-230218" defTabSz="928866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2992834" indent="-230218" defTabSz="928866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3453270" indent="-230218" defTabSz="928866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3913705" indent="-230218" defTabSz="928866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C7E88B8-CA3E-4B59-8C4B-309D9EAD98D5}" type="slidenum">
              <a:rPr lang="en-US" altLang="en-US" sz="1200">
                <a:solidFill>
                  <a:prstClr val="white"/>
                </a:solidFill>
              </a:rPr>
              <a:pPr eaLnBrk="1" hangingPunct="1"/>
              <a:t>1</a:t>
            </a:fld>
            <a:endParaRPr lang="en-US" altLang="en-US" sz="1200" dirty="0">
              <a:solidFill>
                <a:prstClr val="white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4843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866"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1pPr>
            <a:lvl2pPr marL="748208" indent="-287773" defTabSz="928866"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marL="1151090" indent="-230218" defTabSz="928866"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marL="1611526" indent="-230218" defTabSz="928866"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marL="2071961" indent="-230218" defTabSz="928866"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2532397" indent="-230218" defTabSz="928866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2992834" indent="-230218" defTabSz="928866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3453270" indent="-230218" defTabSz="928866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3913705" indent="-230218" defTabSz="928866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6CA06F-DB68-4460-BEF1-9E19ECE96D71}" type="slidenum">
              <a:rPr lang="en-US" altLang="en-US" sz="1200">
                <a:solidFill>
                  <a:schemeClr val="bg1"/>
                </a:solidFill>
              </a:rPr>
              <a:pPr eaLnBrk="1" hangingPunct="1"/>
              <a:t>18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Explain the difference between a use variance and other types of variances.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Variance from the terms of the zoning by-law include, among others,</a:t>
            </a:r>
          </a:p>
          <a:p>
            <a:pPr eaLnBrk="1" hangingPunct="1">
              <a:buFontTx/>
              <a:buChar char="-"/>
            </a:pPr>
            <a:r>
              <a:rPr lang="en-US" altLang="en-US" dirty="0"/>
              <a:t>variations to setback, frontage, area, width, height and lot coverage requirements.</a:t>
            </a:r>
          </a:p>
          <a:p>
            <a:pPr eaLnBrk="1" hangingPunct="1">
              <a:buFontTx/>
              <a:buChar char="-"/>
            </a:pPr>
            <a:r>
              <a:rPr lang="en-US" altLang="en-US" dirty="0"/>
              <a:t>buffering, parking, signage, dwelling units per acre requirements</a:t>
            </a:r>
          </a:p>
          <a:p>
            <a:pPr eaLnBrk="1" hangingPunct="1">
              <a:buFontTx/>
              <a:buChar char="-"/>
            </a:pPr>
            <a:r>
              <a:rPr lang="en-US" altLang="en-US" dirty="0"/>
              <a:t>phased growth and building permit limitation regulations.</a:t>
            </a:r>
          </a:p>
          <a:p>
            <a:pPr eaLnBrk="1" hangingPunct="1">
              <a:buFontTx/>
              <a:buChar char="-"/>
            </a:pPr>
            <a:endParaRPr lang="en-US" altLang="en-US" dirty="0"/>
          </a:p>
          <a:p>
            <a:pPr eaLnBrk="1" hangingPunct="1"/>
            <a:r>
              <a:rPr lang="en-US" altLang="en-US" dirty="0"/>
              <a:t>Use variance authorizes a use which is not permitted.</a:t>
            </a:r>
          </a:p>
          <a:p>
            <a:pPr eaLnBrk="1" hangingPunct="1">
              <a:buFontTx/>
              <a:buChar char="-"/>
            </a:pPr>
            <a:r>
              <a:rPr lang="en-US" altLang="en-US" dirty="0"/>
              <a:t>commercial use in a residential zone</a:t>
            </a:r>
          </a:p>
          <a:p>
            <a:pPr eaLnBrk="1" hangingPunct="1">
              <a:buFontTx/>
              <a:buChar char="-"/>
            </a:pPr>
            <a:r>
              <a:rPr lang="en-US" altLang="en-US" dirty="0"/>
              <a:t>Multi-family use in a single-family zone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Note: The zoning designation does not change when a ZBA grants a use variance for a particular parcel.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1453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83B10-2DB7-4E79-A1AE-33577CECCFC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013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27BA0-1CB2-45BF-95C0-6DA3D44987D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70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D960E-41FF-40D5-820B-B2555514F36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CFBE7-7D95-4068-8E03-8910183C5CC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47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568BD-5981-4946-89C7-AFA5E35FEF6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04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A103-B2E4-49A6-A916-58B98E49224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36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A168E-5204-4F68-B42F-2EA7B5AF670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5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E5470-ACF9-4AA9-BC2D-4BE1ED60764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10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7DAA9-3282-4D34-9AA5-2CEEFCBA049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7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DE1DE-F3EA-48CF-92C0-A140019531E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23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CCF94-CD5B-4C06-B150-9DA21AE2221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2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5E6B18-CB20-4B81-8201-82451470969E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23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 sz="1000" dirty="0">
              <a:solidFill>
                <a:srgbClr val="FFFFFF"/>
              </a:solidFill>
            </a:endParaRPr>
          </a:p>
        </p:txBody>
      </p:sp>
      <p:sp>
        <p:nvSpPr>
          <p:cNvPr id="178181" name="Rectangle 1029"/>
          <p:cNvSpPr>
            <a:spLocks noChangeArrowheads="1"/>
          </p:cNvSpPr>
          <p:nvPr/>
        </p:nvSpPr>
        <p:spPr bwMode="auto">
          <a:xfrm>
            <a:off x="685800" y="18288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TOWN OF HAMILTON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Comprehensive Permits</a:t>
            </a:r>
          </a:p>
        </p:txBody>
      </p:sp>
      <p:sp>
        <p:nvSpPr>
          <p:cNvPr id="178183" name="Text Box 1031"/>
          <p:cNvSpPr txBox="1">
            <a:spLocks noChangeArrowheads="1"/>
          </p:cNvSpPr>
          <p:nvPr/>
        </p:nvSpPr>
        <p:spPr bwMode="auto">
          <a:xfrm>
            <a:off x="762000" y="3657600"/>
            <a:ext cx="7543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Presentation by: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Amy E. Kwesell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KP Law, P.C. </a:t>
            </a:r>
          </a:p>
        </p:txBody>
      </p:sp>
    </p:spTree>
    <p:extLst>
      <p:ext uri="{BB962C8B-B14F-4D97-AF65-F5344CB8AC3E}">
        <p14:creationId xmlns:p14="http://schemas.microsoft.com/office/powerpoint/2010/main" val="1067239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Required contents, plans etc.</a:t>
            </a:r>
          </a:p>
          <a:p>
            <a:r>
              <a:rPr lang="en-US" dirty="0"/>
              <a:t>Only required to submit preliminary plans.</a:t>
            </a:r>
          </a:p>
          <a:p>
            <a:r>
              <a:rPr lang="en-US" dirty="0"/>
              <a:t>Filing fee</a:t>
            </a:r>
          </a:p>
          <a:p>
            <a:r>
              <a:rPr lang="en-US" dirty="0"/>
              <a:t>Filing fee must be paid in full with the  application – Hanover case</a:t>
            </a:r>
          </a:p>
          <a:p>
            <a:r>
              <a:rPr lang="en-US" dirty="0"/>
              <a:t>Waiver list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B73AEA-6C20-8AB0-C9B2-CD2F20600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048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2400" dirty="0"/>
              <a:t>Project will typically need relief from provisions of zoning and other local bylaws.  Applicant submits “waiver list.”</a:t>
            </a:r>
          </a:p>
          <a:p>
            <a:r>
              <a:rPr lang="en-US" sz="2400" dirty="0"/>
              <a:t>ZBA will receive comments from other boards on the waiver requests – e.g., comment from the Conservation Commission on whether to waive a provision of wetlands bylaw. </a:t>
            </a:r>
          </a:p>
          <a:p>
            <a:r>
              <a:rPr lang="en-US" sz="2400" dirty="0"/>
              <a:t>ZBA not required to grant waiver of any bylaw or other local regulations but may do so if it would be “consistent with local needs.”</a:t>
            </a:r>
          </a:p>
          <a:p>
            <a:r>
              <a:rPr lang="en-US" sz="2400" dirty="0"/>
              <a:t>ZBA not required to grant waiver of any bylaw or other local regulations if, but for the waiver, the project would not be rendered “uneconomic”.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2CC45F-DE70-DECC-E361-B2C6347AA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582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Public Hearing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Notices same as chapter 40A, §11</a:t>
            </a:r>
          </a:p>
          <a:p>
            <a:r>
              <a:rPr lang="en-US" dirty="0"/>
              <a:t>Send notices to local boards within 7 days</a:t>
            </a:r>
          </a:p>
          <a:p>
            <a:r>
              <a:rPr lang="en-US" dirty="0"/>
              <a:t>Open public hearing within 30 days </a:t>
            </a:r>
          </a:p>
          <a:p>
            <a:r>
              <a:rPr lang="en-US" dirty="0"/>
              <a:t>Close public hearing within 180 days of opening</a:t>
            </a:r>
          </a:p>
          <a:p>
            <a:r>
              <a:rPr lang="en-US" dirty="0"/>
              <a:t>Avoid constructive approval!</a:t>
            </a:r>
          </a:p>
          <a:p>
            <a:r>
              <a:rPr lang="en-US" dirty="0"/>
              <a:t>Schedule a site 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3C1C97-8CB8-0BAD-B0BE-85F58A5C2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957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Public Hearing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180 days from the opening hearing to close the public hearing</a:t>
            </a:r>
          </a:p>
          <a:p>
            <a:r>
              <a:rPr lang="en-US" dirty="0"/>
              <a:t>Decision within 40 days of close of hearing</a:t>
            </a:r>
          </a:p>
          <a:p>
            <a:r>
              <a:rPr lang="en-US" dirty="0"/>
              <a:t>File with clerk within 14 days</a:t>
            </a:r>
          </a:p>
          <a:p>
            <a:r>
              <a:rPr lang="en-US" dirty="0"/>
              <a:t>Forward copy to DHCD</a:t>
            </a:r>
          </a:p>
          <a:p>
            <a:r>
              <a:rPr lang="en-US" dirty="0"/>
              <a:t>Can mutually extend time limits – in writing and filed with the Town Clerk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32AF46-E248-630A-BA9D-8E89F995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939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Outside Consultants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2400" dirty="0"/>
              <a:t>Outside consultants – very important!!!</a:t>
            </a:r>
          </a:p>
          <a:p>
            <a:r>
              <a:rPr lang="en-US" sz="2400" dirty="0"/>
              <a:t>The ZBA is empowered to require the payment for third party consultant reviews for any aspect of the project that the Board believes relevant, other than legal services.</a:t>
            </a:r>
          </a:p>
          <a:p>
            <a:r>
              <a:rPr lang="en-US" sz="2400" dirty="0"/>
              <a:t>Peer reviewer reviews and comments on the Applicant’s submittals, they do not generate independent studies, </a:t>
            </a:r>
            <a:r>
              <a:rPr lang="en-US" sz="2400" dirty="0" err="1"/>
              <a:t>etc</a:t>
            </a:r>
            <a:r>
              <a:rPr lang="en-US" sz="2400" dirty="0"/>
              <a:t>,</a:t>
            </a:r>
          </a:p>
          <a:p>
            <a:r>
              <a:rPr lang="en-US" sz="2400" dirty="0"/>
              <a:t>G.L. c.44, s.53G authorizes such review and prepayment.</a:t>
            </a:r>
          </a:p>
          <a:p>
            <a:r>
              <a:rPr lang="en-US" sz="2400" dirty="0"/>
              <a:t>An applicant’s right to object to such requirement is limited to the consultant not being qualified or having a conflict of interest.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05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Decision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Approve, Approve with Conditions or Deny</a:t>
            </a:r>
          </a:p>
          <a:p>
            <a:r>
              <a:rPr lang="en-US" sz="2800" dirty="0"/>
              <a:t>Standard: reasonable and consistent with local needs</a:t>
            </a:r>
          </a:p>
          <a:p>
            <a:r>
              <a:rPr lang="en-US" sz="2800" dirty="0"/>
              <a:t>Balancing test: Does need for affordable housing outweigh valid planning objections to the details of the proposal, such as health, open space, safety, open space </a:t>
            </a:r>
          </a:p>
          <a:p>
            <a:r>
              <a:rPr lang="en-US" sz="2800" dirty="0"/>
              <a:t>Strong presumption in favor of housing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5D2EE4-4E93-34CC-5EF7-F388A7285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183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Must apply requirements and regulations equally to subsidized and unsubsidized housing</a:t>
            </a:r>
          </a:p>
          <a:p>
            <a:r>
              <a:rPr lang="en-US" sz="2800" dirty="0"/>
              <a:t>The obligation for 10% affordable housing will not go away, so make the best of it</a:t>
            </a:r>
          </a:p>
          <a:p>
            <a:r>
              <a:rPr lang="en-US" sz="2800" dirty="0"/>
              <a:t>Use comments from local officials, peer review, and residents to address local issues/concerns</a:t>
            </a:r>
          </a:p>
          <a:p>
            <a:r>
              <a:rPr lang="en-US" sz="2800" dirty="0"/>
              <a:t>Request appropriate mitigation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D671E2-E471-481A-C463-59B17BDD6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500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r>
              <a:rPr lang="en-US" sz="2400" dirty="0"/>
              <a:t>Conditions may not invade jurisdiction of subsidizing agency</a:t>
            </a:r>
          </a:p>
          <a:p>
            <a:r>
              <a:rPr lang="en-US" sz="2400" dirty="0"/>
              <a:t>Uneconomic conditions “[a]ny condition brought about by a single factor or combination of factors that makes it impossible for a public agency or nonprofit organization to proceed in building or operating low or moderate income housing without financial loss or for a limited dividend organization to proceed and still realize a reasonable return…”</a:t>
            </a:r>
          </a:p>
          <a:p>
            <a:r>
              <a:rPr lang="en-US" sz="2400" dirty="0"/>
              <a:t>Infrastructure concerns</a:t>
            </a:r>
          </a:p>
          <a:p>
            <a:r>
              <a:rPr lang="en-US" sz="2400" dirty="0"/>
              <a:t>Decrease in units must be for valid planning, health, etc. reason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E4DBC6-F379-8332-F6FC-99354854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5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bg1"/>
                </a:solidFill>
              </a:rPr>
              <a:t>Appeals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Applicant can appeal denial or conditions to Housing Appeals Committee (HAC)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Other aggrieved persons can appeal pursuant to G.L c. 40A, §17 (Superior Court or Land Court)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DF5537-9144-41D9-FC20-3DF1039B7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675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chemeClr val="bg1"/>
                </a:solidFill>
              </a:rPr>
              <a:t>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Written notice to Board by the Applicant</a:t>
            </a:r>
          </a:p>
          <a:p>
            <a:r>
              <a:rPr lang="en-US" dirty="0"/>
              <a:t>20 days to determine if substantial</a:t>
            </a:r>
          </a:p>
          <a:p>
            <a:r>
              <a:rPr lang="en-US" dirty="0"/>
              <a:t>If substantial, written notice to applicant</a:t>
            </a:r>
          </a:p>
          <a:p>
            <a:r>
              <a:rPr lang="en-US" dirty="0"/>
              <a:t>Public hearing within 30 days with full notice under c. 40A, §11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767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582341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Chapter 40B enables developers to obtain a single  - “comprehensive” -  permit from the Zoning Board of Appeals for a residential development.</a:t>
            </a:r>
          </a:p>
          <a:p>
            <a:endParaRPr lang="en-US" sz="2400" dirty="0"/>
          </a:p>
          <a:p>
            <a:r>
              <a:rPr lang="en-US" sz="2400" dirty="0"/>
              <a:t>ZBA acts on zoning issues raised, but also acts in place of all other local boards that would otherwise review the project (BOH, Conservation, etc.).</a:t>
            </a:r>
          </a:p>
          <a:p>
            <a:endParaRPr lang="en-US" sz="2400" dirty="0"/>
          </a:p>
          <a:p>
            <a:r>
              <a:rPr lang="en-US" sz="2400" dirty="0"/>
              <a:t>Development is usually at greater density than permitted under zoning, and usually requires relief from other local bylaws as well.</a:t>
            </a:r>
          </a:p>
          <a:p>
            <a:endParaRPr lang="en-US" sz="2400" dirty="0"/>
          </a:p>
          <a:p>
            <a:r>
              <a:rPr lang="en-US" sz="2400" dirty="0"/>
              <a:t>Projects are typically a mixture of market-rate and below market rate housing.</a:t>
            </a:r>
          </a:p>
        </p:txBody>
      </p:sp>
    </p:spTree>
    <p:extLst>
      <p:ext uri="{BB962C8B-B14F-4D97-AF65-F5344CB8AC3E}">
        <p14:creationId xmlns:p14="http://schemas.microsoft.com/office/powerpoint/2010/main" val="33093351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Questions???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942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chemeClr val="bg1"/>
                </a:solidFill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Chapter 40B, 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dirty="0"/>
              <a:t>20-23</a:t>
            </a:r>
          </a:p>
          <a:p>
            <a:r>
              <a:rPr lang="en-US" dirty="0"/>
              <a:t>Subsumes and overrides other local permits, bylaws, regulations, approvals</a:t>
            </a:r>
          </a:p>
          <a:p>
            <a:r>
              <a:rPr lang="en-US" dirty="0"/>
              <a:t>State laws and regulations still apply (WPA, Title 5, etc.)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105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chemeClr val="bg1"/>
                </a:solidFill>
              </a:rPr>
              <a:t>Proper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Update local ZBA regulations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Only local regulations in effect on date application is filed may be applied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Include provision for consultant fees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Filing fee – must be comparable to fees for similar land use applications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44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Proper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Engage in comprehensive planning</a:t>
            </a:r>
          </a:p>
          <a:p>
            <a:r>
              <a:rPr lang="en-US" dirty="0"/>
              <a:t>Approved affordable housing production plan (Hamilton’s Housing Production Plan was approved by DHCD on May 26, 2020 and will expire on May 25, 2025). </a:t>
            </a:r>
          </a:p>
          <a:p>
            <a:r>
              <a:rPr lang="en-US" dirty="0"/>
              <a:t>Master plan, open space plan, etc.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730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Consistent with Local Needs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2400" dirty="0"/>
              <a:t>Important phrase in 40B – used for several purposes</a:t>
            </a:r>
          </a:p>
          <a:p>
            <a:r>
              <a:rPr lang="en-US" sz="2400" dirty="0"/>
              <a:t>A municipality is “consistent with local needs” if it meets certain thresholds relating to housing units and housing production.  Most common:</a:t>
            </a:r>
          </a:p>
          <a:p>
            <a:r>
              <a:rPr lang="en-US" sz="2400" dirty="0"/>
              <a:t>10% of city or town housing units are “affordable” (Hamilton has 5.67% affordability)</a:t>
            </a:r>
          </a:p>
          <a:p>
            <a:r>
              <a:rPr lang="en-US" sz="2400" dirty="0"/>
              <a:t>Low or moderate income housing occupies 1.5% of municipality’s land area</a:t>
            </a:r>
          </a:p>
          <a:p>
            <a:r>
              <a:rPr lang="en-US" sz="2400" dirty="0"/>
              <a:t>municipality is certified as being in compliance with a Housing Production Plan</a:t>
            </a:r>
          </a:p>
          <a:p>
            <a:r>
              <a:rPr lang="en-US" sz="2400" dirty="0"/>
              <a:t> These are referred to as “safe harbor”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214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Town is in “Safe Harbor”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If municipality is “consistent with local needs,” the ZBA may deny a comprehensive permit, or grant it with conditions, and that decision is final as to the applicant.</a:t>
            </a:r>
          </a:p>
          <a:p>
            <a:r>
              <a:rPr lang="en-US" sz="2400" dirty="0"/>
              <a:t>If municipality is not “consistent with local needs,”  applicant has right of appeal to Housing Appeals Committee (discussed later).</a:t>
            </a:r>
          </a:p>
          <a:p>
            <a:r>
              <a:rPr lang="en-US" sz="2400" dirty="0"/>
              <a:t>ZBA in a city or town that is “consistent with local needs” may still hear application and grant comprehensive permit.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830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Project Eligibility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jurisdictional requirements:</a:t>
            </a:r>
          </a:p>
          <a:p>
            <a:r>
              <a:rPr lang="en-US" dirty="0"/>
              <a:t>Public agency, nonprofit, or limited dividend organization</a:t>
            </a:r>
          </a:p>
          <a:p>
            <a:r>
              <a:rPr lang="en-US" dirty="0"/>
              <a:t>Project fundable by subsidizing agency under low or moderate income housing program</a:t>
            </a:r>
          </a:p>
          <a:p>
            <a:r>
              <a:rPr lang="en-US" dirty="0"/>
              <a:t>Site control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609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Project Eligibility Letter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Contents of application to subsidizing agency</a:t>
            </a:r>
          </a:p>
          <a:p>
            <a:r>
              <a:rPr lang="en-US" dirty="0"/>
              <a:t>Notice to Chief Executive</a:t>
            </a:r>
          </a:p>
          <a:p>
            <a:r>
              <a:rPr lang="en-US" dirty="0"/>
              <a:t>Comment period and site visit</a:t>
            </a:r>
          </a:p>
          <a:p>
            <a:r>
              <a:rPr lang="en-US" dirty="0"/>
              <a:t>Not appealable</a:t>
            </a:r>
          </a:p>
          <a:p>
            <a:r>
              <a:rPr lang="en-US" dirty="0"/>
              <a:t>Conclusive as to jurisdictional requirements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169383-9D5B-FE72-83F0-E2DC287B2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11404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FFFFFF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1140</Words>
  <Application>Microsoft Office PowerPoint</Application>
  <PresentationFormat>On-screen Show (4:3)</PresentationFormat>
  <Paragraphs>117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Calibri</vt:lpstr>
      <vt:lpstr>Times New Roman</vt:lpstr>
      <vt:lpstr>Default Design</vt:lpstr>
      <vt:lpstr>PowerPoint Presentation</vt:lpstr>
      <vt:lpstr>Introduction</vt:lpstr>
      <vt:lpstr>Introduction</vt:lpstr>
      <vt:lpstr>Proper Planning</vt:lpstr>
      <vt:lpstr>Proper Planning</vt:lpstr>
      <vt:lpstr>Consistent with Local Needs</vt:lpstr>
      <vt:lpstr>Town is in “Safe Harbor”</vt:lpstr>
      <vt:lpstr>Project Eligibility Letter</vt:lpstr>
      <vt:lpstr>Project Eligibility Letter</vt:lpstr>
      <vt:lpstr>Application</vt:lpstr>
      <vt:lpstr>Application</vt:lpstr>
      <vt:lpstr>Public Hearing</vt:lpstr>
      <vt:lpstr>Public Hearing</vt:lpstr>
      <vt:lpstr>Outside Consultants</vt:lpstr>
      <vt:lpstr>Decision</vt:lpstr>
      <vt:lpstr>Decision</vt:lpstr>
      <vt:lpstr>Conditions</vt:lpstr>
      <vt:lpstr>Appeals</vt:lpstr>
      <vt:lpstr>Modification</vt:lpstr>
      <vt:lpstr>Questions???</vt:lpstr>
    </vt:vector>
  </TitlesOfParts>
  <Company>K&amp;P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Amy Kwesell</cp:lastModifiedBy>
  <cp:revision>48</cp:revision>
  <cp:lastPrinted>2017-05-22T14:48:16Z</cp:lastPrinted>
  <dcterms:created xsi:type="dcterms:W3CDTF">2016-11-22T21:24:15Z</dcterms:created>
  <dcterms:modified xsi:type="dcterms:W3CDTF">2024-04-03T13:24:22Z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OCS AutoSave">
    <vt:lpwstr/>
  </property>
</Properties>
</file>