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handoutMasterIdLst>
    <p:handoutMasterId r:id="rId14"/>
  </p:handoutMasterIdLst>
  <p:sldIdLst>
    <p:sldId id="256" r:id="rId2"/>
    <p:sldId id="258" r:id="rId3"/>
    <p:sldId id="265" r:id="rId4"/>
    <p:sldId id="262" r:id="rId5"/>
    <p:sldId id="260" r:id="rId6"/>
    <p:sldId id="257" r:id="rId7"/>
    <p:sldId id="268" r:id="rId8"/>
    <p:sldId id="261" r:id="rId9"/>
    <p:sldId id="266" r:id="rId10"/>
    <p:sldId id="264" r:id="rId11"/>
    <p:sldId id="263" r:id="rId12"/>
    <p:sldId id="267"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0" d="100"/>
          <a:sy n="70" d="100"/>
        </p:scale>
        <p:origin x="88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7A05D50-8A45-4C6D-BC8C-65C969A44990}" type="datetimeFigureOut">
              <a:rPr lang="en-US" smtClean="0"/>
              <a:t>11/26/2024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7D4918A-EEF9-4B23-918D-F57A2FE78E3A}" type="slidenum">
              <a:rPr lang="en-US" smtClean="0"/>
              <a:t>‹#›</a:t>
            </a:fld>
            <a:endParaRPr lang="en-US"/>
          </a:p>
        </p:txBody>
      </p:sp>
    </p:spTree>
    <p:extLst>
      <p:ext uri="{BB962C8B-B14F-4D97-AF65-F5344CB8AC3E}">
        <p14:creationId xmlns:p14="http://schemas.microsoft.com/office/powerpoint/2010/main" val="15251986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11/21/2024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11/21/2024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11/21/2024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11/21/2024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Accessory Dwelling Units </a:t>
            </a:r>
            <a:r>
              <a:rPr lang="en-US" dirty="0" smtClean="0">
                <a:solidFill>
                  <a:schemeClr val="accent1">
                    <a:lumMod val="75000"/>
                  </a:schemeClr>
                </a:solidFill>
              </a:rPr>
              <a:t>in HAMILTON </a:t>
            </a:r>
            <a:endParaRPr lang="en-US" dirty="0">
              <a:solidFill>
                <a:schemeClr val="accent1">
                  <a:lumMod val="75000"/>
                </a:schemeClr>
              </a:solidFill>
            </a:endParaRPr>
          </a:p>
        </p:txBody>
      </p:sp>
      <p:sp>
        <p:nvSpPr>
          <p:cNvPr id="3" name="Subtitle 2"/>
          <p:cNvSpPr>
            <a:spLocks noGrp="1"/>
          </p:cNvSpPr>
          <p:nvPr>
            <p:ph type="subTitle" idx="1"/>
          </p:nvPr>
        </p:nvSpPr>
        <p:spPr>
          <a:xfrm>
            <a:off x="1051560" y="4682735"/>
            <a:ext cx="7891272" cy="1069848"/>
          </a:xfrm>
        </p:spPr>
        <p:txBody>
          <a:bodyPr/>
          <a:lstStyle/>
          <a:p>
            <a:r>
              <a:rPr lang="en-US" dirty="0" smtClean="0">
                <a:solidFill>
                  <a:schemeClr val="bg1">
                    <a:lumMod val="50000"/>
                  </a:schemeClr>
                </a:solidFill>
              </a:rPr>
              <a:t>Hamilton Planning Board, </a:t>
            </a:r>
            <a:r>
              <a:rPr lang="en-US" dirty="0" smtClean="0">
                <a:solidFill>
                  <a:schemeClr val="accent1">
                    <a:lumMod val="75000"/>
                  </a:schemeClr>
                </a:solidFill>
              </a:rPr>
              <a:t>November 26, 2024</a:t>
            </a:r>
            <a:endParaRPr lang="en-US" dirty="0">
              <a:solidFill>
                <a:schemeClr val="accent1">
                  <a:lumMod val="75000"/>
                </a:schemeClr>
              </a:solidFill>
            </a:endParaRPr>
          </a:p>
        </p:txBody>
      </p:sp>
    </p:spTree>
    <p:extLst>
      <p:ext uri="{BB962C8B-B14F-4D97-AF65-F5344CB8AC3E}">
        <p14:creationId xmlns:p14="http://schemas.microsoft.com/office/powerpoint/2010/main" val="1968824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959" y="90350"/>
            <a:ext cx="10058400" cy="1609344"/>
          </a:xfrm>
        </p:spPr>
        <p:txBody>
          <a:bodyPr/>
          <a:lstStyle/>
          <a:p>
            <a:r>
              <a:rPr lang="en-US" dirty="0" smtClean="0"/>
              <a:t>What is clear about the ADU law:</a:t>
            </a:r>
            <a:endParaRPr lang="en-US" dirty="0"/>
          </a:p>
        </p:txBody>
      </p:sp>
      <p:sp>
        <p:nvSpPr>
          <p:cNvPr id="4" name="Content Placeholder 3"/>
          <p:cNvSpPr>
            <a:spLocks noGrp="1"/>
          </p:cNvSpPr>
          <p:nvPr>
            <p:ph idx="1"/>
          </p:nvPr>
        </p:nvSpPr>
        <p:spPr>
          <a:xfrm>
            <a:off x="1044934" y="1436518"/>
            <a:ext cx="10058400" cy="5339593"/>
          </a:xfrm>
        </p:spPr>
        <p:txBody>
          <a:bodyPr>
            <a:normAutofit lnSpcReduction="10000"/>
          </a:bodyPr>
          <a:lstStyle/>
          <a:p>
            <a:r>
              <a:rPr lang="en-US" dirty="0" smtClean="0">
                <a:solidFill>
                  <a:schemeClr val="tx1">
                    <a:lumMod val="50000"/>
                    <a:lumOff val="50000"/>
                  </a:schemeClr>
                </a:solidFill>
              </a:rPr>
              <a:t>ADUs must be permitted by right in single-family zoning districts</a:t>
            </a:r>
          </a:p>
          <a:p>
            <a:r>
              <a:rPr lang="en-US" dirty="0" smtClean="0">
                <a:solidFill>
                  <a:schemeClr val="tx1">
                    <a:lumMod val="50000"/>
                    <a:lumOff val="50000"/>
                  </a:schemeClr>
                </a:solidFill>
              </a:rPr>
              <a:t>ADUs can be attached to the primary dwelling or in a detached structure</a:t>
            </a:r>
          </a:p>
          <a:p>
            <a:r>
              <a:rPr lang="en-US" dirty="0" smtClean="0">
                <a:solidFill>
                  <a:schemeClr val="tx1">
                    <a:lumMod val="50000"/>
                    <a:lumOff val="50000"/>
                  </a:schemeClr>
                </a:solidFill>
              </a:rPr>
              <a:t>Municipalities CAN restrict ADUs from serving as short-term rentals </a:t>
            </a:r>
          </a:p>
          <a:p>
            <a:r>
              <a:rPr lang="en-US" dirty="0" smtClean="0">
                <a:solidFill>
                  <a:schemeClr val="tx1">
                    <a:lumMod val="50000"/>
                    <a:lumOff val="50000"/>
                  </a:schemeClr>
                </a:solidFill>
              </a:rPr>
              <a:t>Municipalities are restricted in imposing parking requirements:</a:t>
            </a:r>
          </a:p>
          <a:p>
            <a:pPr lvl="1"/>
            <a:r>
              <a:rPr lang="en-US" dirty="0" smtClean="0">
                <a:solidFill>
                  <a:schemeClr val="tx1">
                    <a:lumMod val="50000"/>
                    <a:lumOff val="50000"/>
                  </a:schemeClr>
                </a:solidFill>
              </a:rPr>
              <a:t>Cannot require any additional parking for ADUs within ½ mile of commuter rail station.</a:t>
            </a:r>
          </a:p>
          <a:p>
            <a:pPr lvl="1"/>
            <a:r>
              <a:rPr lang="en-US" dirty="0" smtClean="0">
                <a:solidFill>
                  <a:schemeClr val="tx1">
                    <a:lumMod val="50000"/>
                    <a:lumOff val="50000"/>
                  </a:schemeClr>
                </a:solidFill>
              </a:rPr>
              <a:t>Cannot require more than one parking space for all other ADUs</a:t>
            </a:r>
            <a:endParaRPr lang="en-US" dirty="0">
              <a:solidFill>
                <a:schemeClr val="tx1">
                  <a:lumMod val="50000"/>
                  <a:lumOff val="50000"/>
                </a:schemeClr>
              </a:solidFill>
            </a:endParaRPr>
          </a:p>
          <a:p>
            <a:r>
              <a:rPr lang="en-US" dirty="0" smtClean="0">
                <a:solidFill>
                  <a:schemeClr val="tx1">
                    <a:lumMod val="50000"/>
                    <a:lumOff val="50000"/>
                  </a:schemeClr>
                </a:solidFill>
              </a:rPr>
              <a:t>Municipalities are restricted from imposing owner-occupancy requirements</a:t>
            </a:r>
          </a:p>
          <a:p>
            <a:r>
              <a:rPr lang="en-US" dirty="0" smtClean="0">
                <a:solidFill>
                  <a:schemeClr val="tx1">
                    <a:lumMod val="50000"/>
                    <a:lumOff val="50000"/>
                  </a:schemeClr>
                </a:solidFill>
              </a:rPr>
              <a:t>ADUs tenancy generally cannot be restricted by municipality</a:t>
            </a:r>
          </a:p>
          <a:p>
            <a:r>
              <a:rPr lang="en-US" dirty="0">
                <a:solidFill>
                  <a:schemeClr val="tx1">
                    <a:lumMod val="50000"/>
                    <a:lumOff val="50000"/>
                  </a:schemeClr>
                </a:solidFill>
              </a:rPr>
              <a:t>Municipalities CAN restrict ADUs from serving as short-term rentals </a:t>
            </a:r>
            <a:endParaRPr lang="en-US" dirty="0" smtClean="0">
              <a:solidFill>
                <a:schemeClr val="tx1">
                  <a:lumMod val="50000"/>
                  <a:lumOff val="50000"/>
                </a:schemeClr>
              </a:solidFill>
            </a:endParaRPr>
          </a:p>
          <a:p>
            <a:r>
              <a:rPr lang="en-US" dirty="0" smtClean="0">
                <a:solidFill>
                  <a:schemeClr val="tx1">
                    <a:lumMod val="50000"/>
                    <a:lumOff val="50000"/>
                  </a:schemeClr>
                </a:solidFill>
              </a:rPr>
              <a:t>Municipalities CAN enforce reasonable regulations on ADUs, including dimensional requirements</a:t>
            </a:r>
          </a:p>
          <a:p>
            <a:r>
              <a:rPr lang="en-US" dirty="0" smtClean="0">
                <a:solidFill>
                  <a:schemeClr val="tx1">
                    <a:lumMod val="50000"/>
                    <a:lumOff val="50000"/>
                  </a:schemeClr>
                </a:solidFill>
              </a:rPr>
              <a:t>Second ADU on single property by special permit only</a:t>
            </a:r>
          </a:p>
          <a:p>
            <a:r>
              <a:rPr lang="en-US" dirty="0" smtClean="0">
                <a:solidFill>
                  <a:schemeClr val="tx1">
                    <a:lumMod val="50000"/>
                    <a:lumOff val="50000"/>
                  </a:schemeClr>
                </a:solidFill>
              </a:rPr>
              <a:t>ADU definition likely needs to match of closely mirror state definition</a:t>
            </a:r>
          </a:p>
          <a:p>
            <a:r>
              <a:rPr lang="en-US" dirty="0" smtClean="0">
                <a:solidFill>
                  <a:schemeClr val="tx1">
                    <a:lumMod val="50000"/>
                    <a:lumOff val="50000"/>
                  </a:schemeClr>
                </a:solidFill>
              </a:rPr>
              <a:t>Still awaiting issuance of Draft Regulations from EOHLC</a:t>
            </a:r>
          </a:p>
          <a:p>
            <a:endParaRPr lang="en-US" dirty="0"/>
          </a:p>
        </p:txBody>
      </p:sp>
    </p:spTree>
    <p:extLst>
      <p:ext uri="{BB962C8B-B14F-4D97-AF65-F5344CB8AC3E}">
        <p14:creationId xmlns:p14="http://schemas.microsoft.com/office/powerpoint/2010/main" val="2918322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15516"/>
            <a:ext cx="10058400" cy="1609344"/>
          </a:xfrm>
        </p:spPr>
        <p:txBody>
          <a:bodyPr/>
          <a:lstStyle/>
          <a:p>
            <a:r>
              <a:rPr lang="en-US" dirty="0" smtClean="0"/>
              <a:t>Best Practices in ADU Regulations</a:t>
            </a:r>
            <a:endParaRPr lang="en-US" dirty="0"/>
          </a:p>
        </p:txBody>
      </p:sp>
      <p:sp>
        <p:nvSpPr>
          <p:cNvPr id="3" name="Content Placeholder 2"/>
          <p:cNvSpPr>
            <a:spLocks noGrp="1"/>
          </p:cNvSpPr>
          <p:nvPr>
            <p:ph idx="1"/>
          </p:nvPr>
        </p:nvSpPr>
        <p:spPr>
          <a:xfrm>
            <a:off x="1069848" y="1551964"/>
            <a:ext cx="10058400" cy="5115187"/>
          </a:xfrm>
        </p:spPr>
        <p:txBody>
          <a:bodyPr>
            <a:normAutofit/>
          </a:bodyPr>
          <a:lstStyle/>
          <a:p>
            <a:r>
              <a:rPr lang="en-US" dirty="0" smtClean="0">
                <a:solidFill>
                  <a:schemeClr val="tx1">
                    <a:lumMod val="50000"/>
                    <a:lumOff val="50000"/>
                  </a:schemeClr>
                </a:solidFill>
              </a:rPr>
              <a:t>Keep it relatively simple (main audience is existing homeowners)</a:t>
            </a:r>
          </a:p>
          <a:p>
            <a:pPr lvl="1"/>
            <a:r>
              <a:rPr lang="en-US" dirty="0" smtClean="0">
                <a:solidFill>
                  <a:schemeClr val="tx1">
                    <a:lumMod val="50000"/>
                    <a:lumOff val="50000"/>
                  </a:schemeClr>
                </a:solidFill>
              </a:rPr>
              <a:t>Fact sheets/informational or promotional materials</a:t>
            </a:r>
          </a:p>
          <a:p>
            <a:r>
              <a:rPr lang="en-US" dirty="0" smtClean="0">
                <a:solidFill>
                  <a:schemeClr val="tx1">
                    <a:lumMod val="50000"/>
                    <a:lumOff val="50000"/>
                  </a:schemeClr>
                </a:solidFill>
              </a:rPr>
              <a:t>Encourage re-use renovation of historic barns/out-buildings</a:t>
            </a:r>
          </a:p>
          <a:p>
            <a:r>
              <a:rPr lang="en-US" dirty="0">
                <a:solidFill>
                  <a:schemeClr val="tx1">
                    <a:lumMod val="50000"/>
                    <a:lumOff val="50000"/>
                  </a:schemeClr>
                </a:solidFill>
              </a:rPr>
              <a:t>R</a:t>
            </a:r>
            <a:r>
              <a:rPr lang="en-US" dirty="0" smtClean="0">
                <a:solidFill>
                  <a:schemeClr val="tx1">
                    <a:lumMod val="50000"/>
                    <a:lumOff val="50000"/>
                  </a:schemeClr>
                </a:solidFill>
              </a:rPr>
              <a:t>equirements to maintain single-family character and appearance</a:t>
            </a:r>
            <a:endParaRPr lang="en-US" dirty="0">
              <a:solidFill>
                <a:schemeClr val="tx1">
                  <a:lumMod val="50000"/>
                  <a:lumOff val="50000"/>
                </a:schemeClr>
              </a:solidFill>
            </a:endParaRPr>
          </a:p>
          <a:p>
            <a:pPr lvl="1"/>
            <a:r>
              <a:rPr lang="en-US" dirty="0" smtClean="0">
                <a:solidFill>
                  <a:schemeClr val="tx1">
                    <a:lumMod val="50000"/>
                    <a:lumOff val="50000"/>
                  </a:schemeClr>
                </a:solidFill>
              </a:rPr>
              <a:t>No new driveway curb cut</a:t>
            </a:r>
          </a:p>
          <a:p>
            <a:pPr lvl="1"/>
            <a:r>
              <a:rPr lang="en-US" dirty="0" smtClean="0">
                <a:solidFill>
                  <a:schemeClr val="tx1">
                    <a:lumMod val="50000"/>
                    <a:lumOff val="50000"/>
                  </a:schemeClr>
                </a:solidFill>
              </a:rPr>
              <a:t>No second garage or pool to serve ADUs</a:t>
            </a:r>
          </a:p>
          <a:p>
            <a:pPr lvl="1"/>
            <a:r>
              <a:rPr lang="en-US" dirty="0" smtClean="0">
                <a:solidFill>
                  <a:schemeClr val="tx1">
                    <a:lumMod val="50000"/>
                    <a:lumOff val="50000"/>
                  </a:schemeClr>
                </a:solidFill>
              </a:rPr>
              <a:t>Detached ADUs limited to side or rear yards</a:t>
            </a:r>
          </a:p>
          <a:p>
            <a:pPr lvl="1"/>
            <a:r>
              <a:rPr lang="en-US" dirty="0" smtClean="0">
                <a:solidFill>
                  <a:schemeClr val="tx1">
                    <a:lumMod val="50000"/>
                    <a:lumOff val="50000"/>
                  </a:schemeClr>
                </a:solidFill>
              </a:rPr>
              <a:t>Limit footprint size of detached ADUs</a:t>
            </a:r>
            <a:endParaRPr lang="en-US" dirty="0">
              <a:solidFill>
                <a:schemeClr val="tx1">
                  <a:lumMod val="50000"/>
                  <a:lumOff val="50000"/>
                </a:schemeClr>
              </a:solidFill>
            </a:endParaRPr>
          </a:p>
          <a:p>
            <a:pPr marL="274320" lvl="1" indent="0">
              <a:buNone/>
            </a:pPr>
            <a:endParaRPr lang="en-US" dirty="0" smtClean="0">
              <a:solidFill>
                <a:schemeClr val="tx1">
                  <a:lumMod val="50000"/>
                  <a:lumOff val="50000"/>
                </a:schemeClr>
              </a:solidFill>
            </a:endParaRPr>
          </a:p>
        </p:txBody>
      </p:sp>
    </p:spTree>
    <p:extLst>
      <p:ext uri="{BB962C8B-B14F-4D97-AF65-F5344CB8AC3E}">
        <p14:creationId xmlns:p14="http://schemas.microsoft.com/office/powerpoint/2010/main" val="2602186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15516"/>
            <a:ext cx="10058400" cy="1609344"/>
          </a:xfrm>
        </p:spPr>
        <p:txBody>
          <a:bodyPr/>
          <a:lstStyle/>
          <a:p>
            <a:r>
              <a:rPr lang="en-US" dirty="0" smtClean="0"/>
              <a:t>THE path forward</a:t>
            </a:r>
            <a:endParaRPr lang="en-US" dirty="0"/>
          </a:p>
        </p:txBody>
      </p:sp>
      <p:sp>
        <p:nvSpPr>
          <p:cNvPr id="3" name="Content Placeholder 2"/>
          <p:cNvSpPr>
            <a:spLocks noGrp="1"/>
          </p:cNvSpPr>
          <p:nvPr>
            <p:ph idx="1"/>
          </p:nvPr>
        </p:nvSpPr>
        <p:spPr>
          <a:xfrm>
            <a:off x="1069848" y="1551964"/>
            <a:ext cx="10058400" cy="5115187"/>
          </a:xfrm>
        </p:spPr>
        <p:txBody>
          <a:bodyPr>
            <a:normAutofit/>
          </a:bodyPr>
          <a:lstStyle/>
          <a:p>
            <a:r>
              <a:rPr lang="en-US" dirty="0" smtClean="0">
                <a:solidFill>
                  <a:schemeClr val="tx1">
                    <a:lumMod val="50000"/>
                    <a:lumOff val="50000"/>
                  </a:schemeClr>
                </a:solidFill>
              </a:rPr>
              <a:t>Lack of EOHLC Regulations, even in draft form, is a barrier to drafting local bylaw</a:t>
            </a:r>
          </a:p>
          <a:p>
            <a:r>
              <a:rPr lang="en-US" dirty="0" smtClean="0">
                <a:solidFill>
                  <a:schemeClr val="tx1">
                    <a:lumMod val="50000"/>
                    <a:lumOff val="50000"/>
                  </a:schemeClr>
                </a:solidFill>
              </a:rPr>
              <a:t>State Regulations are expected imminently</a:t>
            </a:r>
          </a:p>
          <a:p>
            <a:r>
              <a:rPr lang="en-US" dirty="0">
                <a:solidFill>
                  <a:schemeClr val="tx1">
                    <a:lumMod val="50000"/>
                    <a:lumOff val="50000"/>
                  </a:schemeClr>
                </a:solidFill>
              </a:rPr>
              <a:t>Bylaw language should be reasonably </a:t>
            </a:r>
            <a:r>
              <a:rPr lang="en-US" dirty="0" smtClean="0">
                <a:solidFill>
                  <a:schemeClr val="tx1">
                    <a:lumMod val="50000"/>
                    <a:lumOff val="50000"/>
                  </a:schemeClr>
                </a:solidFill>
              </a:rPr>
              <a:t>straight-forward</a:t>
            </a:r>
          </a:p>
          <a:p>
            <a:r>
              <a:rPr lang="en-US" dirty="0" smtClean="0">
                <a:solidFill>
                  <a:schemeClr val="tx1">
                    <a:lumMod val="50000"/>
                    <a:lumOff val="50000"/>
                  </a:schemeClr>
                </a:solidFill>
              </a:rPr>
              <a:t>Opportunity to merge three sections of bylaws governing ADUs</a:t>
            </a:r>
          </a:p>
          <a:p>
            <a:r>
              <a:rPr lang="en-US" dirty="0" smtClean="0">
                <a:solidFill>
                  <a:schemeClr val="tx1">
                    <a:lumMod val="50000"/>
                    <a:lumOff val="50000"/>
                  </a:schemeClr>
                </a:solidFill>
              </a:rPr>
              <a:t>Would recommend April 2024 Town Meeting consideration of revised bylaw</a:t>
            </a:r>
          </a:p>
          <a:p>
            <a:pPr lvl="1"/>
            <a:r>
              <a:rPr lang="en-US" dirty="0" smtClean="0">
                <a:solidFill>
                  <a:schemeClr val="tx1">
                    <a:lumMod val="50000"/>
                    <a:lumOff val="50000"/>
                  </a:schemeClr>
                </a:solidFill>
              </a:rPr>
              <a:t>Minimize interim period where legislation becomes effective and draft bylaw is considered.</a:t>
            </a:r>
          </a:p>
          <a:p>
            <a:r>
              <a:rPr lang="en-US" dirty="0" smtClean="0">
                <a:solidFill>
                  <a:schemeClr val="tx1">
                    <a:lumMod val="50000"/>
                    <a:lumOff val="50000"/>
                  </a:schemeClr>
                </a:solidFill>
              </a:rPr>
              <a:t>If bylaw is successful, outreach materials for homeowners</a:t>
            </a:r>
            <a:endParaRPr lang="en-US" dirty="0">
              <a:solidFill>
                <a:schemeClr val="tx1">
                  <a:lumMod val="50000"/>
                  <a:lumOff val="50000"/>
                </a:schemeClr>
              </a:solidFill>
            </a:endParaRPr>
          </a:p>
          <a:p>
            <a:pPr marL="274320" lvl="1" indent="0">
              <a:buNone/>
            </a:pPr>
            <a:endParaRPr lang="en-US" dirty="0" smtClean="0">
              <a:solidFill>
                <a:schemeClr val="tx1">
                  <a:lumMod val="50000"/>
                  <a:lumOff val="50000"/>
                </a:schemeClr>
              </a:solidFill>
            </a:endParaRPr>
          </a:p>
        </p:txBody>
      </p:sp>
    </p:spTree>
    <p:extLst>
      <p:ext uri="{BB962C8B-B14F-4D97-AF65-F5344CB8AC3E}">
        <p14:creationId xmlns:p14="http://schemas.microsoft.com/office/powerpoint/2010/main" val="148011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94209"/>
            <a:ext cx="10058400" cy="1609344"/>
          </a:xfrm>
        </p:spPr>
        <p:txBody>
          <a:bodyPr>
            <a:normAutofit/>
          </a:bodyPr>
          <a:lstStyle/>
          <a:p>
            <a:r>
              <a:rPr lang="en-US" sz="4800" dirty="0" smtClean="0"/>
              <a:t>Accessory Dwelling units in a nutshell</a:t>
            </a:r>
            <a:endParaRPr lang="en-US" sz="4800" dirty="0"/>
          </a:p>
        </p:txBody>
      </p:sp>
      <p:sp>
        <p:nvSpPr>
          <p:cNvPr id="3" name="Content Placeholder 2"/>
          <p:cNvSpPr>
            <a:spLocks noGrp="1"/>
          </p:cNvSpPr>
          <p:nvPr>
            <p:ph idx="1"/>
          </p:nvPr>
        </p:nvSpPr>
        <p:spPr>
          <a:xfrm>
            <a:off x="1069848" y="1182849"/>
            <a:ext cx="10058400" cy="5115187"/>
          </a:xfrm>
        </p:spPr>
        <p:txBody>
          <a:bodyPr>
            <a:normAutofit fontScale="92500" lnSpcReduction="10000"/>
          </a:bodyPr>
          <a:lstStyle/>
          <a:p>
            <a:r>
              <a:rPr lang="en-US" dirty="0" smtClean="0">
                <a:solidFill>
                  <a:schemeClr val="tx1">
                    <a:lumMod val="50000"/>
                    <a:lumOff val="50000"/>
                  </a:schemeClr>
                </a:solidFill>
              </a:rPr>
              <a:t>A self-contained dwelling unit - inclusive of sleeping, cooking, and sanitary facilities – located on the same lot as a primary dwelling unit that is </a:t>
            </a:r>
          </a:p>
          <a:p>
            <a:r>
              <a:rPr lang="en-US" dirty="0" smtClean="0">
                <a:solidFill>
                  <a:schemeClr val="tx1">
                    <a:lumMod val="50000"/>
                    <a:lumOff val="50000"/>
                  </a:schemeClr>
                </a:solidFill>
              </a:rPr>
              <a:t>Hamilton already permits Accessory Dwelling Units by Special Permit</a:t>
            </a:r>
          </a:p>
          <a:p>
            <a:r>
              <a:rPr lang="en-US" dirty="0" smtClean="0">
                <a:solidFill>
                  <a:schemeClr val="tx1">
                    <a:lumMod val="50000"/>
                    <a:lumOff val="50000"/>
                  </a:schemeClr>
                </a:solidFill>
              </a:rPr>
              <a:t>Provides a more accessible additional housing option</a:t>
            </a:r>
          </a:p>
          <a:p>
            <a:r>
              <a:rPr lang="en-US" dirty="0" smtClean="0">
                <a:solidFill>
                  <a:schemeClr val="tx1">
                    <a:lumMod val="50000"/>
                    <a:lumOff val="50000"/>
                  </a:schemeClr>
                </a:solidFill>
              </a:rPr>
              <a:t>Provides homeowners additional income stream</a:t>
            </a:r>
          </a:p>
          <a:p>
            <a:r>
              <a:rPr lang="en-US" dirty="0" smtClean="0">
                <a:solidFill>
                  <a:schemeClr val="tx1">
                    <a:lumMod val="50000"/>
                    <a:lumOff val="50000"/>
                  </a:schemeClr>
                </a:solidFill>
              </a:rPr>
              <a:t>Traditionally popular for multigenerational living, care-giving</a:t>
            </a:r>
          </a:p>
          <a:p>
            <a:r>
              <a:rPr lang="en-US" dirty="0" smtClean="0">
                <a:solidFill>
                  <a:schemeClr val="tx1">
                    <a:lumMod val="50000"/>
                    <a:lumOff val="50000"/>
                  </a:schemeClr>
                </a:solidFill>
              </a:rPr>
              <a:t>Less disruptive and more environmentally friendly alternative to many other forms of housing development</a:t>
            </a:r>
          </a:p>
          <a:p>
            <a:r>
              <a:rPr lang="en-US" dirty="0" smtClean="0">
                <a:solidFill>
                  <a:schemeClr val="tx1">
                    <a:lumMod val="50000"/>
                    <a:lumOff val="50000"/>
                  </a:schemeClr>
                </a:solidFill>
              </a:rPr>
              <a:t>Attractive option for smaller households or for relatives/caregivers</a:t>
            </a:r>
          </a:p>
          <a:p>
            <a:pPr lvl="1"/>
            <a:r>
              <a:rPr lang="en-US" dirty="0" smtClean="0">
                <a:solidFill>
                  <a:schemeClr val="tx1">
                    <a:lumMod val="50000"/>
                    <a:lumOff val="50000"/>
                  </a:schemeClr>
                </a:solidFill>
              </a:rPr>
              <a:t>Increased trend of smaller single-member households</a:t>
            </a:r>
          </a:p>
          <a:p>
            <a:r>
              <a:rPr lang="en-US" dirty="0" smtClean="0">
                <a:solidFill>
                  <a:schemeClr val="tx1">
                    <a:lumMod val="50000"/>
                    <a:lumOff val="50000"/>
                  </a:schemeClr>
                </a:solidFill>
              </a:rPr>
              <a:t>More inconspicuous, less likely to concern neighbors</a:t>
            </a:r>
          </a:p>
          <a:p>
            <a:r>
              <a:rPr lang="en-US" dirty="0" smtClean="0">
                <a:solidFill>
                  <a:schemeClr val="tx1">
                    <a:lumMod val="50000"/>
                    <a:lumOff val="50000"/>
                  </a:schemeClr>
                </a:solidFill>
              </a:rPr>
              <a:t>Passage of the Affordable Homes Act requires municipalities to permit ADUs by right.</a:t>
            </a:r>
          </a:p>
          <a:p>
            <a:pPr lvl="1"/>
            <a:r>
              <a:rPr lang="en-US" dirty="0" smtClean="0">
                <a:solidFill>
                  <a:schemeClr val="tx1">
                    <a:lumMod val="50000"/>
                    <a:lumOff val="50000"/>
                  </a:schemeClr>
                </a:solidFill>
              </a:rPr>
              <a:t>Still several unknowns as we are waiting for EOHLC to promulgate regulations.</a:t>
            </a:r>
            <a:endParaRPr lang="en-US" dirty="0">
              <a:solidFill>
                <a:schemeClr val="tx1">
                  <a:lumMod val="50000"/>
                  <a:lumOff val="50000"/>
                </a:schemeClr>
              </a:solidFill>
            </a:endParaRPr>
          </a:p>
          <a:p>
            <a:pPr lvl="1"/>
            <a:r>
              <a:rPr lang="en-US" dirty="0" smtClean="0">
                <a:solidFill>
                  <a:schemeClr val="tx1">
                    <a:lumMod val="50000"/>
                    <a:lumOff val="50000"/>
                  </a:schemeClr>
                </a:solidFill>
              </a:rPr>
              <a:t>Municipalities cannot unreasonably restrict provision of ADUs</a:t>
            </a:r>
          </a:p>
          <a:p>
            <a:pPr lvl="1"/>
            <a:r>
              <a:rPr lang="en-US" dirty="0" smtClean="0">
                <a:solidFill>
                  <a:schemeClr val="tx1">
                    <a:lumMod val="50000"/>
                    <a:lumOff val="50000"/>
                  </a:schemeClr>
                </a:solidFill>
              </a:rPr>
              <a:t>ADU provisions become effective on February 2, 2025.</a:t>
            </a:r>
          </a:p>
          <a:p>
            <a:endParaRPr lang="en-US" dirty="0" smtClean="0">
              <a:solidFill>
                <a:schemeClr val="tx1">
                  <a:lumMod val="50000"/>
                  <a:lumOff val="50000"/>
                </a:schemeClr>
              </a:solidFill>
            </a:endParaRPr>
          </a:p>
          <a:p>
            <a:pPr lvl="1"/>
            <a:endParaRPr lang="en-US" dirty="0" smtClean="0">
              <a:solidFill>
                <a:schemeClr val="tx1">
                  <a:lumMod val="50000"/>
                  <a:lumOff val="50000"/>
                </a:schemeClr>
              </a:solidFill>
            </a:endParaRPr>
          </a:p>
          <a:p>
            <a:endParaRPr lang="en-US" dirty="0">
              <a:solidFill>
                <a:schemeClr val="tx1">
                  <a:lumMod val="50000"/>
                  <a:lumOff val="50000"/>
                </a:schemeClr>
              </a:solidFill>
            </a:endParaRPr>
          </a:p>
        </p:txBody>
      </p:sp>
    </p:spTree>
    <p:extLst>
      <p:ext uri="{BB962C8B-B14F-4D97-AF65-F5344CB8AC3E}">
        <p14:creationId xmlns:p14="http://schemas.microsoft.com/office/powerpoint/2010/main" val="1570063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_Most_ADU_Friendly_States"/>
          <p:cNvPicPr>
            <a:picLocks noChangeAspect="1" noChangeArrowheads="1"/>
          </p:cNvPicPr>
          <p:nvPr/>
        </p:nvPicPr>
        <p:blipFill rotWithShape="1">
          <a:blip r:embed="rId2">
            <a:extLst>
              <a:ext uri="{28A0092B-C50C-407E-A947-70E740481C1C}">
                <a14:useLocalDpi xmlns:a14="http://schemas.microsoft.com/office/drawing/2010/main" val="0"/>
              </a:ext>
            </a:extLst>
          </a:blip>
          <a:srcRect b="6436"/>
          <a:stretch/>
        </p:blipFill>
        <p:spPr bwMode="auto">
          <a:xfrm>
            <a:off x="1082843" y="0"/>
            <a:ext cx="10563726" cy="620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76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36822"/>
            <a:ext cx="10058400" cy="1609344"/>
          </a:xfrm>
        </p:spPr>
        <p:txBody>
          <a:bodyPr/>
          <a:lstStyle/>
          <a:p>
            <a:r>
              <a:rPr lang="en-US" dirty="0" smtClean="0"/>
              <a:t>Existing Requirements in Hamilton</a:t>
            </a:r>
            <a:endParaRPr lang="en-US" dirty="0"/>
          </a:p>
        </p:txBody>
      </p:sp>
      <p:sp>
        <p:nvSpPr>
          <p:cNvPr id="3" name="Content Placeholder 2"/>
          <p:cNvSpPr>
            <a:spLocks noGrp="1"/>
          </p:cNvSpPr>
          <p:nvPr>
            <p:ph idx="1"/>
          </p:nvPr>
        </p:nvSpPr>
        <p:spPr>
          <a:xfrm>
            <a:off x="1069848" y="1199626"/>
            <a:ext cx="10058400" cy="5115187"/>
          </a:xfrm>
        </p:spPr>
        <p:txBody>
          <a:bodyPr>
            <a:normAutofit fontScale="92500" lnSpcReduction="10000"/>
          </a:bodyPr>
          <a:lstStyle/>
          <a:p>
            <a:r>
              <a:rPr lang="en-US" dirty="0" smtClean="0">
                <a:solidFill>
                  <a:schemeClr val="tx1">
                    <a:lumMod val="50000"/>
                    <a:lumOff val="50000"/>
                  </a:schemeClr>
                </a:solidFill>
              </a:rPr>
              <a:t>Sections 3.4 (Conversion for Temporary Additional Living Area), 3.6 Accessory Apartment, 3.7 Accessory Apartments on Large Lots</a:t>
            </a:r>
          </a:p>
          <a:p>
            <a:r>
              <a:rPr lang="en-US" dirty="0" smtClean="0">
                <a:solidFill>
                  <a:schemeClr val="tx1">
                    <a:lumMod val="50000"/>
                    <a:lumOff val="50000"/>
                  </a:schemeClr>
                </a:solidFill>
              </a:rPr>
              <a:t>Section 3.6 is the most relevant section</a:t>
            </a:r>
          </a:p>
          <a:p>
            <a:r>
              <a:rPr lang="en-US" dirty="0" smtClean="0">
                <a:solidFill>
                  <a:schemeClr val="tx1">
                    <a:lumMod val="50000"/>
                    <a:lumOff val="50000"/>
                  </a:schemeClr>
                </a:solidFill>
              </a:rPr>
              <a:t>Permitted by Special Permit</a:t>
            </a:r>
          </a:p>
          <a:p>
            <a:r>
              <a:rPr lang="en-US" dirty="0" smtClean="0">
                <a:solidFill>
                  <a:schemeClr val="tx1">
                    <a:lumMod val="50000"/>
                    <a:lumOff val="50000"/>
                  </a:schemeClr>
                </a:solidFill>
              </a:rPr>
              <a:t>Must maintain single-family character and appearance</a:t>
            </a:r>
            <a:endParaRPr lang="en-US" dirty="0">
              <a:solidFill>
                <a:schemeClr val="tx1">
                  <a:lumMod val="50000"/>
                  <a:lumOff val="50000"/>
                </a:schemeClr>
              </a:solidFill>
            </a:endParaRPr>
          </a:p>
          <a:p>
            <a:r>
              <a:rPr lang="en-US" dirty="0" smtClean="0">
                <a:solidFill>
                  <a:schemeClr val="tx1">
                    <a:lumMod val="50000"/>
                    <a:lumOff val="50000"/>
                  </a:schemeClr>
                </a:solidFill>
              </a:rPr>
              <a:t>Limited to 900 square-feet and no more than 2 bedrooms and 1 bathroom</a:t>
            </a:r>
          </a:p>
          <a:p>
            <a:r>
              <a:rPr lang="en-US" dirty="0" smtClean="0">
                <a:solidFill>
                  <a:schemeClr val="tx1">
                    <a:lumMod val="50000"/>
                    <a:lumOff val="50000"/>
                  </a:schemeClr>
                </a:solidFill>
              </a:rPr>
              <a:t>Lot must be 10,000 square-feet in size, unless ZBA finds that smaller can meet all ancillary demands (parking and septic)</a:t>
            </a:r>
          </a:p>
          <a:p>
            <a:r>
              <a:rPr lang="en-US" dirty="0" smtClean="0">
                <a:solidFill>
                  <a:schemeClr val="tx1">
                    <a:lumMod val="50000"/>
                    <a:lumOff val="50000"/>
                  </a:schemeClr>
                </a:solidFill>
              </a:rPr>
              <a:t>Owner must reside on property (in ADU or primary dwelling)</a:t>
            </a:r>
          </a:p>
          <a:p>
            <a:r>
              <a:rPr lang="en-US" dirty="0" smtClean="0">
                <a:solidFill>
                  <a:schemeClr val="tx1">
                    <a:lumMod val="50000"/>
                    <a:lumOff val="50000"/>
                  </a:schemeClr>
                </a:solidFill>
              </a:rPr>
              <a:t>Can be attached or detached to primary dwelling</a:t>
            </a:r>
          </a:p>
          <a:p>
            <a:r>
              <a:rPr lang="en-US" dirty="0" smtClean="0">
                <a:solidFill>
                  <a:schemeClr val="tx1">
                    <a:lumMod val="50000"/>
                    <a:lumOff val="50000"/>
                  </a:schemeClr>
                </a:solidFill>
              </a:rPr>
              <a:t>No new utility meter</a:t>
            </a:r>
          </a:p>
          <a:p>
            <a:r>
              <a:rPr lang="en-US" dirty="0" smtClean="0">
                <a:solidFill>
                  <a:schemeClr val="tx1">
                    <a:lumMod val="50000"/>
                    <a:lumOff val="50000"/>
                  </a:schemeClr>
                </a:solidFill>
              </a:rPr>
              <a:t>One parking space available for exclusive use of ADU</a:t>
            </a:r>
          </a:p>
          <a:p>
            <a:r>
              <a:rPr lang="en-US" dirty="0" smtClean="0">
                <a:solidFill>
                  <a:schemeClr val="tx1">
                    <a:lumMod val="50000"/>
                    <a:lumOff val="50000"/>
                  </a:schemeClr>
                </a:solidFill>
              </a:rPr>
              <a:t>Separate door shall be on side or rear of structure</a:t>
            </a:r>
          </a:p>
          <a:p>
            <a:r>
              <a:rPr lang="en-US" dirty="0" smtClean="0">
                <a:solidFill>
                  <a:schemeClr val="tx1">
                    <a:lumMod val="50000"/>
                    <a:lumOff val="50000"/>
                  </a:schemeClr>
                </a:solidFill>
              </a:rPr>
              <a:t>No separate ownership (condo-</a:t>
            </a:r>
            <a:r>
              <a:rPr lang="en-US" dirty="0" err="1" smtClean="0">
                <a:solidFill>
                  <a:schemeClr val="tx1">
                    <a:lumMod val="50000"/>
                    <a:lumOff val="50000"/>
                  </a:schemeClr>
                </a:solidFill>
              </a:rPr>
              <a:t>ization</a:t>
            </a:r>
            <a:r>
              <a:rPr lang="en-US" dirty="0" smtClean="0">
                <a:solidFill>
                  <a:schemeClr val="tx1">
                    <a:lumMod val="50000"/>
                    <a:lumOff val="50000"/>
                  </a:schemeClr>
                </a:solidFill>
              </a:rPr>
              <a:t> of the ADU from primary dwelling)</a:t>
            </a:r>
            <a:endParaRPr lang="en-US" dirty="0">
              <a:solidFill>
                <a:schemeClr val="tx1">
                  <a:lumMod val="50000"/>
                  <a:lumOff val="50000"/>
                </a:schemeClr>
              </a:solidFill>
            </a:endParaRPr>
          </a:p>
        </p:txBody>
      </p:sp>
    </p:spTree>
    <p:extLst>
      <p:ext uri="{BB962C8B-B14F-4D97-AF65-F5344CB8AC3E}">
        <p14:creationId xmlns:p14="http://schemas.microsoft.com/office/powerpoint/2010/main" val="2105540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959" y="90350"/>
            <a:ext cx="10058400" cy="1609344"/>
          </a:xfrm>
        </p:spPr>
        <p:txBody>
          <a:bodyPr/>
          <a:lstStyle/>
          <a:p>
            <a:r>
              <a:rPr lang="en-US" dirty="0" err="1" smtClean="0"/>
              <a:t>AFFoRDABLE</a:t>
            </a:r>
            <a:r>
              <a:rPr lang="en-US" dirty="0" smtClean="0"/>
              <a:t> HOMES ACT</a:t>
            </a:r>
            <a:endParaRPr lang="en-US" dirty="0"/>
          </a:p>
        </p:txBody>
      </p:sp>
      <p:sp>
        <p:nvSpPr>
          <p:cNvPr id="4" name="Content Placeholder 3"/>
          <p:cNvSpPr>
            <a:spLocks noGrp="1"/>
          </p:cNvSpPr>
          <p:nvPr>
            <p:ph idx="1"/>
          </p:nvPr>
        </p:nvSpPr>
        <p:spPr>
          <a:xfrm>
            <a:off x="1044934" y="4353885"/>
            <a:ext cx="10058400" cy="2197040"/>
          </a:xfrm>
        </p:spPr>
        <p:txBody>
          <a:bodyPr>
            <a:normAutofit/>
          </a:bodyPr>
          <a:lstStyle/>
          <a:p>
            <a:r>
              <a:rPr lang="en-US" dirty="0" smtClean="0">
                <a:solidFill>
                  <a:schemeClr val="tx1">
                    <a:lumMod val="50000"/>
                    <a:lumOff val="50000"/>
                  </a:schemeClr>
                </a:solidFill>
              </a:rPr>
              <a:t>Signed by Governor Healey in August 2024</a:t>
            </a:r>
          </a:p>
          <a:p>
            <a:r>
              <a:rPr lang="en-US" dirty="0" smtClean="0">
                <a:solidFill>
                  <a:schemeClr val="tx1">
                    <a:lumMod val="50000"/>
                    <a:lumOff val="50000"/>
                  </a:schemeClr>
                </a:solidFill>
              </a:rPr>
              <a:t>At $5.2 billion, largest housing bond bill in history of Commonwealth</a:t>
            </a:r>
            <a:endParaRPr lang="en-US" dirty="0">
              <a:solidFill>
                <a:schemeClr val="tx1">
                  <a:lumMod val="50000"/>
                  <a:lumOff val="50000"/>
                </a:schemeClr>
              </a:solidFill>
            </a:endParaRPr>
          </a:p>
          <a:p>
            <a:r>
              <a:rPr lang="en-US" dirty="0" smtClean="0">
                <a:solidFill>
                  <a:schemeClr val="tx1">
                    <a:lumMod val="50000"/>
                    <a:lumOff val="50000"/>
                  </a:schemeClr>
                </a:solidFill>
              </a:rPr>
              <a:t>Governor’s office estimates addition of 65,000 new housing units</a:t>
            </a:r>
          </a:p>
          <a:p>
            <a:r>
              <a:rPr lang="en-US" dirty="0" smtClean="0">
                <a:solidFill>
                  <a:schemeClr val="tx1">
                    <a:lumMod val="50000"/>
                    <a:lumOff val="50000"/>
                  </a:schemeClr>
                </a:solidFill>
              </a:rPr>
              <a:t>Adds ADUs to list of uses, including childcare facilities, handicap exit ramps, solar energy systems, and religious &amp; educational programs – that are deemed important enough to justify state-level protection from local regulation</a:t>
            </a:r>
          </a:p>
          <a:p>
            <a:endParaRPr lang="en-US" dirty="0"/>
          </a:p>
        </p:txBody>
      </p:sp>
      <p:pic>
        <p:nvPicPr>
          <p:cNvPr id="1028" name="Picture 4" descr="Governor getting ready to sign the Affordable Homes Act into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82" y="1319347"/>
            <a:ext cx="4374607" cy="291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894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066" y="3898576"/>
            <a:ext cx="10058400" cy="1609344"/>
          </a:xfrm>
        </p:spPr>
        <p:txBody>
          <a:bodyPr>
            <a:normAutofit/>
          </a:bodyPr>
          <a:lstStyle/>
          <a:p>
            <a:r>
              <a:rPr lang="en-US" sz="3000" dirty="0" smtClean="0"/>
              <a:t>Hamilton’s Existing Definition Accessory Apartment (3.6)</a:t>
            </a:r>
            <a:endParaRPr lang="en-US" sz="3000" dirty="0"/>
          </a:p>
        </p:txBody>
      </p:sp>
      <p:sp>
        <p:nvSpPr>
          <p:cNvPr id="3" name="Content Placeholder 2"/>
          <p:cNvSpPr>
            <a:spLocks noGrp="1"/>
          </p:cNvSpPr>
          <p:nvPr>
            <p:ph idx="1"/>
          </p:nvPr>
        </p:nvSpPr>
        <p:spPr>
          <a:xfrm>
            <a:off x="1069848" y="888225"/>
            <a:ext cx="10058400" cy="3151511"/>
          </a:xfrm>
        </p:spPr>
        <p:txBody>
          <a:bodyPr>
            <a:noAutofit/>
          </a:bodyPr>
          <a:lstStyle/>
          <a:p>
            <a:r>
              <a:rPr lang="en-US" sz="1950" dirty="0">
                <a:latin typeface="Bahnschrift Light" panose="020B0502040204020203" pitchFamily="34" charset="0"/>
              </a:rPr>
              <a:t>“Accessory dwelling unit”, a self-contained housing unit, inclusive of sleeping, cooking and sanitary facilities on the same lot as a principal dwelling, subject to otherwise applicable dimensional and parking requirements, that: (</a:t>
            </a:r>
            <a:r>
              <a:rPr lang="en-US" sz="1950" dirty="0" err="1">
                <a:latin typeface="Bahnschrift Light" panose="020B0502040204020203" pitchFamily="34" charset="0"/>
              </a:rPr>
              <a:t>i</a:t>
            </a:r>
            <a:r>
              <a:rPr lang="en-US" sz="1950" dirty="0">
                <a:latin typeface="Bahnschrift Light" panose="020B0502040204020203" pitchFamily="34" charset="0"/>
              </a:rPr>
              <a:t>) maintains a separate entrance, either directly from the outside or through an entry hall or corridor shared with the principal dwelling sufficient to meet the requirements of the state building code for safe egress; (ii) is not larger in gross floor area than 1/2 the gross floor area of the principal dwelling or 900 square feet, whichever is smaller; and (iii) is subject to such additional restrictions as may be imposed by a municipality, including, but not limited to, additional size restrictions and restrictions or prohibitions on short-term rental, as defined in section 1 of chapter 64G; provided, however, that no municipality shall unreasonably restrict the creation or rental of an accessory dwelling unit that is not a short-term rental.</a:t>
            </a:r>
          </a:p>
        </p:txBody>
      </p:sp>
      <p:sp>
        <p:nvSpPr>
          <p:cNvPr id="5" name="Title 1"/>
          <p:cNvSpPr txBox="1">
            <a:spLocks/>
          </p:cNvSpPr>
          <p:nvPr/>
        </p:nvSpPr>
        <p:spPr>
          <a:xfrm>
            <a:off x="1113191" y="-227035"/>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000" dirty="0" smtClean="0"/>
              <a:t>Massachusetts Definition, Accessory dwelling unit:</a:t>
            </a:r>
            <a:endParaRPr lang="en-US" sz="3000" dirty="0"/>
          </a:p>
        </p:txBody>
      </p:sp>
      <p:sp>
        <p:nvSpPr>
          <p:cNvPr id="6" name="Content Placeholder 2"/>
          <p:cNvSpPr txBox="1">
            <a:spLocks/>
          </p:cNvSpPr>
          <p:nvPr/>
        </p:nvSpPr>
        <p:spPr>
          <a:xfrm>
            <a:off x="1130284" y="4980247"/>
            <a:ext cx="10058400" cy="3151511"/>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sz="1950" dirty="0">
              <a:latin typeface="Bahnschrift Light" panose="020B0502040204020203" pitchFamily="34" charset="0"/>
            </a:endParaRPr>
          </a:p>
        </p:txBody>
      </p:sp>
      <p:sp>
        <p:nvSpPr>
          <p:cNvPr id="8" name="Rectangle 7"/>
          <p:cNvSpPr/>
          <p:nvPr/>
        </p:nvSpPr>
        <p:spPr>
          <a:xfrm>
            <a:off x="1310957" y="5065513"/>
            <a:ext cx="9620900" cy="1200329"/>
          </a:xfrm>
          <a:prstGeom prst="rect">
            <a:avLst/>
          </a:prstGeom>
        </p:spPr>
        <p:txBody>
          <a:bodyPr wrap="square">
            <a:spAutoFit/>
          </a:bodyPr>
          <a:lstStyle/>
          <a:p>
            <a:r>
              <a:rPr lang="en-US" dirty="0">
                <a:latin typeface="Bahnschrift Light" panose="020B0502040204020203" pitchFamily="34" charset="0"/>
              </a:rPr>
              <a:t>Apartment: An additional dwelling unit, subordinate in size and accessory to the principal dwelling unit on the lot, </a:t>
            </a:r>
            <a:r>
              <a:rPr lang="en-US" dirty="0" smtClean="0">
                <a:latin typeface="Bahnschrift Light" panose="020B0502040204020203" pitchFamily="34" charset="0"/>
              </a:rPr>
              <a:t>located in </a:t>
            </a:r>
            <a:r>
              <a:rPr lang="en-US" dirty="0">
                <a:latin typeface="Bahnschrift Light" panose="020B0502040204020203" pitchFamily="34" charset="0"/>
              </a:rPr>
              <a:t>either the principal dwelling or an accessory structure on the lot. An Apartment is constructed so as to maintain </a:t>
            </a:r>
            <a:r>
              <a:rPr lang="en-US" dirty="0" smtClean="0">
                <a:latin typeface="Bahnschrift Light" panose="020B0502040204020203" pitchFamily="34" charset="0"/>
              </a:rPr>
              <a:t>the appearance </a:t>
            </a:r>
            <a:r>
              <a:rPr lang="en-US" dirty="0">
                <a:latin typeface="Bahnschrift Light" panose="020B0502040204020203" pitchFamily="34" charset="0"/>
              </a:rPr>
              <a:t>and essential character of the single family dwelling or accessory structure to which it is added. </a:t>
            </a:r>
          </a:p>
        </p:txBody>
      </p:sp>
    </p:spTree>
    <p:extLst>
      <p:ext uri="{BB962C8B-B14F-4D97-AF65-F5344CB8AC3E}">
        <p14:creationId xmlns:p14="http://schemas.microsoft.com/office/powerpoint/2010/main" val="3648356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ccessory Dwelling Un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155" y="232012"/>
            <a:ext cx="6373504" cy="637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55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942" y="428450"/>
            <a:ext cx="4880120" cy="2746810"/>
          </a:xfrm>
          <a:prstGeom prst="rect">
            <a:avLst/>
          </a:prstGeom>
        </p:spPr>
      </p:pic>
      <p:pic>
        <p:nvPicPr>
          <p:cNvPr id="5" name="Picture 4"/>
          <p:cNvPicPr>
            <a:picLocks noChangeAspect="1"/>
          </p:cNvPicPr>
          <p:nvPr/>
        </p:nvPicPr>
        <p:blipFill>
          <a:blip r:embed="rId3"/>
          <a:stretch>
            <a:fillRect/>
          </a:stretch>
        </p:blipFill>
        <p:spPr>
          <a:xfrm>
            <a:off x="3959605" y="4506723"/>
            <a:ext cx="2726422" cy="2044816"/>
          </a:xfrm>
          <a:prstGeom prst="rect">
            <a:avLst/>
          </a:prstGeom>
        </p:spPr>
      </p:pic>
      <p:pic>
        <p:nvPicPr>
          <p:cNvPr id="6" name="Picture 5"/>
          <p:cNvPicPr>
            <a:picLocks noChangeAspect="1"/>
          </p:cNvPicPr>
          <p:nvPr/>
        </p:nvPicPr>
        <p:blipFill>
          <a:blip r:embed="rId4"/>
          <a:stretch>
            <a:fillRect/>
          </a:stretch>
        </p:blipFill>
        <p:spPr>
          <a:xfrm>
            <a:off x="253942" y="3342488"/>
            <a:ext cx="3492705" cy="2328470"/>
          </a:xfrm>
          <a:prstGeom prst="rect">
            <a:avLst/>
          </a:prstGeom>
        </p:spPr>
      </p:pic>
      <p:pic>
        <p:nvPicPr>
          <p:cNvPr id="7" name="Picture 6"/>
          <p:cNvPicPr>
            <a:picLocks noChangeAspect="1"/>
          </p:cNvPicPr>
          <p:nvPr/>
        </p:nvPicPr>
        <p:blipFill>
          <a:blip r:embed="rId5"/>
          <a:stretch>
            <a:fillRect/>
          </a:stretch>
        </p:blipFill>
        <p:spPr>
          <a:xfrm>
            <a:off x="5579665" y="398412"/>
            <a:ext cx="5932827" cy="3954229"/>
          </a:xfrm>
          <a:prstGeom prst="rect">
            <a:avLst/>
          </a:prstGeom>
        </p:spPr>
      </p:pic>
      <p:pic>
        <p:nvPicPr>
          <p:cNvPr id="8" name="Picture 7"/>
          <p:cNvPicPr>
            <a:picLocks noChangeAspect="1"/>
          </p:cNvPicPr>
          <p:nvPr/>
        </p:nvPicPr>
        <p:blipFill>
          <a:blip r:embed="rId6"/>
          <a:stretch>
            <a:fillRect/>
          </a:stretch>
        </p:blipFill>
        <p:spPr>
          <a:xfrm>
            <a:off x="6898984" y="4528023"/>
            <a:ext cx="2698021" cy="2023516"/>
          </a:xfrm>
          <a:prstGeom prst="rect">
            <a:avLst/>
          </a:prstGeom>
        </p:spPr>
      </p:pic>
    </p:spTree>
    <p:extLst>
      <p:ext uri="{BB962C8B-B14F-4D97-AF65-F5344CB8AC3E}">
        <p14:creationId xmlns:p14="http://schemas.microsoft.com/office/powerpoint/2010/main" val="3026054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ingle Garage Apartment Plan With One Bed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972" y="127157"/>
            <a:ext cx="6260060" cy="323019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985959" y="90350"/>
            <a:ext cx="10058400" cy="1609344"/>
          </a:xfrm>
        </p:spPr>
        <p:txBody>
          <a:bodyPr/>
          <a:lstStyle/>
          <a:p>
            <a:r>
              <a:rPr lang="en-US" dirty="0" smtClean="0"/>
              <a:t>900 square-feet</a:t>
            </a:r>
            <a:endParaRPr lang="en-US" dirty="0"/>
          </a:p>
        </p:txBody>
      </p:sp>
      <p:pic>
        <p:nvPicPr>
          <p:cNvPr id="5" name="Picture 4"/>
          <p:cNvPicPr>
            <a:picLocks noChangeAspect="1"/>
          </p:cNvPicPr>
          <p:nvPr/>
        </p:nvPicPr>
        <p:blipFill>
          <a:blip r:embed="rId3"/>
          <a:stretch>
            <a:fillRect/>
          </a:stretch>
        </p:blipFill>
        <p:spPr>
          <a:xfrm>
            <a:off x="95654" y="3161048"/>
            <a:ext cx="6354739" cy="3520525"/>
          </a:xfrm>
          <a:prstGeom prst="rect">
            <a:avLst/>
          </a:prstGeom>
        </p:spPr>
      </p:pic>
    </p:spTree>
    <p:extLst>
      <p:ext uri="{BB962C8B-B14F-4D97-AF65-F5344CB8AC3E}">
        <p14:creationId xmlns:p14="http://schemas.microsoft.com/office/powerpoint/2010/main" val="27963869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8471</TotalTime>
  <Words>881</Words>
  <Application>Microsoft Office PowerPoint</Application>
  <PresentationFormat>Widescreen</PresentationFormat>
  <Paragraphs>71</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Bahnschrift Light</vt:lpstr>
      <vt:lpstr>Calibri</vt:lpstr>
      <vt:lpstr>Rockwell</vt:lpstr>
      <vt:lpstr>Rockwell Condensed</vt:lpstr>
      <vt:lpstr>Wingdings</vt:lpstr>
      <vt:lpstr>Wood Type</vt:lpstr>
      <vt:lpstr>Accessory Dwelling Units in HAMILTON </vt:lpstr>
      <vt:lpstr>Accessory Dwelling units in a nutshell</vt:lpstr>
      <vt:lpstr>PowerPoint Presentation</vt:lpstr>
      <vt:lpstr>Existing Requirements in Hamilton</vt:lpstr>
      <vt:lpstr>AFFoRDABLE HOMES ACT</vt:lpstr>
      <vt:lpstr>Hamilton’s Existing Definition Accessory Apartment (3.6)</vt:lpstr>
      <vt:lpstr>PowerPoint Presentation</vt:lpstr>
      <vt:lpstr>PowerPoint Presentation</vt:lpstr>
      <vt:lpstr>900 square-feet</vt:lpstr>
      <vt:lpstr>What is clear about the ADU law:</vt:lpstr>
      <vt:lpstr>Best Practices in ADU Regulations</vt:lpstr>
      <vt:lpstr>THE path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Accessory Dwelling Units in HAMILTON</dc:title>
  <dc:creator>Mark Connors</dc:creator>
  <cp:lastModifiedBy>Mark Connors</cp:lastModifiedBy>
  <cp:revision>29</cp:revision>
  <cp:lastPrinted>2024-11-26T21:53:56Z</cp:lastPrinted>
  <dcterms:created xsi:type="dcterms:W3CDTF">2024-11-21T18:10:48Z</dcterms:created>
  <dcterms:modified xsi:type="dcterms:W3CDTF">2024-11-27T15:22:29Z</dcterms:modified>
</cp:coreProperties>
</file>