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 id="2147483704" r:id="rId2"/>
  </p:sldMasterIdLst>
  <p:notesMasterIdLst>
    <p:notesMasterId r:id="rId55"/>
  </p:notesMasterIdLst>
  <p:handoutMasterIdLst>
    <p:handoutMasterId r:id="rId56"/>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9144000" cy="5143500" type="screen16x9"/>
  <p:notesSz cx="7010400" cy="9296400"/>
  <p:embeddedFontLst>
    <p:embeddedFont>
      <p:font typeface="Oswald Medium" panose="020B0604020202020204" charset="0"/>
      <p:regular r:id="rId57"/>
      <p:bold r:id="rId58"/>
    </p:embeddedFont>
    <p:embeddedFont>
      <p:font typeface="Roboto" panose="020B0604020202020204" charset="0"/>
      <p:regular r:id="rId59"/>
      <p:bold r:id="rId60"/>
      <p:italic r:id="rId61"/>
      <p:boldItalic r:id="rId62"/>
    </p:embeddedFont>
    <p:embeddedFont>
      <p:font typeface="Roboto Black" panose="020B0604020202020204" charset="0"/>
      <p:bold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oë Mueller"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EF7566-C719-4DD9-B88E-53A555459F04}">
  <a:tblStyle styleId="{02EF7566-C719-4DD9-B88E-53A555459F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5-20T14:59:21.692" idx="3">
    <p:pos x="6000" y="0"/>
    <p:text>@littell@utiledesign.com update agenda to match final presentation flow
_Assigned to littell@utiledesign.com_</p:text>
  </p:cm>
  <p:cm authorId="0" dt="2025-05-20T17:44:54.932" idx="1">
    <p:pos x="96" y="1072"/>
    <p:text>signal that in most ways the zoning is stricter than existing zoning (especially in Business District)</p:text>
  </p:cm>
  <p:cm authorId="0" dt="2025-05-20T17:44:54.932" idx="2">
    <p:pos x="96" y="1072"/>
    <p:text>If possible do the Willow controvertial property</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5-05-20T17:18:52.783" idx="4">
    <p:pos x="6000" y="0"/>
    <p:text>reflect current standards vs. new</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FB618C6-2797-443D-A856-4EAAC8688720}" type="datetimeFigureOut">
              <a:rPr lang="en-US" smtClean="0"/>
              <a:t>5/20/2025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9326DE0-7D59-4933-982B-E72D93FC5036}" type="slidenum">
              <a:rPr lang="en-US" smtClean="0"/>
              <a:t>‹#›</a:t>
            </a:fld>
            <a:endParaRPr lang="en-US"/>
          </a:p>
        </p:txBody>
      </p:sp>
    </p:spTree>
    <p:extLst>
      <p:ext uri="{BB962C8B-B14F-4D97-AF65-F5344CB8AC3E}">
        <p14:creationId xmlns:p14="http://schemas.microsoft.com/office/powerpoint/2010/main" val="1461867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3625b7c363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3625b7c363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3625b7c363_0_176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33625b7c363_0_176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5b2ad1cab8_2_123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5b2ad1cab8_2_123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5b2ad1cab8_2_96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35b2ad1cab8_2_96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35b2ad1cab8_2_65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35b2ad1cab8_2_65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5b2ad1cab8_2_69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35b2ad1cab8_2_69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5c369329ea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35c369329ea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35c369329ea_0_1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35c369329ea_0_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3625b7c363_0_82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33625b7c363_0_82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35b2ad1cab8_2_179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35b2ad1cab8_2_179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5b2ad1cab8_2_196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35b2ad1cab8_2_196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5b2ad1cab8_2_28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5b2ad1cab8_2_2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5000"/>
              </a:lnSpc>
              <a:buClr>
                <a:schemeClr val="dk1"/>
              </a:buClr>
              <a:buNone/>
            </a:pPr>
            <a:r>
              <a:rPr lang="en" b="1">
                <a:solidFill>
                  <a:schemeClr val="dk1"/>
                </a:solidFill>
              </a:rPr>
              <a:t>Intro</a:t>
            </a:r>
            <a:endParaRPr b="1">
              <a:solidFill>
                <a:schemeClr val="dk1"/>
              </a:solidFill>
            </a:endParaRPr>
          </a:p>
          <a:p>
            <a:pPr marL="0" indent="0">
              <a:lnSpc>
                <a:spcPct val="115000"/>
              </a:lnSpc>
              <a:buClr>
                <a:schemeClr val="dk1"/>
              </a:buClr>
              <a:buNone/>
            </a:pPr>
            <a:r>
              <a:rPr lang="en">
                <a:solidFill>
                  <a:schemeClr val="dk1"/>
                </a:solidFill>
              </a:rPr>
              <a:t>MLi - </a:t>
            </a:r>
            <a:r>
              <a:rPr lang="en">
                <a:solidFill>
                  <a:srgbClr val="FF0000"/>
                </a:solidFill>
              </a:rPr>
              <a:t>2 min.</a:t>
            </a:r>
            <a:endParaRPr>
              <a:solidFill>
                <a:srgbClr val="FF0000"/>
              </a:solidFill>
            </a:endParaRPr>
          </a:p>
          <a:p>
            <a:pPr marL="0" indent="0">
              <a:lnSpc>
                <a:spcPct val="115000"/>
              </a:lnSpc>
              <a:buClr>
                <a:schemeClr val="dk1"/>
              </a:buClr>
              <a:buNone/>
            </a:pPr>
            <a:r>
              <a:rPr lang="en">
                <a:solidFill>
                  <a:schemeClr val="dk1"/>
                </a:solidFill>
              </a:rPr>
              <a:t>Quick introduction to team members</a:t>
            </a:r>
            <a:endParaRPr>
              <a:solidFill>
                <a:schemeClr val="dk1"/>
              </a:solidFill>
            </a:endParaRPr>
          </a:p>
          <a:p>
            <a:pPr marL="0" indent="0">
              <a:lnSpc>
                <a:spcPct val="115000"/>
              </a:lnSpc>
              <a:buClr>
                <a:schemeClr val="dk1"/>
              </a:buClr>
              <a:buNone/>
            </a:pPr>
            <a:endParaRPr>
              <a:solidFill>
                <a:schemeClr val="dk1"/>
              </a:solidFill>
            </a:endParaRPr>
          </a:p>
          <a:p>
            <a:pPr marL="0" indent="0">
              <a:lnSpc>
                <a:spcPct val="115000"/>
              </a:lnSpc>
              <a:buClr>
                <a:schemeClr val="dk1"/>
              </a:buClr>
              <a:buNone/>
            </a:pPr>
            <a:r>
              <a:rPr lang="en">
                <a:solidFill>
                  <a:schemeClr val="dk1"/>
                </a:solidFill>
              </a:rPr>
              <a:t>Quick introduction to slideshow:</a:t>
            </a:r>
            <a:endParaRPr>
              <a:solidFill>
                <a:schemeClr val="dk1"/>
              </a:solidFill>
            </a:endParaRPr>
          </a:p>
          <a:p>
            <a:pPr marL="465887" indent="-304121">
              <a:lnSpc>
                <a:spcPct val="115000"/>
              </a:lnSpc>
              <a:buClr>
                <a:schemeClr val="dk1"/>
              </a:buClr>
              <a:buChar char="-"/>
            </a:pPr>
            <a:r>
              <a:rPr lang="en">
                <a:solidFill>
                  <a:schemeClr val="dk1"/>
                </a:solidFill>
              </a:rPr>
              <a:t>Key important themes that relate to our methodology</a:t>
            </a:r>
            <a:endParaRPr>
              <a:solidFill>
                <a:schemeClr val="dk1"/>
              </a:solidFill>
            </a:endParaRPr>
          </a:p>
          <a:p>
            <a:pPr marL="465887" indent="-304121">
              <a:lnSpc>
                <a:spcPct val="115000"/>
              </a:lnSpc>
              <a:buClr>
                <a:schemeClr val="dk1"/>
              </a:buClr>
              <a:buChar char="-"/>
            </a:pPr>
            <a:r>
              <a:rPr lang="en">
                <a:solidFill>
                  <a:schemeClr val="dk1"/>
                </a:solidFill>
              </a:rPr>
              <a:t>Guiding principles for engagement and context specific issues</a:t>
            </a:r>
            <a:endParaRPr>
              <a:solidFill>
                <a:schemeClr val="dk1"/>
              </a:solidFill>
            </a:endParaRPr>
          </a:p>
          <a:p>
            <a:pPr marL="0" indent="0">
              <a:lnSpc>
                <a:spcPct val="115000"/>
              </a:lnSpc>
              <a:buClr>
                <a:schemeClr val="dk1"/>
              </a:buClr>
              <a:buNone/>
            </a:pPr>
            <a:endParaRPr b="1">
              <a:solidFill>
                <a:schemeClr val="dk1"/>
              </a:solidFill>
            </a:endParaRPr>
          </a:p>
          <a:p>
            <a:pPr marL="0" indent="0">
              <a:lnSpc>
                <a:spcPct val="115000"/>
              </a:lnSpc>
              <a:buClr>
                <a:schemeClr val="dk1"/>
              </a:buClr>
              <a:buNone/>
            </a:pPr>
            <a:r>
              <a:rPr lang="en" b="1">
                <a:solidFill>
                  <a:schemeClr val="dk1"/>
                </a:solidFill>
              </a:rPr>
              <a:t>Understanding the Project</a:t>
            </a:r>
            <a:endParaRPr b="1">
              <a:solidFill>
                <a:schemeClr val="dk1"/>
              </a:solidFill>
            </a:endParaRPr>
          </a:p>
          <a:p>
            <a:pPr marL="0" indent="0">
              <a:lnSpc>
                <a:spcPct val="115000"/>
              </a:lnSpc>
              <a:buClr>
                <a:schemeClr val="dk1"/>
              </a:buClr>
              <a:buNone/>
            </a:pPr>
            <a:endParaRPr>
              <a:solidFill>
                <a:schemeClr val="dk1"/>
              </a:solidFill>
            </a:endParaRPr>
          </a:p>
          <a:p>
            <a:pPr marL="0" indent="0">
              <a:lnSpc>
                <a:spcPct val="115000"/>
              </a:lnSpc>
              <a:buClr>
                <a:schemeClr val="dk1"/>
              </a:buClr>
              <a:buNone/>
            </a:pPr>
            <a:r>
              <a:rPr lang="en">
                <a:solidFill>
                  <a:schemeClr val="dk1"/>
                </a:solidFill>
              </a:rPr>
              <a:t>MLi - </a:t>
            </a:r>
            <a:r>
              <a:rPr lang="en">
                <a:solidFill>
                  <a:srgbClr val="FF0000"/>
                </a:solidFill>
              </a:rPr>
              <a:t>3 min.</a:t>
            </a:r>
            <a:endParaRPr>
              <a:solidFill>
                <a:srgbClr val="FF0000"/>
              </a:solidFill>
            </a:endParaRPr>
          </a:p>
          <a:p>
            <a:pPr marL="0" indent="0">
              <a:lnSpc>
                <a:spcPct val="115000"/>
              </a:lnSpc>
              <a:buClr>
                <a:schemeClr val="dk1"/>
              </a:buClr>
              <a:buNone/>
            </a:pPr>
            <a:r>
              <a:rPr lang="en" i="1">
                <a:solidFill>
                  <a:schemeClr val="dk1"/>
                </a:solidFill>
              </a:rPr>
              <a:t>Translate vision into policy</a:t>
            </a:r>
            <a:endParaRPr i="1">
              <a:solidFill>
                <a:schemeClr val="dk1"/>
              </a:solidFill>
            </a:endParaRPr>
          </a:p>
          <a:p>
            <a:pPr marL="0" indent="0">
              <a:lnSpc>
                <a:spcPct val="115000"/>
              </a:lnSpc>
              <a:buClr>
                <a:schemeClr val="dk1"/>
              </a:buClr>
              <a:buNone/>
            </a:pPr>
            <a:r>
              <a:rPr lang="en">
                <a:solidFill>
                  <a:schemeClr val="dk1"/>
                </a:solidFill>
              </a:rPr>
              <a:t>	Building up consensus to get from vision to policy incrementally</a:t>
            </a:r>
            <a:endParaRPr>
              <a:solidFill>
                <a:schemeClr val="dk1"/>
              </a:solidFill>
            </a:endParaRPr>
          </a:p>
          <a:p>
            <a:pPr marL="0" indent="465887">
              <a:lnSpc>
                <a:spcPct val="115000"/>
              </a:lnSpc>
              <a:buClr>
                <a:schemeClr val="dk1"/>
              </a:buClr>
              <a:buNone/>
            </a:pPr>
            <a:r>
              <a:rPr lang="en">
                <a:solidFill>
                  <a:schemeClr val="dk1"/>
                </a:solidFill>
              </a:rPr>
              <a:t>Work backwards</a:t>
            </a:r>
            <a:endParaRPr>
              <a:solidFill>
                <a:schemeClr val="dk1"/>
              </a:solidFill>
            </a:endParaRPr>
          </a:p>
          <a:p>
            <a:pPr marL="0" indent="0">
              <a:lnSpc>
                <a:spcPct val="115000"/>
              </a:lnSpc>
              <a:buClr>
                <a:schemeClr val="dk1"/>
              </a:buClr>
              <a:buNone/>
            </a:pPr>
            <a:r>
              <a:rPr lang="en">
                <a:solidFill>
                  <a:schemeClr val="dk1"/>
                </a:solidFill>
              </a:rPr>
              <a:t>	Frame engagement as a set of choices that lead to code choices</a:t>
            </a:r>
            <a:endParaRPr>
              <a:solidFill>
                <a:schemeClr val="dk1"/>
              </a:solidFill>
            </a:endParaRPr>
          </a:p>
          <a:p>
            <a:pPr marL="0" indent="0">
              <a:lnSpc>
                <a:spcPct val="115000"/>
              </a:lnSpc>
              <a:buClr>
                <a:schemeClr val="dk1"/>
              </a:buClr>
              <a:buNone/>
            </a:pPr>
            <a:r>
              <a:rPr lang="en">
                <a:solidFill>
                  <a:schemeClr val="dk1"/>
                </a:solidFill>
              </a:rPr>
              <a:t>	Build up the “vision” and coding visuals in parallel</a:t>
            </a:r>
            <a:endParaRPr>
              <a:solidFill>
                <a:schemeClr val="dk1"/>
              </a:solidFill>
            </a:endParaRPr>
          </a:p>
          <a:p>
            <a:pPr marL="0" indent="465887">
              <a:lnSpc>
                <a:spcPct val="115000"/>
              </a:lnSpc>
              <a:buClr>
                <a:schemeClr val="dk1"/>
              </a:buClr>
              <a:buNone/>
            </a:pPr>
            <a:r>
              <a:rPr lang="en">
                <a:solidFill>
                  <a:schemeClr val="dk1"/>
                </a:solidFill>
              </a:rPr>
              <a:t>Minimal rule set to achieve max result</a:t>
            </a:r>
            <a:endParaRPr>
              <a:solidFill>
                <a:schemeClr val="dk1"/>
              </a:solidFill>
            </a:endParaRPr>
          </a:p>
          <a:p>
            <a:pPr marL="0" indent="0">
              <a:lnSpc>
                <a:spcPct val="115000"/>
              </a:lnSpc>
              <a:buClr>
                <a:schemeClr val="dk1"/>
              </a:buClr>
              <a:buNone/>
            </a:pPr>
            <a:r>
              <a:rPr lang="en">
                <a:solidFill>
                  <a:schemeClr val="dk1"/>
                </a:solidFill>
              </a:rPr>
              <a:t>	Town Center is not monolithic or generic - flexibility required</a:t>
            </a:r>
            <a:endParaRPr>
              <a:solidFill>
                <a:schemeClr val="dk1"/>
              </a:solidFill>
            </a:endParaRPr>
          </a:p>
          <a:p>
            <a:pPr marL="0" indent="0">
              <a:lnSpc>
                <a:spcPct val="115000"/>
              </a:lnSpc>
              <a:buClr>
                <a:schemeClr val="dk1"/>
              </a:buClr>
              <a:buNone/>
            </a:pPr>
            <a:r>
              <a:rPr lang="en">
                <a:solidFill>
                  <a:schemeClr val="dk1"/>
                </a:solidFill>
              </a:rPr>
              <a:t>	[MB to add comment]</a:t>
            </a:r>
            <a:endParaRPr>
              <a:solidFill>
                <a:schemeClr val="dk1"/>
              </a:solidFill>
            </a:endParaRPr>
          </a:p>
          <a:p>
            <a:pPr marL="0" indent="0">
              <a:lnSpc>
                <a:spcPct val="115000"/>
              </a:lnSpc>
              <a:buClr>
                <a:schemeClr val="dk1"/>
              </a:buClr>
              <a:buNone/>
            </a:pPr>
            <a:endParaRPr>
              <a:solidFill>
                <a:schemeClr val="dk1"/>
              </a:solidFill>
            </a:endParaRPr>
          </a:p>
          <a:p>
            <a:pPr marL="0" indent="0">
              <a:lnSpc>
                <a:spcPct val="115000"/>
              </a:lnSpc>
              <a:buClr>
                <a:schemeClr val="dk1"/>
              </a:buClr>
              <a:buNone/>
            </a:pPr>
            <a:r>
              <a:rPr lang="en">
                <a:solidFill>
                  <a:schemeClr val="dk1"/>
                </a:solidFill>
              </a:rPr>
              <a:t>CSC - </a:t>
            </a:r>
            <a:r>
              <a:rPr lang="en">
                <a:solidFill>
                  <a:srgbClr val="FF0000"/>
                </a:solidFill>
              </a:rPr>
              <a:t>3 min.</a:t>
            </a:r>
            <a:endParaRPr>
              <a:solidFill>
                <a:srgbClr val="FF0000"/>
              </a:solidFill>
            </a:endParaRPr>
          </a:p>
          <a:p>
            <a:pPr marL="0" indent="0">
              <a:lnSpc>
                <a:spcPct val="115000"/>
              </a:lnSpc>
              <a:buClr>
                <a:schemeClr val="dk1"/>
              </a:buClr>
              <a:buNone/>
            </a:pPr>
            <a:r>
              <a:rPr lang="en">
                <a:solidFill>
                  <a:schemeClr val="dk1"/>
                </a:solidFill>
              </a:rPr>
              <a:t>One important aspect: </a:t>
            </a:r>
            <a:r>
              <a:rPr lang="en" i="1">
                <a:solidFill>
                  <a:schemeClr val="dk1"/>
                </a:solidFill>
              </a:rPr>
              <a:t>Balancing uses</a:t>
            </a:r>
            <a:endParaRPr i="1">
              <a:solidFill>
                <a:schemeClr val="dk1"/>
              </a:solidFill>
            </a:endParaRPr>
          </a:p>
          <a:p>
            <a:pPr marL="0" indent="0">
              <a:lnSpc>
                <a:spcPct val="115000"/>
              </a:lnSpc>
              <a:buClr>
                <a:schemeClr val="dk1"/>
              </a:buClr>
              <a:buNone/>
            </a:pPr>
            <a:r>
              <a:rPr lang="en">
                <a:solidFill>
                  <a:schemeClr val="dk1"/>
                </a:solidFill>
              </a:rPr>
              <a:t>	Density</a:t>
            </a:r>
            <a:endParaRPr>
              <a:solidFill>
                <a:schemeClr val="dk1"/>
              </a:solidFill>
            </a:endParaRPr>
          </a:p>
          <a:p>
            <a:pPr marL="0" indent="0">
              <a:lnSpc>
                <a:spcPct val="115000"/>
              </a:lnSpc>
              <a:buClr>
                <a:schemeClr val="dk1"/>
              </a:buClr>
              <a:buNone/>
            </a:pPr>
            <a:r>
              <a:rPr lang="en">
                <a:solidFill>
                  <a:schemeClr val="dk1"/>
                </a:solidFill>
              </a:rPr>
              <a:t>	Program mix and tradeoff</a:t>
            </a:r>
            <a:endParaRPr>
              <a:solidFill>
                <a:schemeClr val="dk1"/>
              </a:solidFill>
            </a:endParaRPr>
          </a:p>
          <a:p>
            <a:pPr marL="0" indent="0">
              <a:lnSpc>
                <a:spcPct val="115000"/>
              </a:lnSpc>
              <a:buClr>
                <a:schemeClr val="dk1"/>
              </a:buClr>
              <a:buNone/>
            </a:pPr>
            <a:r>
              <a:rPr lang="en">
                <a:solidFill>
                  <a:schemeClr val="dk1"/>
                </a:solidFill>
              </a:rPr>
              <a:t>	Frontage (how mixed uses engage the public realm - transition topic for CSC)</a:t>
            </a:r>
            <a:endParaRPr>
              <a:solidFill>
                <a:schemeClr val="dk1"/>
              </a:solidFill>
            </a:endParaRPr>
          </a:p>
          <a:p>
            <a:pPr marL="0" indent="0">
              <a:lnSpc>
                <a:spcPct val="115000"/>
              </a:lnSpc>
              <a:buClr>
                <a:schemeClr val="dk1"/>
              </a:buClr>
              <a:buNone/>
            </a:pPr>
            <a:endParaRPr>
              <a:solidFill>
                <a:schemeClr val="dk1"/>
              </a:solidFill>
            </a:endParaRPr>
          </a:p>
          <a:p>
            <a:pPr marL="0" indent="0">
              <a:lnSpc>
                <a:spcPct val="115000"/>
              </a:lnSpc>
              <a:buClr>
                <a:schemeClr val="dk1"/>
              </a:buClr>
              <a:buNone/>
            </a:pPr>
            <a:r>
              <a:rPr lang="en">
                <a:solidFill>
                  <a:schemeClr val="dk1"/>
                </a:solidFill>
              </a:rPr>
              <a:t>CSC - </a:t>
            </a:r>
            <a:r>
              <a:rPr lang="en">
                <a:solidFill>
                  <a:srgbClr val="FF0000"/>
                </a:solidFill>
              </a:rPr>
              <a:t>3 min.</a:t>
            </a:r>
            <a:endParaRPr>
              <a:solidFill>
                <a:srgbClr val="FF0000"/>
              </a:solidFill>
            </a:endParaRPr>
          </a:p>
          <a:p>
            <a:pPr marL="0" indent="0">
              <a:lnSpc>
                <a:spcPct val="115000"/>
              </a:lnSpc>
              <a:buClr>
                <a:schemeClr val="dk1"/>
              </a:buClr>
              <a:buNone/>
            </a:pPr>
            <a:r>
              <a:rPr lang="en">
                <a:solidFill>
                  <a:schemeClr val="dk1"/>
                </a:solidFill>
              </a:rPr>
              <a:t>Another important aspect: </a:t>
            </a:r>
            <a:r>
              <a:rPr lang="en" i="1">
                <a:solidFill>
                  <a:schemeClr val="dk1"/>
                </a:solidFill>
              </a:rPr>
              <a:t>Site Planning: Active Frontage, Site Access, and Parking</a:t>
            </a:r>
            <a:endParaRPr i="1">
              <a:solidFill>
                <a:schemeClr val="dk1"/>
              </a:solidFill>
            </a:endParaRPr>
          </a:p>
          <a:p>
            <a:pPr marL="0" indent="0">
              <a:lnSpc>
                <a:spcPct val="115000"/>
              </a:lnSpc>
              <a:buClr>
                <a:schemeClr val="dk1"/>
              </a:buClr>
              <a:buNone/>
            </a:pPr>
            <a:r>
              <a:rPr lang="en">
                <a:solidFill>
                  <a:schemeClr val="dk1"/>
                </a:solidFill>
              </a:rPr>
              <a:t>	Existing - wide variety of frontage conditions</a:t>
            </a:r>
            <a:endParaRPr>
              <a:solidFill>
                <a:schemeClr val="dk1"/>
              </a:solidFill>
            </a:endParaRPr>
          </a:p>
          <a:p>
            <a:pPr marL="0" indent="465887">
              <a:lnSpc>
                <a:spcPct val="115000"/>
              </a:lnSpc>
              <a:buClr>
                <a:schemeClr val="dk1"/>
              </a:buClr>
              <a:buNone/>
            </a:pPr>
            <a:r>
              <a:rPr lang="en">
                <a:solidFill>
                  <a:schemeClr val="dk1"/>
                </a:solidFill>
              </a:rPr>
              <a:t>What is “active” frontage and how much is enough?</a:t>
            </a:r>
            <a:endParaRPr>
              <a:solidFill>
                <a:schemeClr val="dk1"/>
              </a:solidFill>
            </a:endParaRPr>
          </a:p>
          <a:p>
            <a:pPr marL="0" indent="465887">
              <a:lnSpc>
                <a:spcPct val="115000"/>
              </a:lnSpc>
              <a:buClr>
                <a:schemeClr val="dk1"/>
              </a:buClr>
              <a:buNone/>
            </a:pPr>
            <a:r>
              <a:rPr lang="en">
                <a:solidFill>
                  <a:schemeClr val="dk1"/>
                </a:solidFill>
              </a:rPr>
              <a:t>Balancing parking demand and negative impact on street character</a:t>
            </a:r>
            <a:endParaRPr>
              <a:solidFill>
                <a:schemeClr val="dk1"/>
              </a:solidFill>
            </a:endParaRPr>
          </a:p>
          <a:p>
            <a:pPr marL="0" indent="0">
              <a:lnSpc>
                <a:spcPct val="115000"/>
              </a:lnSpc>
              <a:buClr>
                <a:schemeClr val="dk1"/>
              </a:buClr>
              <a:buNone/>
            </a:pPr>
            <a:r>
              <a:rPr lang="en">
                <a:solidFill>
                  <a:schemeClr val="dk1"/>
                </a:solidFill>
              </a:rPr>
              <a:t>	Guidance for “front yard” uses.</a:t>
            </a:r>
            <a:endParaRPr>
              <a:solidFill>
                <a:schemeClr val="dk1"/>
              </a:solidFill>
            </a:endParaRPr>
          </a:p>
          <a:p>
            <a:pPr marL="0" indent="0">
              <a:lnSpc>
                <a:spcPct val="115000"/>
              </a:lnSpc>
              <a:buClr>
                <a:schemeClr val="dk1"/>
              </a:buClr>
              <a:buNone/>
            </a:pPr>
            <a:endParaRPr>
              <a:solidFill>
                <a:schemeClr val="dk1"/>
              </a:solidFill>
            </a:endParaRPr>
          </a:p>
          <a:p>
            <a:pPr marL="0" indent="0">
              <a:lnSpc>
                <a:spcPct val="115000"/>
              </a:lnSpc>
              <a:buClr>
                <a:schemeClr val="dk1"/>
              </a:buClr>
              <a:buNone/>
            </a:pPr>
            <a:r>
              <a:rPr lang="en" b="1">
                <a:solidFill>
                  <a:schemeClr val="dk1"/>
                </a:solidFill>
              </a:rPr>
              <a:t>Engagement</a:t>
            </a:r>
            <a:r>
              <a:rPr lang="en">
                <a:solidFill>
                  <a:schemeClr val="dk1"/>
                </a:solidFill>
              </a:rPr>
              <a:t>	</a:t>
            </a:r>
            <a:endParaRPr>
              <a:solidFill>
                <a:schemeClr val="dk1"/>
              </a:solidFill>
            </a:endParaRPr>
          </a:p>
          <a:p>
            <a:pPr marL="0" indent="0">
              <a:lnSpc>
                <a:spcPct val="115000"/>
              </a:lnSpc>
              <a:buClr>
                <a:schemeClr val="dk1"/>
              </a:buClr>
              <a:buNone/>
            </a:pPr>
            <a:r>
              <a:rPr lang="en">
                <a:solidFill>
                  <a:schemeClr val="dk1"/>
                </a:solidFill>
              </a:rPr>
              <a:t>	</a:t>
            </a:r>
            <a:endParaRPr>
              <a:solidFill>
                <a:schemeClr val="dk1"/>
              </a:solidFill>
            </a:endParaRPr>
          </a:p>
          <a:p>
            <a:pPr marL="0" indent="0">
              <a:lnSpc>
                <a:spcPct val="115000"/>
              </a:lnSpc>
              <a:buClr>
                <a:schemeClr val="dk1"/>
              </a:buClr>
              <a:buNone/>
            </a:pPr>
            <a:r>
              <a:rPr lang="en">
                <a:solidFill>
                  <a:schemeClr val="dk1"/>
                </a:solidFill>
              </a:rPr>
              <a:t>ZM - </a:t>
            </a:r>
            <a:r>
              <a:rPr lang="en">
                <a:solidFill>
                  <a:srgbClr val="FF0000"/>
                </a:solidFill>
              </a:rPr>
              <a:t>3 min</a:t>
            </a:r>
            <a:r>
              <a:rPr lang="en">
                <a:solidFill>
                  <a:schemeClr val="dk1"/>
                </a:solidFill>
              </a:rPr>
              <a:t>.</a:t>
            </a:r>
            <a:endParaRPr>
              <a:solidFill>
                <a:schemeClr val="dk1"/>
              </a:solidFill>
            </a:endParaRPr>
          </a:p>
          <a:p>
            <a:pPr marL="0" indent="0">
              <a:lnSpc>
                <a:spcPct val="115000"/>
              </a:lnSpc>
              <a:buClr>
                <a:schemeClr val="dk1"/>
              </a:buClr>
              <a:buNone/>
            </a:pPr>
            <a:r>
              <a:rPr lang="en" i="1">
                <a:solidFill>
                  <a:schemeClr val="dk1"/>
                </a:solidFill>
              </a:rPr>
              <a:t>Three important </a:t>
            </a:r>
            <a:r>
              <a:rPr lang="en" b="1" i="1">
                <a:solidFill>
                  <a:schemeClr val="dk1"/>
                </a:solidFill>
              </a:rPr>
              <a:t>principles</a:t>
            </a:r>
            <a:r>
              <a:rPr lang="en">
                <a:solidFill>
                  <a:schemeClr val="dk1"/>
                </a:solidFill>
              </a:rPr>
              <a:t> that guide all of our engagement work (and would apply here).</a:t>
            </a:r>
            <a:endParaRPr>
              <a:solidFill>
                <a:schemeClr val="dk1"/>
              </a:solidFill>
            </a:endParaRPr>
          </a:p>
          <a:p>
            <a:pPr marL="0" indent="0">
              <a:lnSpc>
                <a:spcPct val="115000"/>
              </a:lnSpc>
              <a:buClr>
                <a:schemeClr val="dk1"/>
              </a:buClr>
              <a:buNone/>
            </a:pPr>
            <a:r>
              <a:rPr lang="en">
                <a:solidFill>
                  <a:schemeClr val="dk1"/>
                </a:solidFill>
              </a:rPr>
              <a:t>The specific tools we use (online,in person workshop, survey etc) are TBD, based on consultation with the Town. Whatever the engagement design looks like, it must acknowledge the variety of stakeholder types…</a:t>
            </a:r>
            <a:endParaRPr>
              <a:solidFill>
                <a:schemeClr val="dk1"/>
              </a:solidFill>
            </a:endParaRPr>
          </a:p>
          <a:p>
            <a:pPr marL="0" indent="0">
              <a:lnSpc>
                <a:spcPct val="115000"/>
              </a:lnSpc>
              <a:buClr>
                <a:schemeClr val="dk1"/>
              </a:buClr>
              <a:buNone/>
            </a:pPr>
            <a:endParaRPr>
              <a:solidFill>
                <a:schemeClr val="dk1"/>
              </a:solidFill>
            </a:endParaRPr>
          </a:p>
          <a:p>
            <a:pPr marL="0" indent="0">
              <a:lnSpc>
                <a:spcPct val="115000"/>
              </a:lnSpc>
              <a:buClr>
                <a:schemeClr val="dk1"/>
              </a:buClr>
              <a:buNone/>
            </a:pPr>
            <a:r>
              <a:rPr lang="en">
                <a:solidFill>
                  <a:schemeClr val="dk1"/>
                </a:solidFill>
              </a:rPr>
              <a:t>ZM + CSC -</a:t>
            </a:r>
            <a:r>
              <a:rPr lang="en">
                <a:solidFill>
                  <a:srgbClr val="FF0000"/>
                </a:solidFill>
              </a:rPr>
              <a:t>1 min</a:t>
            </a:r>
            <a:r>
              <a:rPr lang="en">
                <a:solidFill>
                  <a:schemeClr val="dk1"/>
                </a:solidFill>
              </a:rPr>
              <a:t>.</a:t>
            </a:r>
            <a:endParaRPr>
              <a:solidFill>
                <a:schemeClr val="dk1"/>
              </a:solidFill>
            </a:endParaRPr>
          </a:p>
          <a:p>
            <a:pPr marL="0" indent="0">
              <a:lnSpc>
                <a:spcPct val="115000"/>
              </a:lnSpc>
              <a:buClr>
                <a:schemeClr val="dk1"/>
              </a:buClr>
              <a:buNone/>
            </a:pPr>
            <a:r>
              <a:rPr lang="en">
                <a:solidFill>
                  <a:schemeClr val="dk1"/>
                </a:solidFill>
              </a:rPr>
              <a:t>Stakeholder Diagram - </a:t>
            </a:r>
            <a:r>
              <a:rPr lang="en" i="1">
                <a:solidFill>
                  <a:schemeClr val="dk1"/>
                </a:solidFill>
              </a:rPr>
              <a:t>Multiple stakeholder</a:t>
            </a:r>
            <a:r>
              <a:rPr lang="en">
                <a:solidFill>
                  <a:schemeClr val="dk1"/>
                </a:solidFill>
              </a:rPr>
              <a:t> - acknowledge varied perspectives and how engagement must capture different voices</a:t>
            </a:r>
            <a:endParaRPr>
              <a:solidFill>
                <a:schemeClr val="dk1"/>
              </a:solidFill>
            </a:endParaRPr>
          </a:p>
          <a:p>
            <a:pPr marL="0" indent="0">
              <a:lnSpc>
                <a:spcPct val="115000"/>
              </a:lnSpc>
              <a:buClr>
                <a:schemeClr val="dk1"/>
              </a:buClr>
              <a:buNone/>
            </a:pPr>
            <a:endParaRPr>
              <a:solidFill>
                <a:schemeClr val="dk1"/>
              </a:solidFill>
            </a:endParaRPr>
          </a:p>
          <a:p>
            <a:pPr marL="0" indent="0">
              <a:lnSpc>
                <a:spcPct val="115000"/>
              </a:lnSpc>
              <a:buClr>
                <a:schemeClr val="dk1"/>
              </a:buClr>
              <a:buNone/>
            </a:pPr>
            <a:r>
              <a:rPr lang="en" b="1">
                <a:solidFill>
                  <a:schemeClr val="dk1"/>
                </a:solidFill>
              </a:rPr>
              <a:t>Closing</a:t>
            </a:r>
            <a:endParaRPr b="1">
              <a:solidFill>
                <a:schemeClr val="dk1"/>
              </a:solidFill>
            </a:endParaRPr>
          </a:p>
          <a:p>
            <a:pPr marL="0" indent="0">
              <a:lnSpc>
                <a:spcPct val="115000"/>
              </a:lnSpc>
              <a:buClr>
                <a:schemeClr val="dk1"/>
              </a:buClr>
              <a:buNone/>
            </a:pPr>
            <a:r>
              <a:rPr lang="en">
                <a:solidFill>
                  <a:srgbClr val="FF0000"/>
                </a:solidFill>
              </a:rPr>
              <a:t>1 min</a:t>
            </a:r>
            <a:r>
              <a:rPr lang="en" b="1">
                <a:solidFill>
                  <a:srgbClr val="FF0000"/>
                </a:solidFill>
              </a:rPr>
              <a:t>.</a:t>
            </a:r>
            <a:endParaRPr b="1">
              <a:solidFill>
                <a:srgbClr val="FF0000"/>
              </a:solidFill>
            </a:endParaRPr>
          </a:p>
          <a:p>
            <a:pPr marL="0" indent="0">
              <a:lnSpc>
                <a:spcPct val="115000"/>
              </a:lnSpc>
              <a:buClr>
                <a:schemeClr val="dk1"/>
              </a:buClr>
              <a:buNone/>
            </a:pPr>
            <a:r>
              <a:rPr lang="en">
                <a:solidFill>
                  <a:schemeClr val="dk1"/>
                </a:solidFill>
              </a:rPr>
              <a:t>MLi - most excited about working with Hamilton because there is ____</a:t>
            </a:r>
            <a:endParaRPr>
              <a:solidFill>
                <a:schemeClr val="dk1"/>
              </a:solidFill>
            </a:endParaRPr>
          </a:p>
          <a:p>
            <a:pPr marL="0" indent="0">
              <a:buClr>
                <a:schemeClr val="dk1"/>
              </a:buClr>
              <a:buNone/>
            </a:pPr>
            <a:endParaRPr>
              <a:solidFill>
                <a:schemeClr val="dk1"/>
              </a:solidFill>
            </a:endParaRPr>
          </a:p>
          <a:p>
            <a:pPr marL="0" indent="0">
              <a:buClr>
                <a:schemeClr val="dk1"/>
              </a:buClr>
              <a:buNone/>
            </a:pPr>
            <a:endParaRPr>
              <a:solidFill>
                <a:schemeClr val="dk1"/>
              </a:solidFill>
            </a:endParaRPr>
          </a:p>
          <a:p>
            <a:pPr marL="0" indent="0">
              <a:buClr>
                <a:schemeClr val="dk1"/>
              </a:buClr>
              <a:buNone/>
            </a:pPr>
            <a:endParaRPr>
              <a:solidFill>
                <a:schemeClr val="dk1"/>
              </a:solidFill>
            </a:endParaRPr>
          </a:p>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5b2ad1cab8_2_180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35b2ad1cab8_2_180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35b2ad1cab8_1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35b2ad1cab8_1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3625b7c363_0_245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3625b7c363_0_245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33625b7c363_0_179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33625b7c363_0_179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35b2ad1cab8_1_2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35b2ad1cab8_1_2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33625b7c363_0_253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33625b7c363_0_253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33625b7c363_0_256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33625b7c363_0_256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35b2ad1cab8_1_10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35b2ad1cab8_1_1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35b2ad1cab8_1_4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35b2ad1cab8_1_4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35b2ad1cab8_1_7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35b2ad1cab8_1_7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5b2ad1cab8_2_56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5b2ad1cab8_2_56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33625b7c363_0_250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33625b7c363_0_250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33625b7c363_0_259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33625b7c363_0_259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33625b7c363_0_262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33625b7c363_0_26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33625b7c363_0_265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33625b7c363_0_265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35b2ad1cab8_1_16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35b2ad1cab8_1_16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35b2ad1cab8_1_21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35b2ad1cab8_1_2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5b2ad1cab8_1_19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35b2ad1cab8_1_19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33625b7c363_0_268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33625b7c363_0_268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35b2ad1cab8_2_125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35b2ad1cab8_2_125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35b2ad1cab8_1_15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35b2ad1cab8_1_15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5b2ad1cab8_2_63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5b2ad1cab8_2_63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35b2ad1cab8_2_96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35b2ad1cab8_2_96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33625b7c363_0_208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33625b7c363_0_208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33625b7c363_0_210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1" name="Google Shape;1231;g33625b7c363_0_210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33625b7c363_0_214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33625b7c363_0_214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33625b7c363_0_205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33625b7c363_0_205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35b2ad1cab8_2_182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35b2ad1cab8_2_18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35b2ad1cab8_2_185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35b2ad1cab8_2_185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35b2ad1cab8_2_188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35b2ad1cab8_2_188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solidFill>
                  <a:srgbClr val="444746"/>
                </a:solidFill>
                <a:highlight>
                  <a:srgbClr val="FFFFFF"/>
                </a:highlight>
                <a:latin typeface="Roboto"/>
                <a:ea typeface="Roboto"/>
                <a:cs typeface="Roboto"/>
                <a:sym typeface="Roboto"/>
              </a:rPr>
              <a:t>Crossroads Plaza Ownership:</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HAMILTON WENHAM LLC</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&amp; C/O SSG COMMERCIAL LLC</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(TAMPA, FL)</a:t>
            </a:r>
            <a:endParaRPr>
              <a:solidFill>
                <a:srgbClr val="444746"/>
              </a:solidFill>
              <a:highlight>
                <a:srgbClr val="FFFFFF"/>
              </a:highlight>
              <a:latin typeface="Roboto"/>
              <a:ea typeface="Roboto"/>
              <a:cs typeface="Roboto"/>
              <a:sym typeface="Roboto"/>
            </a:endParaRPr>
          </a:p>
          <a:p>
            <a:pPr marL="0" indent="0">
              <a:buNone/>
            </a:pPr>
            <a:endParaRPr>
              <a:solidFill>
                <a:schemeClr val="dk1"/>
              </a:solidFill>
            </a:endParaRPr>
          </a:p>
          <a:p>
            <a:pPr marL="0" indent="0">
              <a:buNone/>
            </a:pPr>
            <a:r>
              <a:rPr lang="en">
                <a:solidFill>
                  <a:srgbClr val="444746"/>
                </a:solidFill>
                <a:highlight>
                  <a:srgbClr val="FFFFFF"/>
                </a:highlight>
                <a:latin typeface="Roboto"/>
                <a:ea typeface="Roboto"/>
                <a:cs typeface="Roboto"/>
                <a:sym typeface="Roboto"/>
              </a:rPr>
              <a:t>Wenham Property Ownership:</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(1) MBTA</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(2) HAMILTON WENHAM LLC</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&amp; C/O SSG COMMERCIAL LLC</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(TAMPA, FL)</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(3) HAVERHILL GAS CO</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&amp; C/O ESSEX COUNTY GAS CO</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(WALTHAM, MA)</a:t>
            </a:r>
            <a:endParaRPr>
              <a:solidFill>
                <a:srgbClr val="444746"/>
              </a:solidFill>
              <a:highlight>
                <a:srgbClr val="FFFFFF"/>
              </a:highlight>
              <a:latin typeface="Roboto"/>
              <a:ea typeface="Roboto"/>
              <a:cs typeface="Roboto"/>
              <a:sym typeface="Roboto"/>
            </a:endParaRPr>
          </a:p>
          <a:p>
            <a:pPr marL="0" indent="0">
              <a:buNone/>
            </a:pPr>
            <a:endParaRPr>
              <a:solidFill>
                <a:schemeClr val="dk1"/>
              </a:solidFill>
            </a:endParaRPr>
          </a:p>
          <a:p>
            <a:pPr marL="0" indent="0">
              <a:buNone/>
            </a:pPr>
            <a:r>
              <a:rPr lang="en">
                <a:solidFill>
                  <a:srgbClr val="444746"/>
                </a:solidFill>
                <a:highlight>
                  <a:srgbClr val="FFFFFF"/>
                </a:highlight>
                <a:latin typeface="Roboto"/>
                <a:ea typeface="Roboto"/>
                <a:cs typeface="Roboto"/>
                <a:sym typeface="Roboto"/>
              </a:rPr>
              <a:t>Cumberland Farms Ownership:</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OBSIDIAN ML 6 LLC &amp; 11995 EL CAMINO REAL (SAN DIEGO, CA)</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35b2ad1cab8_2_191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35b2ad1cab8_2_191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solidFill>
                  <a:srgbClr val="444746"/>
                </a:solidFill>
                <a:highlight>
                  <a:srgbClr val="FFFFFF"/>
                </a:highlight>
                <a:latin typeface="Roboto"/>
                <a:ea typeface="Roboto"/>
                <a:cs typeface="Roboto"/>
                <a:sym typeface="Roboto"/>
              </a:rPr>
              <a:t>Crossroads Plaza Ownership:</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HAMILTON WENHAM LLC</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&amp; C/O SSG COMMERCIAL LLC</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(TAMPA, FL)</a:t>
            </a:r>
            <a:endParaRPr>
              <a:solidFill>
                <a:srgbClr val="444746"/>
              </a:solidFill>
              <a:highlight>
                <a:srgbClr val="FFFFFF"/>
              </a:highlight>
              <a:latin typeface="Roboto"/>
              <a:ea typeface="Roboto"/>
              <a:cs typeface="Roboto"/>
              <a:sym typeface="Roboto"/>
            </a:endParaRPr>
          </a:p>
          <a:p>
            <a:pPr marL="0" indent="0">
              <a:buNone/>
            </a:pPr>
            <a:endParaRPr>
              <a:solidFill>
                <a:schemeClr val="dk1"/>
              </a:solidFill>
            </a:endParaRPr>
          </a:p>
          <a:p>
            <a:pPr marL="0" indent="0">
              <a:buNone/>
            </a:pPr>
            <a:r>
              <a:rPr lang="en">
                <a:solidFill>
                  <a:srgbClr val="444746"/>
                </a:solidFill>
                <a:highlight>
                  <a:srgbClr val="FFFFFF"/>
                </a:highlight>
                <a:latin typeface="Roboto"/>
                <a:ea typeface="Roboto"/>
                <a:cs typeface="Roboto"/>
                <a:sym typeface="Roboto"/>
              </a:rPr>
              <a:t>Wenham Property Ownership:</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(1) MBTA</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(2) HAMILTON WENHAM LLC</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&amp; C/O SSG COMMERCIAL LLC</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(TAMPA, FL)</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(3) HAVERHILL GAS CO</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&amp; C/O ESSEX COUNTY GAS CO</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(WALTHAM, MA)</a:t>
            </a:r>
            <a:endParaRPr>
              <a:solidFill>
                <a:srgbClr val="444746"/>
              </a:solidFill>
              <a:highlight>
                <a:srgbClr val="FFFFFF"/>
              </a:highlight>
              <a:latin typeface="Roboto"/>
              <a:ea typeface="Roboto"/>
              <a:cs typeface="Roboto"/>
              <a:sym typeface="Roboto"/>
            </a:endParaRPr>
          </a:p>
          <a:p>
            <a:pPr marL="0" indent="0">
              <a:buNone/>
            </a:pPr>
            <a:endParaRPr>
              <a:solidFill>
                <a:schemeClr val="dk1"/>
              </a:solidFill>
            </a:endParaRPr>
          </a:p>
          <a:p>
            <a:pPr marL="0" indent="0">
              <a:buNone/>
            </a:pPr>
            <a:r>
              <a:rPr lang="en">
                <a:solidFill>
                  <a:srgbClr val="444746"/>
                </a:solidFill>
                <a:highlight>
                  <a:srgbClr val="FFFFFF"/>
                </a:highlight>
                <a:latin typeface="Roboto"/>
                <a:ea typeface="Roboto"/>
                <a:cs typeface="Roboto"/>
                <a:sym typeface="Roboto"/>
              </a:rPr>
              <a:t>Cumberland Farms Ownership:</a:t>
            </a:r>
            <a:endParaRPr>
              <a:solidFill>
                <a:srgbClr val="444746"/>
              </a:solidFill>
              <a:highlight>
                <a:srgbClr val="FFFFFF"/>
              </a:highlight>
              <a:latin typeface="Roboto"/>
              <a:ea typeface="Roboto"/>
              <a:cs typeface="Roboto"/>
              <a:sym typeface="Roboto"/>
            </a:endParaRPr>
          </a:p>
          <a:p>
            <a:pPr marL="0" indent="0">
              <a:buNone/>
            </a:pPr>
            <a:r>
              <a:rPr lang="en">
                <a:solidFill>
                  <a:srgbClr val="444746"/>
                </a:solidFill>
                <a:highlight>
                  <a:srgbClr val="FFFFFF"/>
                </a:highlight>
                <a:latin typeface="Roboto"/>
                <a:ea typeface="Roboto"/>
                <a:cs typeface="Roboto"/>
                <a:sym typeface="Roboto"/>
              </a:rPr>
              <a:t>OBSIDIAN ML 6 LLC &amp; 11995 EL CAMINO REAL (SAN DIEGO, CA)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5b2ad1cab8_2_54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35b2ad1cab8_2_54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35b2ad1cab8_2_193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35b2ad1cab8_2_193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35b2ad1cab8_2_206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35b2ad1cab8_2_206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35b2ad1cab8_2_289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35b2ad1cab8_2_289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5b2ad1cab8_2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5b2ad1cab8_2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5b2ad1cab8_2_27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5b2ad1cab8_2_27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5b2ad1cab8_2_55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35b2ad1cab8_2_55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5b2ad1cab8_2_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5b2ad1cab8_2_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ext-heavy Body">
  <p:cSld name="CUSTOM_2_2_1">
    <p:spTree>
      <p:nvGrpSpPr>
        <p:cNvPr id="1" name="Shape 11"/>
        <p:cNvGrpSpPr/>
        <p:nvPr/>
      </p:nvGrpSpPr>
      <p:grpSpPr>
        <a:xfrm>
          <a:off x="0" y="0"/>
          <a:ext cx="0" cy="0"/>
          <a:chOff x="0" y="0"/>
          <a:chExt cx="0" cy="0"/>
        </a:xfrm>
      </p:grpSpPr>
      <p:sp>
        <p:nvSpPr>
          <p:cNvPr id="12" name="Google Shape;12;p2"/>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 name="Google Shape;13;p2"/>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4" name="Google Shape;14;p2"/>
          <p:cNvSpPr txBox="1">
            <a:spLocks noGrp="1"/>
          </p:cNvSpPr>
          <p:nvPr>
            <p:ph type="subTitle" idx="1"/>
          </p:nvPr>
        </p:nvSpPr>
        <p:spPr>
          <a:xfrm>
            <a:off x="838200" y="914413"/>
            <a:ext cx="8153400" cy="2286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500"/>
              <a:buNone/>
              <a:defRPr sz="1500" b="1">
                <a:solidFill>
                  <a:schemeClr val="dk1"/>
                </a:solidFill>
              </a:defRPr>
            </a:lvl1pPr>
            <a:lvl2pPr lvl="1">
              <a:spcBef>
                <a:spcPts val="0"/>
              </a:spcBef>
              <a:spcAft>
                <a:spcPts val="0"/>
              </a:spcAft>
              <a:buClr>
                <a:srgbClr val="666666"/>
              </a:buClr>
              <a:buSzPts val="1500"/>
              <a:buNone/>
              <a:defRPr sz="1500" b="1">
                <a:solidFill>
                  <a:srgbClr val="666666"/>
                </a:solidFill>
              </a:defRPr>
            </a:lvl2pPr>
            <a:lvl3pPr lvl="2">
              <a:spcBef>
                <a:spcPts val="0"/>
              </a:spcBef>
              <a:spcAft>
                <a:spcPts val="0"/>
              </a:spcAft>
              <a:buClr>
                <a:srgbClr val="666666"/>
              </a:buClr>
              <a:buSzPts val="1500"/>
              <a:buNone/>
              <a:defRPr sz="1500" b="1">
                <a:solidFill>
                  <a:srgbClr val="666666"/>
                </a:solidFill>
              </a:defRPr>
            </a:lvl3pPr>
            <a:lvl4pPr lvl="3">
              <a:spcBef>
                <a:spcPts val="0"/>
              </a:spcBef>
              <a:spcAft>
                <a:spcPts val="0"/>
              </a:spcAft>
              <a:buClr>
                <a:srgbClr val="666666"/>
              </a:buClr>
              <a:buSzPts val="1500"/>
              <a:buNone/>
              <a:defRPr sz="1500" b="1">
                <a:solidFill>
                  <a:srgbClr val="666666"/>
                </a:solidFill>
              </a:defRPr>
            </a:lvl4pPr>
            <a:lvl5pPr lvl="4">
              <a:spcBef>
                <a:spcPts val="0"/>
              </a:spcBef>
              <a:spcAft>
                <a:spcPts val="0"/>
              </a:spcAft>
              <a:buClr>
                <a:srgbClr val="666666"/>
              </a:buClr>
              <a:buSzPts val="1500"/>
              <a:buNone/>
              <a:defRPr sz="1500" b="1">
                <a:solidFill>
                  <a:srgbClr val="666666"/>
                </a:solidFill>
              </a:defRPr>
            </a:lvl5pPr>
            <a:lvl6pPr lvl="5">
              <a:spcBef>
                <a:spcPts val="0"/>
              </a:spcBef>
              <a:spcAft>
                <a:spcPts val="0"/>
              </a:spcAft>
              <a:buClr>
                <a:srgbClr val="666666"/>
              </a:buClr>
              <a:buSzPts val="1500"/>
              <a:buNone/>
              <a:defRPr sz="1500" b="1">
                <a:solidFill>
                  <a:srgbClr val="666666"/>
                </a:solidFill>
              </a:defRPr>
            </a:lvl6pPr>
            <a:lvl7pPr lvl="6">
              <a:spcBef>
                <a:spcPts val="0"/>
              </a:spcBef>
              <a:spcAft>
                <a:spcPts val="0"/>
              </a:spcAft>
              <a:buClr>
                <a:srgbClr val="666666"/>
              </a:buClr>
              <a:buSzPts val="1500"/>
              <a:buNone/>
              <a:defRPr sz="1500" b="1">
                <a:solidFill>
                  <a:srgbClr val="666666"/>
                </a:solidFill>
              </a:defRPr>
            </a:lvl7pPr>
            <a:lvl8pPr lvl="7">
              <a:spcBef>
                <a:spcPts val="0"/>
              </a:spcBef>
              <a:spcAft>
                <a:spcPts val="0"/>
              </a:spcAft>
              <a:buClr>
                <a:srgbClr val="666666"/>
              </a:buClr>
              <a:buSzPts val="1500"/>
              <a:buNone/>
              <a:defRPr sz="1500" b="1">
                <a:solidFill>
                  <a:srgbClr val="666666"/>
                </a:solidFill>
              </a:defRPr>
            </a:lvl8pPr>
            <a:lvl9pPr lvl="8">
              <a:spcBef>
                <a:spcPts val="0"/>
              </a:spcBef>
              <a:spcAft>
                <a:spcPts val="0"/>
              </a:spcAft>
              <a:buClr>
                <a:srgbClr val="666666"/>
              </a:buClr>
              <a:buSzPts val="1500"/>
              <a:buNone/>
              <a:defRPr sz="1500" b="1">
                <a:solidFill>
                  <a:srgbClr val="666666"/>
                </a:solidFill>
              </a:defRPr>
            </a:lvl9pPr>
          </a:lstStyle>
          <a:p>
            <a:endParaRPr/>
          </a:p>
        </p:txBody>
      </p:sp>
      <p:sp>
        <p:nvSpPr>
          <p:cNvPr id="15" name="Google Shape;15;p2"/>
          <p:cNvSpPr txBox="1">
            <a:spLocks noGrp="1"/>
          </p:cNvSpPr>
          <p:nvPr>
            <p:ph type="body" idx="2"/>
          </p:nvPr>
        </p:nvSpPr>
        <p:spPr>
          <a:xfrm>
            <a:off x="838200" y="1371613"/>
            <a:ext cx="7467600" cy="35436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456">
          <p15:clr>
            <a:schemeClr val="dk2"/>
          </p15:clr>
        </p15:guide>
        <p15:guide id="2" orient="horz" pos="576">
          <p15:clr>
            <a:schemeClr val="accent4"/>
          </p15:clr>
        </p15:guide>
        <p15:guide id="3" orient="horz" pos="720">
          <p15:clr>
            <a:schemeClr val="dk2"/>
          </p15:clr>
        </p15:guide>
        <p15:guide id="4" pos="2784">
          <p15:clr>
            <a:schemeClr val="lt2"/>
          </p15:clr>
        </p15:guide>
        <p15:guide id="5" pos="2976">
          <p15:clr>
            <a:schemeClr val="lt2"/>
          </p15:clr>
        </p15:guide>
        <p15:guide id="6" pos="528">
          <p15:clr>
            <a:schemeClr val="dk2"/>
          </p15:clr>
        </p15:guide>
        <p15:guide id="7" pos="5232">
          <p15:clr>
            <a:schemeClr val="dk2"/>
          </p15:clr>
        </p15:guide>
        <p15:guide id="8" orient="horz" pos="864">
          <p15:clr>
            <a:schemeClr val="dk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2: Image Grid without Text">
  <p:cSld name="CUSTOM_3_1">
    <p:spTree>
      <p:nvGrpSpPr>
        <p:cNvPr id="1" name="Shape 92"/>
        <p:cNvGrpSpPr/>
        <p:nvPr/>
      </p:nvGrpSpPr>
      <p:grpSpPr>
        <a:xfrm>
          <a:off x="0" y="0"/>
          <a:ext cx="0" cy="0"/>
          <a:chOff x="0" y="0"/>
          <a:chExt cx="0" cy="0"/>
        </a:xfrm>
      </p:grpSpPr>
      <p:sp>
        <p:nvSpPr>
          <p:cNvPr id="93" name="Google Shape;93;p11"/>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11"/>
          <p:cNvSpPr>
            <a:spLocks noGrp="1"/>
          </p:cNvSpPr>
          <p:nvPr>
            <p:ph type="pic" idx="2"/>
          </p:nvPr>
        </p:nvSpPr>
        <p:spPr>
          <a:xfrm>
            <a:off x="152400" y="342900"/>
            <a:ext cx="1707000" cy="1473300"/>
          </a:xfrm>
          <a:prstGeom prst="rect">
            <a:avLst/>
          </a:prstGeom>
          <a:noFill/>
          <a:ln>
            <a:noFill/>
          </a:ln>
        </p:spPr>
      </p:sp>
      <p:sp>
        <p:nvSpPr>
          <p:cNvPr id="95" name="Google Shape;95;p11"/>
          <p:cNvSpPr>
            <a:spLocks noGrp="1"/>
          </p:cNvSpPr>
          <p:nvPr>
            <p:ph type="pic" idx="3"/>
          </p:nvPr>
        </p:nvSpPr>
        <p:spPr>
          <a:xfrm>
            <a:off x="152400" y="1892388"/>
            <a:ext cx="1707000" cy="1473300"/>
          </a:xfrm>
          <a:prstGeom prst="rect">
            <a:avLst/>
          </a:prstGeom>
          <a:noFill/>
          <a:ln>
            <a:noFill/>
          </a:ln>
        </p:spPr>
      </p:sp>
      <p:sp>
        <p:nvSpPr>
          <p:cNvPr id="96" name="Google Shape;96;p11"/>
          <p:cNvSpPr>
            <a:spLocks noGrp="1"/>
          </p:cNvSpPr>
          <p:nvPr>
            <p:ph type="pic" idx="4"/>
          </p:nvPr>
        </p:nvSpPr>
        <p:spPr>
          <a:xfrm>
            <a:off x="152400" y="3441875"/>
            <a:ext cx="1707000" cy="1473300"/>
          </a:xfrm>
          <a:prstGeom prst="rect">
            <a:avLst/>
          </a:prstGeom>
          <a:noFill/>
          <a:ln>
            <a:noFill/>
          </a:ln>
        </p:spPr>
      </p:sp>
      <p:sp>
        <p:nvSpPr>
          <p:cNvPr id="97" name="Google Shape;97;p11"/>
          <p:cNvSpPr>
            <a:spLocks noGrp="1"/>
          </p:cNvSpPr>
          <p:nvPr>
            <p:ph type="pic" idx="5"/>
          </p:nvPr>
        </p:nvSpPr>
        <p:spPr>
          <a:xfrm>
            <a:off x="1935500" y="342900"/>
            <a:ext cx="1707000" cy="1473300"/>
          </a:xfrm>
          <a:prstGeom prst="rect">
            <a:avLst/>
          </a:prstGeom>
          <a:noFill/>
          <a:ln>
            <a:noFill/>
          </a:ln>
        </p:spPr>
      </p:sp>
      <p:sp>
        <p:nvSpPr>
          <p:cNvPr id="98" name="Google Shape;98;p11"/>
          <p:cNvSpPr>
            <a:spLocks noGrp="1"/>
          </p:cNvSpPr>
          <p:nvPr>
            <p:ph type="pic" idx="6"/>
          </p:nvPr>
        </p:nvSpPr>
        <p:spPr>
          <a:xfrm>
            <a:off x="1935500" y="1892388"/>
            <a:ext cx="1707000" cy="1473300"/>
          </a:xfrm>
          <a:prstGeom prst="rect">
            <a:avLst/>
          </a:prstGeom>
          <a:noFill/>
          <a:ln>
            <a:noFill/>
          </a:ln>
        </p:spPr>
      </p:sp>
      <p:sp>
        <p:nvSpPr>
          <p:cNvPr id="99" name="Google Shape;99;p11"/>
          <p:cNvSpPr>
            <a:spLocks noGrp="1"/>
          </p:cNvSpPr>
          <p:nvPr>
            <p:ph type="pic" idx="7"/>
          </p:nvPr>
        </p:nvSpPr>
        <p:spPr>
          <a:xfrm>
            <a:off x="1935500" y="3441875"/>
            <a:ext cx="1707000" cy="1473300"/>
          </a:xfrm>
          <a:prstGeom prst="rect">
            <a:avLst/>
          </a:prstGeom>
          <a:noFill/>
          <a:ln>
            <a:noFill/>
          </a:ln>
        </p:spPr>
      </p:sp>
      <p:sp>
        <p:nvSpPr>
          <p:cNvPr id="100" name="Google Shape;100;p11"/>
          <p:cNvSpPr>
            <a:spLocks noGrp="1"/>
          </p:cNvSpPr>
          <p:nvPr>
            <p:ph type="pic" idx="8"/>
          </p:nvPr>
        </p:nvSpPr>
        <p:spPr>
          <a:xfrm>
            <a:off x="3718588" y="342900"/>
            <a:ext cx="1707000" cy="1473300"/>
          </a:xfrm>
          <a:prstGeom prst="rect">
            <a:avLst/>
          </a:prstGeom>
          <a:noFill/>
          <a:ln>
            <a:noFill/>
          </a:ln>
        </p:spPr>
      </p:sp>
      <p:sp>
        <p:nvSpPr>
          <p:cNvPr id="101" name="Google Shape;101;p11"/>
          <p:cNvSpPr>
            <a:spLocks noGrp="1"/>
          </p:cNvSpPr>
          <p:nvPr>
            <p:ph type="pic" idx="9"/>
          </p:nvPr>
        </p:nvSpPr>
        <p:spPr>
          <a:xfrm>
            <a:off x="3718588" y="1892388"/>
            <a:ext cx="1707000" cy="1473300"/>
          </a:xfrm>
          <a:prstGeom prst="rect">
            <a:avLst/>
          </a:prstGeom>
          <a:noFill/>
          <a:ln>
            <a:noFill/>
          </a:ln>
        </p:spPr>
      </p:sp>
      <p:sp>
        <p:nvSpPr>
          <p:cNvPr id="102" name="Google Shape;102;p11"/>
          <p:cNvSpPr>
            <a:spLocks noGrp="1"/>
          </p:cNvSpPr>
          <p:nvPr>
            <p:ph type="pic" idx="13"/>
          </p:nvPr>
        </p:nvSpPr>
        <p:spPr>
          <a:xfrm>
            <a:off x="3718588" y="3441875"/>
            <a:ext cx="1707000" cy="1473300"/>
          </a:xfrm>
          <a:prstGeom prst="rect">
            <a:avLst/>
          </a:prstGeom>
          <a:noFill/>
          <a:ln>
            <a:noFill/>
          </a:ln>
        </p:spPr>
      </p:sp>
      <p:sp>
        <p:nvSpPr>
          <p:cNvPr id="103" name="Google Shape;103;p11"/>
          <p:cNvSpPr>
            <a:spLocks noGrp="1"/>
          </p:cNvSpPr>
          <p:nvPr>
            <p:ph type="pic" idx="14"/>
          </p:nvPr>
        </p:nvSpPr>
        <p:spPr>
          <a:xfrm>
            <a:off x="5501675" y="342900"/>
            <a:ext cx="1707000" cy="1473300"/>
          </a:xfrm>
          <a:prstGeom prst="rect">
            <a:avLst/>
          </a:prstGeom>
          <a:noFill/>
          <a:ln>
            <a:noFill/>
          </a:ln>
        </p:spPr>
      </p:sp>
      <p:sp>
        <p:nvSpPr>
          <p:cNvPr id="104" name="Google Shape;104;p11"/>
          <p:cNvSpPr>
            <a:spLocks noGrp="1"/>
          </p:cNvSpPr>
          <p:nvPr>
            <p:ph type="pic" idx="15"/>
          </p:nvPr>
        </p:nvSpPr>
        <p:spPr>
          <a:xfrm>
            <a:off x="5501675" y="1892388"/>
            <a:ext cx="1707000" cy="1473300"/>
          </a:xfrm>
          <a:prstGeom prst="rect">
            <a:avLst/>
          </a:prstGeom>
          <a:noFill/>
          <a:ln>
            <a:noFill/>
          </a:ln>
        </p:spPr>
      </p:sp>
      <p:sp>
        <p:nvSpPr>
          <p:cNvPr id="105" name="Google Shape;105;p11"/>
          <p:cNvSpPr>
            <a:spLocks noGrp="1"/>
          </p:cNvSpPr>
          <p:nvPr>
            <p:ph type="pic" idx="16"/>
          </p:nvPr>
        </p:nvSpPr>
        <p:spPr>
          <a:xfrm>
            <a:off x="5501675" y="3441875"/>
            <a:ext cx="1707000" cy="1473300"/>
          </a:xfrm>
          <a:prstGeom prst="rect">
            <a:avLst/>
          </a:prstGeom>
          <a:noFill/>
          <a:ln>
            <a:noFill/>
          </a:ln>
        </p:spPr>
      </p:sp>
      <p:sp>
        <p:nvSpPr>
          <p:cNvPr id="106" name="Google Shape;106;p11"/>
          <p:cNvSpPr>
            <a:spLocks noGrp="1"/>
          </p:cNvSpPr>
          <p:nvPr>
            <p:ph type="pic" idx="17"/>
          </p:nvPr>
        </p:nvSpPr>
        <p:spPr>
          <a:xfrm>
            <a:off x="7284750" y="342900"/>
            <a:ext cx="1707000" cy="1473300"/>
          </a:xfrm>
          <a:prstGeom prst="rect">
            <a:avLst/>
          </a:prstGeom>
          <a:noFill/>
          <a:ln>
            <a:noFill/>
          </a:ln>
        </p:spPr>
      </p:sp>
      <p:sp>
        <p:nvSpPr>
          <p:cNvPr id="107" name="Google Shape;107;p11"/>
          <p:cNvSpPr>
            <a:spLocks noGrp="1"/>
          </p:cNvSpPr>
          <p:nvPr>
            <p:ph type="pic" idx="18"/>
          </p:nvPr>
        </p:nvSpPr>
        <p:spPr>
          <a:xfrm>
            <a:off x="7284750" y="1892388"/>
            <a:ext cx="1707000" cy="1473300"/>
          </a:xfrm>
          <a:prstGeom prst="rect">
            <a:avLst/>
          </a:prstGeom>
          <a:noFill/>
          <a:ln>
            <a:noFill/>
          </a:ln>
        </p:spPr>
      </p:sp>
      <p:sp>
        <p:nvSpPr>
          <p:cNvPr id="108" name="Google Shape;108;p11"/>
          <p:cNvSpPr>
            <a:spLocks noGrp="1"/>
          </p:cNvSpPr>
          <p:nvPr>
            <p:ph type="pic" idx="19"/>
          </p:nvPr>
        </p:nvSpPr>
        <p:spPr>
          <a:xfrm>
            <a:off x="7284750" y="3441875"/>
            <a:ext cx="1707000" cy="14733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1620">
          <p15:clr>
            <a:schemeClr val="dk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3: Full-bleed image with Caption">
  <p:cSld name="SECTION_HEADER_1_1_1_1_1">
    <p:spTree>
      <p:nvGrpSpPr>
        <p:cNvPr id="1" name="Shape 109"/>
        <p:cNvGrpSpPr/>
        <p:nvPr/>
      </p:nvGrpSpPr>
      <p:grpSpPr>
        <a:xfrm>
          <a:off x="0" y="0"/>
          <a:ext cx="0" cy="0"/>
          <a:chOff x="0" y="0"/>
          <a:chExt cx="0" cy="0"/>
        </a:xfrm>
      </p:grpSpPr>
      <p:sp>
        <p:nvSpPr>
          <p:cNvPr id="110" name="Google Shape;110;p12"/>
          <p:cNvSpPr>
            <a:spLocks noGrp="1"/>
          </p:cNvSpPr>
          <p:nvPr>
            <p:ph type="pic" idx="2"/>
          </p:nvPr>
        </p:nvSpPr>
        <p:spPr>
          <a:xfrm>
            <a:off x="0" y="0"/>
            <a:ext cx="9144000" cy="5143500"/>
          </a:xfrm>
          <a:prstGeom prst="rect">
            <a:avLst/>
          </a:prstGeom>
          <a:noFill/>
          <a:ln>
            <a:noFill/>
          </a:ln>
        </p:spPr>
      </p:sp>
      <p:sp>
        <p:nvSpPr>
          <p:cNvPr id="111" name="Google Shape;111;p12"/>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12"/>
          <p:cNvSpPr txBox="1">
            <a:spLocks noGrp="1"/>
          </p:cNvSpPr>
          <p:nvPr>
            <p:ph type="subTitle" idx="1"/>
          </p:nvPr>
        </p:nvSpPr>
        <p:spPr>
          <a:xfrm>
            <a:off x="152400" y="4990013"/>
            <a:ext cx="44196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1: Agenda/Key Takeaways">
  <p:cSld name="CUSTOM_2_3">
    <p:spTree>
      <p:nvGrpSpPr>
        <p:cNvPr id="1" name="Shape 113"/>
        <p:cNvGrpSpPr/>
        <p:nvPr/>
      </p:nvGrpSpPr>
      <p:grpSpPr>
        <a:xfrm>
          <a:off x="0" y="0"/>
          <a:ext cx="0" cy="0"/>
          <a:chOff x="0" y="0"/>
          <a:chExt cx="0" cy="0"/>
        </a:xfrm>
      </p:grpSpPr>
      <p:sp>
        <p:nvSpPr>
          <p:cNvPr id="114" name="Google Shape;114;p13"/>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13"/>
          <p:cNvSpPr txBox="1">
            <a:spLocks noGrp="1"/>
          </p:cNvSpPr>
          <p:nvPr>
            <p:ph type="title"/>
          </p:nvPr>
        </p:nvSpPr>
        <p:spPr>
          <a:xfrm>
            <a:off x="152400" y="342838"/>
            <a:ext cx="8839200" cy="4572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6" name="Google Shape;116;p13"/>
          <p:cNvSpPr txBox="1">
            <a:spLocks noGrp="1"/>
          </p:cNvSpPr>
          <p:nvPr>
            <p:ph type="subTitle" idx="1"/>
          </p:nvPr>
        </p:nvSpPr>
        <p:spPr>
          <a:xfrm>
            <a:off x="152400" y="800038"/>
            <a:ext cx="88392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300"/>
              <a:buNone/>
              <a:defRPr sz="1300">
                <a:solidFill>
                  <a:schemeClr val="dk1"/>
                </a:solidFill>
              </a:defRPr>
            </a:lvl1pPr>
            <a:lvl2pPr lvl="1">
              <a:spcBef>
                <a:spcPts val="0"/>
              </a:spcBef>
              <a:spcAft>
                <a:spcPts val="0"/>
              </a:spcAft>
              <a:buClr>
                <a:srgbClr val="666666"/>
              </a:buClr>
              <a:buSzPts val="1000"/>
              <a:buNone/>
              <a:defRPr sz="1000">
                <a:solidFill>
                  <a:srgbClr val="666666"/>
                </a:solidFill>
              </a:defRPr>
            </a:lvl2pPr>
            <a:lvl3pPr lvl="2">
              <a:spcBef>
                <a:spcPts val="0"/>
              </a:spcBef>
              <a:spcAft>
                <a:spcPts val="0"/>
              </a:spcAft>
              <a:buClr>
                <a:srgbClr val="666666"/>
              </a:buClr>
              <a:buSzPts val="1000"/>
              <a:buNone/>
              <a:defRPr sz="1000">
                <a:solidFill>
                  <a:srgbClr val="666666"/>
                </a:solidFill>
              </a:defRPr>
            </a:lvl3pPr>
            <a:lvl4pPr lvl="3">
              <a:spcBef>
                <a:spcPts val="0"/>
              </a:spcBef>
              <a:spcAft>
                <a:spcPts val="0"/>
              </a:spcAft>
              <a:buClr>
                <a:srgbClr val="666666"/>
              </a:buClr>
              <a:buSzPts val="1000"/>
              <a:buNone/>
              <a:defRPr sz="1000">
                <a:solidFill>
                  <a:srgbClr val="666666"/>
                </a:solidFill>
              </a:defRPr>
            </a:lvl4pPr>
            <a:lvl5pPr lvl="4">
              <a:spcBef>
                <a:spcPts val="0"/>
              </a:spcBef>
              <a:spcAft>
                <a:spcPts val="0"/>
              </a:spcAft>
              <a:buClr>
                <a:srgbClr val="666666"/>
              </a:buClr>
              <a:buSzPts val="1000"/>
              <a:buNone/>
              <a:defRPr sz="1000">
                <a:solidFill>
                  <a:srgbClr val="666666"/>
                </a:solidFill>
              </a:defRPr>
            </a:lvl5pPr>
            <a:lvl6pPr lvl="5">
              <a:spcBef>
                <a:spcPts val="0"/>
              </a:spcBef>
              <a:spcAft>
                <a:spcPts val="0"/>
              </a:spcAft>
              <a:buClr>
                <a:srgbClr val="666666"/>
              </a:buClr>
              <a:buSzPts val="1000"/>
              <a:buNone/>
              <a:defRPr sz="1000">
                <a:solidFill>
                  <a:srgbClr val="666666"/>
                </a:solidFill>
              </a:defRPr>
            </a:lvl6pPr>
            <a:lvl7pPr lvl="6">
              <a:spcBef>
                <a:spcPts val="0"/>
              </a:spcBef>
              <a:spcAft>
                <a:spcPts val="0"/>
              </a:spcAft>
              <a:buClr>
                <a:srgbClr val="666666"/>
              </a:buClr>
              <a:buSzPts val="1000"/>
              <a:buNone/>
              <a:defRPr sz="1000">
                <a:solidFill>
                  <a:srgbClr val="666666"/>
                </a:solidFill>
              </a:defRPr>
            </a:lvl7pPr>
            <a:lvl8pPr lvl="7">
              <a:spcBef>
                <a:spcPts val="0"/>
              </a:spcBef>
              <a:spcAft>
                <a:spcPts val="0"/>
              </a:spcAft>
              <a:buClr>
                <a:srgbClr val="666666"/>
              </a:buClr>
              <a:buSzPts val="1000"/>
              <a:buNone/>
              <a:defRPr sz="1000">
                <a:solidFill>
                  <a:srgbClr val="666666"/>
                </a:solidFill>
              </a:defRPr>
            </a:lvl8pPr>
            <a:lvl9pPr lvl="8">
              <a:spcBef>
                <a:spcPts val="0"/>
              </a:spcBef>
              <a:spcAft>
                <a:spcPts val="0"/>
              </a:spcAft>
              <a:buClr>
                <a:srgbClr val="666666"/>
              </a:buClr>
              <a:buSzPts val="1000"/>
              <a:buNone/>
              <a:defRPr sz="1000">
                <a:solidFill>
                  <a:srgbClr val="666666"/>
                </a:solidFill>
              </a:defRPr>
            </a:lvl9pPr>
          </a:lstStyle>
          <a:p>
            <a:endParaRPr/>
          </a:p>
        </p:txBody>
      </p:sp>
      <p:sp>
        <p:nvSpPr>
          <p:cNvPr id="117" name="Google Shape;117;p13"/>
          <p:cNvSpPr txBox="1">
            <a:spLocks noGrp="1"/>
          </p:cNvSpPr>
          <p:nvPr>
            <p:ph type="body" idx="2"/>
          </p:nvPr>
        </p:nvSpPr>
        <p:spPr>
          <a:xfrm>
            <a:off x="152400" y="1371538"/>
            <a:ext cx="4419600" cy="2743200"/>
          </a:xfrm>
          <a:prstGeom prst="rect">
            <a:avLst/>
          </a:prstGeom>
          <a:noFill/>
          <a:ln>
            <a:noFill/>
          </a:ln>
        </p:spPr>
        <p:txBody>
          <a:bodyPr spcFirstLastPara="1" wrap="square" lIns="0" tIns="0" rIns="0" bIns="0" anchor="t" anchorCtr="0">
            <a:spAutoFit/>
          </a:bodyPr>
          <a:lstStyle>
            <a:lvl1pPr marL="457200" lvl="0" indent="-292100">
              <a:spcBef>
                <a:spcPts val="0"/>
              </a:spcBef>
              <a:spcAft>
                <a:spcPts val="0"/>
              </a:spcAft>
              <a:buClr>
                <a:srgbClr val="000000"/>
              </a:buClr>
              <a:buSzPts val="1000"/>
              <a:buChar char="●"/>
              <a:defRPr sz="1000">
                <a:solidFill>
                  <a:srgbClr val="000000"/>
                </a:solidFill>
              </a:defRPr>
            </a:lvl1pPr>
            <a:lvl2pPr marL="914400" lvl="1" indent="-292100">
              <a:spcBef>
                <a:spcPts val="0"/>
              </a:spcBef>
              <a:spcAft>
                <a:spcPts val="0"/>
              </a:spcAft>
              <a:buClr>
                <a:srgbClr val="000000"/>
              </a:buClr>
              <a:buSzPts val="1000"/>
              <a:buChar char="○"/>
              <a:defRPr sz="1000">
                <a:solidFill>
                  <a:srgbClr val="000000"/>
                </a:solidFill>
              </a:defRPr>
            </a:lvl2pPr>
            <a:lvl3pPr marL="1371600" lvl="2" indent="-292100">
              <a:spcBef>
                <a:spcPts val="0"/>
              </a:spcBef>
              <a:spcAft>
                <a:spcPts val="0"/>
              </a:spcAft>
              <a:buClr>
                <a:srgbClr val="000000"/>
              </a:buClr>
              <a:buSzPts val="1000"/>
              <a:buChar char="■"/>
              <a:defRPr sz="1000">
                <a:solidFill>
                  <a:srgbClr val="000000"/>
                </a:solidFill>
              </a:defRPr>
            </a:lvl3pPr>
            <a:lvl4pPr marL="1828800" lvl="3" indent="-292100">
              <a:spcBef>
                <a:spcPts val="0"/>
              </a:spcBef>
              <a:spcAft>
                <a:spcPts val="0"/>
              </a:spcAft>
              <a:buClr>
                <a:srgbClr val="000000"/>
              </a:buClr>
              <a:buSzPts val="1000"/>
              <a:buChar char="●"/>
              <a:defRPr sz="1000">
                <a:solidFill>
                  <a:srgbClr val="000000"/>
                </a:solidFill>
              </a:defRPr>
            </a:lvl4pPr>
            <a:lvl5pPr marL="2286000" lvl="4" indent="-292100">
              <a:spcBef>
                <a:spcPts val="0"/>
              </a:spcBef>
              <a:spcAft>
                <a:spcPts val="0"/>
              </a:spcAft>
              <a:buClr>
                <a:srgbClr val="000000"/>
              </a:buClr>
              <a:buSzPts val="1000"/>
              <a:buChar char="○"/>
              <a:defRPr sz="1000">
                <a:solidFill>
                  <a:srgbClr val="000000"/>
                </a:solidFill>
              </a:defRPr>
            </a:lvl5pPr>
            <a:lvl6pPr marL="2743200" lvl="5" indent="-292100">
              <a:spcBef>
                <a:spcPts val="0"/>
              </a:spcBef>
              <a:spcAft>
                <a:spcPts val="0"/>
              </a:spcAft>
              <a:buClr>
                <a:srgbClr val="000000"/>
              </a:buClr>
              <a:buSzPts val="1000"/>
              <a:buChar char="■"/>
              <a:defRPr sz="1000">
                <a:solidFill>
                  <a:srgbClr val="000000"/>
                </a:solidFill>
              </a:defRPr>
            </a:lvl6pPr>
            <a:lvl7pPr marL="3200400" lvl="6" indent="-292100">
              <a:spcBef>
                <a:spcPts val="0"/>
              </a:spcBef>
              <a:spcAft>
                <a:spcPts val="0"/>
              </a:spcAft>
              <a:buClr>
                <a:srgbClr val="000000"/>
              </a:buClr>
              <a:buSzPts val="1000"/>
              <a:buChar char="●"/>
              <a:defRPr sz="1000">
                <a:solidFill>
                  <a:srgbClr val="000000"/>
                </a:solidFill>
              </a:defRPr>
            </a:lvl7pPr>
            <a:lvl8pPr marL="3657600" lvl="7" indent="-292100">
              <a:spcBef>
                <a:spcPts val="0"/>
              </a:spcBef>
              <a:spcAft>
                <a:spcPts val="0"/>
              </a:spcAft>
              <a:buClr>
                <a:srgbClr val="000000"/>
              </a:buClr>
              <a:buSzPts val="1000"/>
              <a:buChar char="○"/>
              <a:defRPr sz="1000">
                <a:solidFill>
                  <a:srgbClr val="000000"/>
                </a:solidFill>
              </a:defRPr>
            </a:lvl8pPr>
            <a:lvl9pPr marL="4114800" lvl="8" indent="-292100">
              <a:spcBef>
                <a:spcPts val="0"/>
              </a:spcBef>
              <a:spcAft>
                <a:spcPts val="0"/>
              </a:spcAft>
              <a:buClr>
                <a:srgbClr val="000000"/>
              </a:buClr>
              <a:buSzPts val="1000"/>
              <a:buChar char="■"/>
              <a:defRPr sz="10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504">
          <p15:clr>
            <a:schemeClr val="dk2"/>
          </p15:clr>
        </p15:guide>
        <p15:guide id="2" orient="horz" pos="864">
          <p15:clr>
            <a:schemeClr val="dk2"/>
          </p15:clr>
        </p15:guide>
        <p15:guide id="3" pos="1888">
          <p15:clr>
            <a:schemeClr val="lt2"/>
          </p15:clr>
        </p15:guide>
        <p15:guide id="4" pos="1984">
          <p15:clr>
            <a:schemeClr val="lt2"/>
          </p15:clr>
        </p15:guide>
        <p15:guide id="5" orient="horz" pos="624">
          <p15:clr>
            <a:schemeClr val="accent4"/>
          </p15:clr>
        </p15:guide>
        <p15:guide id="6" pos="2832">
          <p15:clr>
            <a:srgbClr val="EEEEEE"/>
          </p15:clr>
        </p15:guide>
        <p15:guide id="7" pos="2928">
          <p15:clr>
            <a:srgbClr val="EEEEEE"/>
          </p15:clr>
        </p15:guide>
        <p15:guide id="8" pos="3776">
          <p15:clr>
            <a:srgbClr val="EEEEEE"/>
          </p15:clr>
        </p15:guide>
        <p15:guide id="9" pos="3872">
          <p15:clr>
            <a:srgbClr val="EEEEEE"/>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2: Project Team/Images with Descriptions">
  <p:cSld name="CUSTOM_3_1_1">
    <p:spTree>
      <p:nvGrpSpPr>
        <p:cNvPr id="1" name="Shape 118"/>
        <p:cNvGrpSpPr/>
        <p:nvPr/>
      </p:nvGrpSpPr>
      <p:grpSpPr>
        <a:xfrm>
          <a:off x="0" y="0"/>
          <a:ext cx="0" cy="0"/>
          <a:chOff x="0" y="0"/>
          <a:chExt cx="0" cy="0"/>
        </a:xfrm>
      </p:grpSpPr>
      <p:sp>
        <p:nvSpPr>
          <p:cNvPr id="119" name="Google Shape;119;p14"/>
          <p:cNvSpPr>
            <a:spLocks noGrp="1"/>
          </p:cNvSpPr>
          <p:nvPr>
            <p:ph type="pic" idx="2"/>
          </p:nvPr>
        </p:nvSpPr>
        <p:spPr>
          <a:xfrm>
            <a:off x="152425" y="723913"/>
            <a:ext cx="1707000" cy="1867200"/>
          </a:xfrm>
          <a:prstGeom prst="rect">
            <a:avLst/>
          </a:prstGeom>
          <a:noFill/>
          <a:ln>
            <a:noFill/>
          </a:ln>
        </p:spPr>
      </p:sp>
      <p:sp>
        <p:nvSpPr>
          <p:cNvPr id="120" name="Google Shape;120;p14"/>
          <p:cNvSpPr txBox="1">
            <a:spLocks noGrp="1"/>
          </p:cNvSpPr>
          <p:nvPr>
            <p:ph type="body" idx="1"/>
          </p:nvPr>
        </p:nvSpPr>
        <p:spPr>
          <a:xfrm>
            <a:off x="152425" y="2669050"/>
            <a:ext cx="1707000" cy="20574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21" name="Google Shape;121;p14"/>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2" name="Google Shape;122;p14"/>
          <p:cNvSpPr>
            <a:spLocks noGrp="1"/>
          </p:cNvSpPr>
          <p:nvPr>
            <p:ph type="pic" idx="3"/>
          </p:nvPr>
        </p:nvSpPr>
        <p:spPr>
          <a:xfrm>
            <a:off x="1935419" y="723913"/>
            <a:ext cx="1707000" cy="1867200"/>
          </a:xfrm>
          <a:prstGeom prst="rect">
            <a:avLst/>
          </a:prstGeom>
          <a:noFill/>
          <a:ln>
            <a:noFill/>
          </a:ln>
        </p:spPr>
      </p:sp>
      <p:sp>
        <p:nvSpPr>
          <p:cNvPr id="123" name="Google Shape;123;p14"/>
          <p:cNvSpPr txBox="1">
            <a:spLocks noGrp="1"/>
          </p:cNvSpPr>
          <p:nvPr>
            <p:ph type="body" idx="4"/>
          </p:nvPr>
        </p:nvSpPr>
        <p:spPr>
          <a:xfrm>
            <a:off x="1935419" y="2669050"/>
            <a:ext cx="1707000" cy="20574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24" name="Google Shape;124;p14"/>
          <p:cNvSpPr>
            <a:spLocks noGrp="1"/>
          </p:cNvSpPr>
          <p:nvPr>
            <p:ph type="pic" idx="5"/>
          </p:nvPr>
        </p:nvSpPr>
        <p:spPr>
          <a:xfrm>
            <a:off x="3718500" y="723913"/>
            <a:ext cx="1707000" cy="1867200"/>
          </a:xfrm>
          <a:prstGeom prst="rect">
            <a:avLst/>
          </a:prstGeom>
          <a:noFill/>
          <a:ln>
            <a:noFill/>
          </a:ln>
        </p:spPr>
      </p:sp>
      <p:sp>
        <p:nvSpPr>
          <p:cNvPr id="125" name="Google Shape;125;p14"/>
          <p:cNvSpPr txBox="1">
            <a:spLocks noGrp="1"/>
          </p:cNvSpPr>
          <p:nvPr>
            <p:ph type="body" idx="6"/>
          </p:nvPr>
        </p:nvSpPr>
        <p:spPr>
          <a:xfrm>
            <a:off x="3718500" y="2669050"/>
            <a:ext cx="1707000" cy="20574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26" name="Google Shape;126;p14"/>
          <p:cNvSpPr>
            <a:spLocks noGrp="1"/>
          </p:cNvSpPr>
          <p:nvPr>
            <p:ph type="pic" idx="7"/>
          </p:nvPr>
        </p:nvSpPr>
        <p:spPr>
          <a:xfrm>
            <a:off x="5501581" y="723913"/>
            <a:ext cx="1707000" cy="1867200"/>
          </a:xfrm>
          <a:prstGeom prst="rect">
            <a:avLst/>
          </a:prstGeom>
          <a:noFill/>
          <a:ln>
            <a:noFill/>
          </a:ln>
        </p:spPr>
      </p:sp>
      <p:sp>
        <p:nvSpPr>
          <p:cNvPr id="127" name="Google Shape;127;p14"/>
          <p:cNvSpPr txBox="1">
            <a:spLocks noGrp="1"/>
          </p:cNvSpPr>
          <p:nvPr>
            <p:ph type="body" idx="8"/>
          </p:nvPr>
        </p:nvSpPr>
        <p:spPr>
          <a:xfrm>
            <a:off x="5501581" y="2669050"/>
            <a:ext cx="1707000" cy="20574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28" name="Google Shape;128;p14"/>
          <p:cNvSpPr>
            <a:spLocks noGrp="1"/>
          </p:cNvSpPr>
          <p:nvPr>
            <p:ph type="pic" idx="9"/>
          </p:nvPr>
        </p:nvSpPr>
        <p:spPr>
          <a:xfrm>
            <a:off x="7284663" y="723913"/>
            <a:ext cx="1707000" cy="1867200"/>
          </a:xfrm>
          <a:prstGeom prst="rect">
            <a:avLst/>
          </a:prstGeom>
          <a:noFill/>
          <a:ln>
            <a:noFill/>
          </a:ln>
        </p:spPr>
      </p:sp>
      <p:sp>
        <p:nvSpPr>
          <p:cNvPr id="129" name="Google Shape;129;p14"/>
          <p:cNvSpPr txBox="1">
            <a:spLocks noGrp="1"/>
          </p:cNvSpPr>
          <p:nvPr>
            <p:ph type="body" idx="13"/>
          </p:nvPr>
        </p:nvSpPr>
        <p:spPr>
          <a:xfrm>
            <a:off x="7284663" y="2669050"/>
            <a:ext cx="1707000" cy="20574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30" name="Google Shape;130;p14"/>
          <p:cNvSpPr txBox="1">
            <a:spLocks noGrp="1"/>
          </p:cNvSpPr>
          <p:nvPr>
            <p:ph type="title"/>
          </p:nvPr>
        </p:nvSpPr>
        <p:spPr>
          <a:xfrm>
            <a:off x="152400" y="342900"/>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31" name="Google Shape;131;p14"/>
          <p:cNvSpPr txBox="1">
            <a:spLocks noGrp="1"/>
          </p:cNvSpPr>
          <p:nvPr>
            <p:ph type="subTitle" idx="14"/>
          </p:nvPr>
        </p:nvSpPr>
        <p:spPr>
          <a:xfrm>
            <a:off x="152400" y="723838"/>
            <a:ext cx="44196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orient="horz" pos="1632">
          <p15:clr>
            <a:schemeClr val="dk2"/>
          </p15:clr>
        </p15:guide>
        <p15:guide id="2" orient="horz" pos="456">
          <p15:clr>
            <a:schemeClr val="dk2"/>
          </p15:clr>
        </p15:guide>
        <p15:guide id="3" orient="horz" pos="1681">
          <p15:clr>
            <a:schemeClr val="dk2"/>
          </p15:clr>
        </p15:guide>
        <p15:guide id="4" orient="horz" pos="648">
          <p15:clr>
            <a:schemeClr val="dk2"/>
          </p15:clr>
        </p15:guide>
        <p15:guide id="5" orient="horz" pos="576">
          <p15:clr>
            <a:schemeClr val="accent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3: XL Project Team/Images with Descriptions">
  <p:cSld name="CUSTOM_3_1_1_1">
    <p:spTree>
      <p:nvGrpSpPr>
        <p:cNvPr id="1" name="Shape 132"/>
        <p:cNvGrpSpPr/>
        <p:nvPr/>
      </p:nvGrpSpPr>
      <p:grpSpPr>
        <a:xfrm>
          <a:off x="0" y="0"/>
          <a:ext cx="0" cy="0"/>
          <a:chOff x="0" y="0"/>
          <a:chExt cx="0" cy="0"/>
        </a:xfrm>
      </p:grpSpPr>
      <p:sp>
        <p:nvSpPr>
          <p:cNvPr id="133" name="Google Shape;133;p15"/>
          <p:cNvSpPr>
            <a:spLocks noGrp="1"/>
          </p:cNvSpPr>
          <p:nvPr>
            <p:ph type="pic" idx="2"/>
          </p:nvPr>
        </p:nvSpPr>
        <p:spPr>
          <a:xfrm>
            <a:off x="152250" y="1028600"/>
            <a:ext cx="1707000" cy="1371600"/>
          </a:xfrm>
          <a:prstGeom prst="rect">
            <a:avLst/>
          </a:prstGeom>
          <a:noFill/>
          <a:ln>
            <a:noFill/>
          </a:ln>
        </p:spPr>
      </p:sp>
      <p:sp>
        <p:nvSpPr>
          <p:cNvPr id="134" name="Google Shape;134;p15"/>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35" name="Google Shape;135;p15"/>
          <p:cNvSpPr txBox="1">
            <a:spLocks noGrp="1"/>
          </p:cNvSpPr>
          <p:nvPr>
            <p:ph type="body" idx="1"/>
          </p:nvPr>
        </p:nvSpPr>
        <p:spPr>
          <a:xfrm>
            <a:off x="152475" y="2476400"/>
            <a:ext cx="1707000" cy="537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36" name="Google Shape;136;p15"/>
          <p:cNvSpPr txBox="1">
            <a:spLocks noGrp="1"/>
          </p:cNvSpPr>
          <p:nvPr>
            <p:ph type="subTitle" idx="3"/>
          </p:nvPr>
        </p:nvSpPr>
        <p:spPr>
          <a:xfrm>
            <a:off x="152250" y="723900"/>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137" name="Google Shape;137;p15"/>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8" name="Google Shape;138;p15"/>
          <p:cNvSpPr>
            <a:spLocks noGrp="1"/>
          </p:cNvSpPr>
          <p:nvPr>
            <p:ph type="pic" idx="4"/>
          </p:nvPr>
        </p:nvSpPr>
        <p:spPr>
          <a:xfrm>
            <a:off x="152175" y="3014125"/>
            <a:ext cx="1707000" cy="1371600"/>
          </a:xfrm>
          <a:prstGeom prst="rect">
            <a:avLst/>
          </a:prstGeom>
          <a:noFill/>
          <a:ln>
            <a:noFill/>
          </a:ln>
        </p:spPr>
      </p:sp>
      <p:sp>
        <p:nvSpPr>
          <p:cNvPr id="139" name="Google Shape;139;p15"/>
          <p:cNvSpPr txBox="1">
            <a:spLocks noGrp="1"/>
          </p:cNvSpPr>
          <p:nvPr>
            <p:ph type="body" idx="5"/>
          </p:nvPr>
        </p:nvSpPr>
        <p:spPr>
          <a:xfrm>
            <a:off x="152175" y="4461325"/>
            <a:ext cx="1707000" cy="453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40" name="Google Shape;140;p15"/>
          <p:cNvSpPr>
            <a:spLocks noGrp="1"/>
          </p:cNvSpPr>
          <p:nvPr>
            <p:ph type="pic" idx="6"/>
          </p:nvPr>
        </p:nvSpPr>
        <p:spPr>
          <a:xfrm>
            <a:off x="1935181" y="1030250"/>
            <a:ext cx="1707000" cy="1371600"/>
          </a:xfrm>
          <a:prstGeom prst="rect">
            <a:avLst/>
          </a:prstGeom>
          <a:noFill/>
          <a:ln>
            <a:noFill/>
          </a:ln>
        </p:spPr>
      </p:sp>
      <p:sp>
        <p:nvSpPr>
          <p:cNvPr id="141" name="Google Shape;141;p15"/>
          <p:cNvSpPr txBox="1">
            <a:spLocks noGrp="1"/>
          </p:cNvSpPr>
          <p:nvPr>
            <p:ph type="body" idx="7"/>
          </p:nvPr>
        </p:nvSpPr>
        <p:spPr>
          <a:xfrm>
            <a:off x="1935406" y="2478050"/>
            <a:ext cx="1707000" cy="537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42" name="Google Shape;142;p15"/>
          <p:cNvSpPr>
            <a:spLocks noGrp="1"/>
          </p:cNvSpPr>
          <p:nvPr>
            <p:ph type="pic" idx="8"/>
          </p:nvPr>
        </p:nvSpPr>
        <p:spPr>
          <a:xfrm>
            <a:off x="1935106" y="3015775"/>
            <a:ext cx="1707000" cy="1371600"/>
          </a:xfrm>
          <a:prstGeom prst="rect">
            <a:avLst/>
          </a:prstGeom>
          <a:noFill/>
          <a:ln>
            <a:noFill/>
          </a:ln>
        </p:spPr>
      </p:sp>
      <p:sp>
        <p:nvSpPr>
          <p:cNvPr id="143" name="Google Shape;143;p15"/>
          <p:cNvSpPr txBox="1">
            <a:spLocks noGrp="1"/>
          </p:cNvSpPr>
          <p:nvPr>
            <p:ph type="body" idx="9"/>
          </p:nvPr>
        </p:nvSpPr>
        <p:spPr>
          <a:xfrm>
            <a:off x="1935106" y="4462975"/>
            <a:ext cx="1707000" cy="453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44" name="Google Shape;144;p15"/>
          <p:cNvSpPr>
            <a:spLocks noGrp="1"/>
          </p:cNvSpPr>
          <p:nvPr>
            <p:ph type="pic" idx="13"/>
          </p:nvPr>
        </p:nvSpPr>
        <p:spPr>
          <a:xfrm>
            <a:off x="3718394" y="1028600"/>
            <a:ext cx="1707000" cy="1371600"/>
          </a:xfrm>
          <a:prstGeom prst="rect">
            <a:avLst/>
          </a:prstGeom>
          <a:noFill/>
          <a:ln>
            <a:noFill/>
          </a:ln>
        </p:spPr>
      </p:sp>
      <p:sp>
        <p:nvSpPr>
          <p:cNvPr id="145" name="Google Shape;145;p15"/>
          <p:cNvSpPr txBox="1">
            <a:spLocks noGrp="1"/>
          </p:cNvSpPr>
          <p:nvPr>
            <p:ph type="body" idx="14"/>
          </p:nvPr>
        </p:nvSpPr>
        <p:spPr>
          <a:xfrm>
            <a:off x="3718619" y="2476400"/>
            <a:ext cx="1707000" cy="537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46" name="Google Shape;146;p15"/>
          <p:cNvSpPr>
            <a:spLocks noGrp="1"/>
          </p:cNvSpPr>
          <p:nvPr>
            <p:ph type="pic" idx="15"/>
          </p:nvPr>
        </p:nvSpPr>
        <p:spPr>
          <a:xfrm>
            <a:off x="3718319" y="3014125"/>
            <a:ext cx="1707000" cy="1371600"/>
          </a:xfrm>
          <a:prstGeom prst="rect">
            <a:avLst/>
          </a:prstGeom>
          <a:noFill/>
          <a:ln>
            <a:noFill/>
          </a:ln>
        </p:spPr>
      </p:sp>
      <p:sp>
        <p:nvSpPr>
          <p:cNvPr id="147" name="Google Shape;147;p15"/>
          <p:cNvSpPr txBox="1">
            <a:spLocks noGrp="1"/>
          </p:cNvSpPr>
          <p:nvPr>
            <p:ph type="body" idx="16"/>
          </p:nvPr>
        </p:nvSpPr>
        <p:spPr>
          <a:xfrm>
            <a:off x="3718319" y="4461325"/>
            <a:ext cx="1707000" cy="453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48" name="Google Shape;148;p15"/>
          <p:cNvSpPr>
            <a:spLocks noGrp="1"/>
          </p:cNvSpPr>
          <p:nvPr>
            <p:ph type="pic" idx="17"/>
          </p:nvPr>
        </p:nvSpPr>
        <p:spPr>
          <a:xfrm>
            <a:off x="5501325" y="1030250"/>
            <a:ext cx="1707000" cy="1371600"/>
          </a:xfrm>
          <a:prstGeom prst="rect">
            <a:avLst/>
          </a:prstGeom>
          <a:noFill/>
          <a:ln>
            <a:noFill/>
          </a:ln>
        </p:spPr>
      </p:sp>
      <p:sp>
        <p:nvSpPr>
          <p:cNvPr id="149" name="Google Shape;149;p15"/>
          <p:cNvSpPr txBox="1">
            <a:spLocks noGrp="1"/>
          </p:cNvSpPr>
          <p:nvPr>
            <p:ph type="body" idx="18"/>
          </p:nvPr>
        </p:nvSpPr>
        <p:spPr>
          <a:xfrm>
            <a:off x="5501550" y="2478050"/>
            <a:ext cx="1707000" cy="537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50" name="Google Shape;150;p15"/>
          <p:cNvSpPr>
            <a:spLocks noGrp="1"/>
          </p:cNvSpPr>
          <p:nvPr>
            <p:ph type="pic" idx="19"/>
          </p:nvPr>
        </p:nvSpPr>
        <p:spPr>
          <a:xfrm>
            <a:off x="5501250" y="3015775"/>
            <a:ext cx="1707000" cy="1371600"/>
          </a:xfrm>
          <a:prstGeom prst="rect">
            <a:avLst/>
          </a:prstGeom>
          <a:noFill/>
          <a:ln>
            <a:noFill/>
          </a:ln>
        </p:spPr>
      </p:sp>
      <p:sp>
        <p:nvSpPr>
          <p:cNvPr id="151" name="Google Shape;151;p15"/>
          <p:cNvSpPr txBox="1">
            <a:spLocks noGrp="1"/>
          </p:cNvSpPr>
          <p:nvPr>
            <p:ph type="body" idx="20"/>
          </p:nvPr>
        </p:nvSpPr>
        <p:spPr>
          <a:xfrm>
            <a:off x="5501250" y="4462975"/>
            <a:ext cx="1707000" cy="453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52" name="Google Shape;152;p15"/>
          <p:cNvSpPr>
            <a:spLocks noGrp="1"/>
          </p:cNvSpPr>
          <p:nvPr>
            <p:ph type="pic" idx="21"/>
          </p:nvPr>
        </p:nvSpPr>
        <p:spPr>
          <a:xfrm>
            <a:off x="7284650" y="1030250"/>
            <a:ext cx="1707000" cy="1371600"/>
          </a:xfrm>
          <a:prstGeom prst="rect">
            <a:avLst/>
          </a:prstGeom>
          <a:noFill/>
          <a:ln>
            <a:noFill/>
          </a:ln>
        </p:spPr>
      </p:sp>
      <p:sp>
        <p:nvSpPr>
          <p:cNvPr id="153" name="Google Shape;153;p15"/>
          <p:cNvSpPr txBox="1">
            <a:spLocks noGrp="1"/>
          </p:cNvSpPr>
          <p:nvPr>
            <p:ph type="body" idx="22"/>
          </p:nvPr>
        </p:nvSpPr>
        <p:spPr>
          <a:xfrm>
            <a:off x="7284875" y="2478050"/>
            <a:ext cx="1707000" cy="537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154" name="Google Shape;154;p15"/>
          <p:cNvSpPr>
            <a:spLocks noGrp="1"/>
          </p:cNvSpPr>
          <p:nvPr>
            <p:ph type="pic" idx="23"/>
          </p:nvPr>
        </p:nvSpPr>
        <p:spPr>
          <a:xfrm>
            <a:off x="7284575" y="3015775"/>
            <a:ext cx="1707000" cy="1371600"/>
          </a:xfrm>
          <a:prstGeom prst="rect">
            <a:avLst/>
          </a:prstGeom>
          <a:noFill/>
          <a:ln>
            <a:noFill/>
          </a:ln>
        </p:spPr>
      </p:sp>
      <p:sp>
        <p:nvSpPr>
          <p:cNvPr id="155" name="Google Shape;155;p15"/>
          <p:cNvSpPr txBox="1">
            <a:spLocks noGrp="1"/>
          </p:cNvSpPr>
          <p:nvPr>
            <p:ph type="body" idx="24"/>
          </p:nvPr>
        </p:nvSpPr>
        <p:spPr>
          <a:xfrm>
            <a:off x="7284575" y="4462975"/>
            <a:ext cx="1707000" cy="453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1513">
          <p15:clr>
            <a:schemeClr val="dk2"/>
          </p15:clr>
        </p15:guide>
        <p15:guide id="2" orient="horz" pos="456">
          <p15:clr>
            <a:schemeClr val="dk2"/>
          </p15:clr>
        </p15:guide>
        <p15:guide id="3" orient="horz" pos="1562">
          <p15:clr>
            <a:schemeClr val="dk2"/>
          </p15:clr>
        </p15:guide>
        <p15:guide id="4" orient="horz" pos="648">
          <p15:clr>
            <a:schemeClr val="dk2"/>
          </p15:clr>
        </p15:guide>
        <p15:guide id="5" orient="horz" pos="576">
          <p15:clr>
            <a:schemeClr val="accent4"/>
          </p15:clr>
        </p15:guide>
        <p15:guide id="6" orient="horz" pos="1899">
          <p15:clr>
            <a:schemeClr val="dk2"/>
          </p15:clr>
        </p15:guide>
        <p15:guide id="7" orient="horz" pos="2762">
          <p15:clr>
            <a:schemeClr val="dk2"/>
          </p15:clr>
        </p15:guide>
        <p15:guide id="8" orient="horz" pos="2810">
          <p15:clr>
            <a:schemeClr val="dk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1: Blank, Header and Footer Only" type="blank">
  <p:cSld name="BLANK">
    <p:spTree>
      <p:nvGrpSpPr>
        <p:cNvPr id="1" name="Shape 156"/>
        <p:cNvGrpSpPr/>
        <p:nvPr/>
      </p:nvGrpSpPr>
      <p:grpSpPr>
        <a:xfrm>
          <a:off x="0" y="0"/>
          <a:ext cx="0" cy="0"/>
          <a:chOff x="0" y="0"/>
          <a:chExt cx="0" cy="0"/>
        </a:xfrm>
      </p:grpSpPr>
      <p:sp>
        <p:nvSpPr>
          <p:cNvPr id="157" name="Google Shape;157;p16"/>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2: Blank, Page Number Only">
  <p:cSld name="BLANK_1">
    <p:spTree>
      <p:nvGrpSpPr>
        <p:cNvPr id="1" name="Shape 158"/>
        <p:cNvGrpSpPr/>
        <p:nvPr/>
      </p:nvGrpSpPr>
      <p:grpSpPr>
        <a:xfrm>
          <a:off x="0" y="0"/>
          <a:ext cx="0" cy="0"/>
          <a:chOff x="0" y="0"/>
          <a:chExt cx="0" cy="0"/>
        </a:xfrm>
      </p:grpSpPr>
      <p:sp>
        <p:nvSpPr>
          <p:cNvPr id="159" name="Google Shape;159;p17"/>
          <p:cNvSpPr txBox="1"/>
          <p:nvPr/>
        </p:nvSpPr>
        <p:spPr>
          <a:xfrm>
            <a:off x="0" y="0"/>
            <a:ext cx="9144000" cy="5143500"/>
          </a:xfrm>
          <a:prstGeom prst="rect">
            <a:avLst/>
          </a:prstGeom>
          <a:noFill/>
          <a:ln>
            <a:noFill/>
          </a:ln>
        </p:spPr>
        <p:txBody>
          <a:bodyPr spcFirstLastPara="1" wrap="square" lIns="457200" tIns="914400" rIns="2743200" bIns="457200" anchor="t" anchorCtr="0">
            <a:noAutofit/>
          </a:bodyPr>
          <a:lstStyle/>
          <a:p>
            <a:pPr marL="0" lvl="0" indent="0" algn="l" rtl="0">
              <a:spcBef>
                <a:spcPts val="0"/>
              </a:spcBef>
              <a:spcAft>
                <a:spcPts val="0"/>
              </a:spcAft>
              <a:buNone/>
            </a:pPr>
            <a:r>
              <a:rPr lang="en" sz="2000">
                <a:solidFill>
                  <a:schemeClr val="lt1"/>
                </a:solidFill>
              </a:rPr>
              <a:t>This “blank” slide theme is really two white rectangles plus this text description placed on top of the main theme. This is the only way to cover the header and footer. This means that you can’t change the background color or use an image background when using this theme. If you want to change the background color, you’ll have to place a rectangle or image on the slide and send it to the back.</a:t>
            </a:r>
            <a:endParaRPr sz="2000">
              <a:solidFill>
                <a:schemeClr val="lt1"/>
              </a:solidFill>
            </a:endParaRPr>
          </a:p>
        </p:txBody>
      </p:sp>
      <p:sp>
        <p:nvSpPr>
          <p:cNvPr id="160" name="Google Shape;160;p17"/>
          <p:cNvSpPr/>
          <p:nvPr/>
        </p:nvSpPr>
        <p:spPr>
          <a:xfrm>
            <a:off x="0" y="4892038"/>
            <a:ext cx="9144000" cy="2514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1" name="Google Shape;161;p17"/>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2" name="Google Shape;162;p17"/>
          <p:cNvSpPr/>
          <p:nvPr/>
        </p:nvSpPr>
        <p:spPr>
          <a:xfrm>
            <a:off x="0" y="0"/>
            <a:ext cx="9144000" cy="3429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9.1: Title/Section Break, White">
  <p:cSld name="TITLE_1">
    <p:spTree>
      <p:nvGrpSpPr>
        <p:cNvPr id="1" name="Shape 163"/>
        <p:cNvGrpSpPr/>
        <p:nvPr/>
      </p:nvGrpSpPr>
      <p:grpSpPr>
        <a:xfrm>
          <a:off x="0" y="0"/>
          <a:ext cx="0" cy="0"/>
          <a:chOff x="0" y="0"/>
          <a:chExt cx="0" cy="0"/>
        </a:xfrm>
      </p:grpSpPr>
      <p:sp>
        <p:nvSpPr>
          <p:cNvPr id="164" name="Google Shape;164;p18"/>
          <p:cNvSpPr txBox="1">
            <a:spLocks noGrp="1"/>
          </p:cNvSpPr>
          <p:nvPr>
            <p:ph type="subTitle" idx="1"/>
          </p:nvPr>
        </p:nvSpPr>
        <p:spPr>
          <a:xfrm>
            <a:off x="457200" y="1904938"/>
            <a:ext cx="8534400" cy="6477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1300"/>
              <a:buNone/>
              <a:defRPr sz="1300">
                <a:solidFill>
                  <a:schemeClr val="dk1"/>
                </a:solidFill>
              </a:defRPr>
            </a:lvl1pPr>
            <a:lvl2pPr lvl="1">
              <a:spcBef>
                <a:spcPts val="0"/>
              </a:spcBef>
              <a:spcAft>
                <a:spcPts val="0"/>
              </a:spcAft>
              <a:buClr>
                <a:schemeClr val="dk1"/>
              </a:buClr>
              <a:buSzPts val="700"/>
              <a:buNone/>
              <a:defRPr sz="700">
                <a:solidFill>
                  <a:schemeClr val="dk1"/>
                </a:solidFill>
              </a:defRPr>
            </a:lvl2pPr>
            <a:lvl3pPr lvl="2">
              <a:spcBef>
                <a:spcPts val="0"/>
              </a:spcBef>
              <a:spcAft>
                <a:spcPts val="0"/>
              </a:spcAft>
              <a:buClr>
                <a:schemeClr val="dk1"/>
              </a:buClr>
              <a:buSzPts val="700"/>
              <a:buNone/>
              <a:defRPr sz="700">
                <a:solidFill>
                  <a:schemeClr val="dk1"/>
                </a:solidFill>
              </a:defRPr>
            </a:lvl3pPr>
            <a:lvl4pPr lvl="3">
              <a:spcBef>
                <a:spcPts val="0"/>
              </a:spcBef>
              <a:spcAft>
                <a:spcPts val="0"/>
              </a:spcAft>
              <a:buClr>
                <a:schemeClr val="dk1"/>
              </a:buClr>
              <a:buSzPts val="700"/>
              <a:buNone/>
              <a:defRPr sz="700">
                <a:solidFill>
                  <a:schemeClr val="dk1"/>
                </a:solidFill>
              </a:defRPr>
            </a:lvl4pPr>
            <a:lvl5pPr lvl="4">
              <a:spcBef>
                <a:spcPts val="0"/>
              </a:spcBef>
              <a:spcAft>
                <a:spcPts val="0"/>
              </a:spcAft>
              <a:buClr>
                <a:schemeClr val="dk1"/>
              </a:buClr>
              <a:buSzPts val="700"/>
              <a:buNone/>
              <a:defRPr sz="700">
                <a:solidFill>
                  <a:schemeClr val="dk1"/>
                </a:solidFill>
              </a:defRPr>
            </a:lvl5pPr>
            <a:lvl6pPr lvl="5">
              <a:spcBef>
                <a:spcPts val="0"/>
              </a:spcBef>
              <a:spcAft>
                <a:spcPts val="0"/>
              </a:spcAft>
              <a:buClr>
                <a:schemeClr val="dk1"/>
              </a:buClr>
              <a:buSzPts val="700"/>
              <a:buNone/>
              <a:defRPr sz="700">
                <a:solidFill>
                  <a:schemeClr val="dk1"/>
                </a:solidFill>
              </a:defRPr>
            </a:lvl6pPr>
            <a:lvl7pPr lvl="6">
              <a:spcBef>
                <a:spcPts val="0"/>
              </a:spcBef>
              <a:spcAft>
                <a:spcPts val="0"/>
              </a:spcAft>
              <a:buClr>
                <a:schemeClr val="dk1"/>
              </a:buClr>
              <a:buSzPts val="700"/>
              <a:buNone/>
              <a:defRPr sz="700">
                <a:solidFill>
                  <a:schemeClr val="dk1"/>
                </a:solidFill>
              </a:defRPr>
            </a:lvl7pPr>
            <a:lvl8pPr lvl="7">
              <a:spcBef>
                <a:spcPts val="0"/>
              </a:spcBef>
              <a:spcAft>
                <a:spcPts val="0"/>
              </a:spcAft>
              <a:buClr>
                <a:schemeClr val="dk1"/>
              </a:buClr>
              <a:buSzPts val="700"/>
              <a:buNone/>
              <a:defRPr sz="700">
                <a:solidFill>
                  <a:schemeClr val="dk1"/>
                </a:solidFill>
              </a:defRPr>
            </a:lvl8pPr>
            <a:lvl9pPr lvl="8">
              <a:spcBef>
                <a:spcPts val="0"/>
              </a:spcBef>
              <a:spcAft>
                <a:spcPts val="0"/>
              </a:spcAft>
              <a:buClr>
                <a:schemeClr val="dk1"/>
              </a:buClr>
              <a:buSzPts val="700"/>
              <a:buNone/>
              <a:defRPr sz="700">
                <a:solidFill>
                  <a:schemeClr val="dk1"/>
                </a:solidFill>
              </a:defRPr>
            </a:lvl9pPr>
          </a:lstStyle>
          <a:p>
            <a:endParaRPr/>
          </a:p>
        </p:txBody>
      </p:sp>
      <p:sp>
        <p:nvSpPr>
          <p:cNvPr id="165" name="Google Shape;165;p18"/>
          <p:cNvSpPr txBox="1">
            <a:spLocks noGrp="1"/>
          </p:cNvSpPr>
          <p:nvPr>
            <p:ph type="title"/>
          </p:nvPr>
        </p:nvSpPr>
        <p:spPr>
          <a:xfrm>
            <a:off x="457200" y="1257238"/>
            <a:ext cx="8534400" cy="6477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700"/>
              <a:buNone/>
              <a:defRPr sz="700">
                <a:solidFill>
                  <a:schemeClr val="dk1"/>
                </a:solidFill>
              </a:defRPr>
            </a:lvl2pPr>
            <a:lvl3pPr lvl="2">
              <a:spcBef>
                <a:spcPts val="0"/>
              </a:spcBef>
              <a:spcAft>
                <a:spcPts val="0"/>
              </a:spcAft>
              <a:buClr>
                <a:schemeClr val="dk1"/>
              </a:buClr>
              <a:buSzPts val="700"/>
              <a:buNone/>
              <a:defRPr sz="700">
                <a:solidFill>
                  <a:schemeClr val="dk1"/>
                </a:solidFill>
              </a:defRPr>
            </a:lvl3pPr>
            <a:lvl4pPr lvl="3">
              <a:spcBef>
                <a:spcPts val="0"/>
              </a:spcBef>
              <a:spcAft>
                <a:spcPts val="0"/>
              </a:spcAft>
              <a:buClr>
                <a:schemeClr val="dk1"/>
              </a:buClr>
              <a:buSzPts val="700"/>
              <a:buNone/>
              <a:defRPr sz="700">
                <a:solidFill>
                  <a:schemeClr val="dk1"/>
                </a:solidFill>
              </a:defRPr>
            </a:lvl4pPr>
            <a:lvl5pPr lvl="4">
              <a:spcBef>
                <a:spcPts val="0"/>
              </a:spcBef>
              <a:spcAft>
                <a:spcPts val="0"/>
              </a:spcAft>
              <a:buClr>
                <a:schemeClr val="dk1"/>
              </a:buClr>
              <a:buSzPts val="700"/>
              <a:buNone/>
              <a:defRPr sz="700">
                <a:solidFill>
                  <a:schemeClr val="dk1"/>
                </a:solidFill>
              </a:defRPr>
            </a:lvl5pPr>
            <a:lvl6pPr lvl="5">
              <a:spcBef>
                <a:spcPts val="0"/>
              </a:spcBef>
              <a:spcAft>
                <a:spcPts val="0"/>
              </a:spcAft>
              <a:buClr>
                <a:schemeClr val="dk1"/>
              </a:buClr>
              <a:buSzPts val="700"/>
              <a:buNone/>
              <a:defRPr sz="700">
                <a:solidFill>
                  <a:schemeClr val="dk1"/>
                </a:solidFill>
              </a:defRPr>
            </a:lvl6pPr>
            <a:lvl7pPr lvl="6">
              <a:spcBef>
                <a:spcPts val="0"/>
              </a:spcBef>
              <a:spcAft>
                <a:spcPts val="0"/>
              </a:spcAft>
              <a:buClr>
                <a:schemeClr val="dk1"/>
              </a:buClr>
              <a:buSzPts val="700"/>
              <a:buNone/>
              <a:defRPr sz="700">
                <a:solidFill>
                  <a:schemeClr val="dk1"/>
                </a:solidFill>
              </a:defRPr>
            </a:lvl7pPr>
            <a:lvl8pPr lvl="7">
              <a:spcBef>
                <a:spcPts val="0"/>
              </a:spcBef>
              <a:spcAft>
                <a:spcPts val="0"/>
              </a:spcAft>
              <a:buClr>
                <a:schemeClr val="dk1"/>
              </a:buClr>
              <a:buSzPts val="700"/>
              <a:buNone/>
              <a:defRPr sz="700">
                <a:solidFill>
                  <a:schemeClr val="dk1"/>
                </a:solidFill>
              </a:defRPr>
            </a:lvl8pPr>
            <a:lvl9pPr lvl="8">
              <a:spcBef>
                <a:spcPts val="0"/>
              </a:spcBef>
              <a:spcAft>
                <a:spcPts val="0"/>
              </a:spcAft>
              <a:buClr>
                <a:schemeClr val="dk1"/>
              </a:buClr>
              <a:buSzPts val="700"/>
              <a:buNone/>
              <a:defRPr sz="700">
                <a:solidFill>
                  <a:schemeClr val="dk1"/>
                </a:solidFill>
              </a:defRPr>
            </a:lvl9pPr>
          </a:lstStyle>
          <a:p>
            <a:endParaRPr/>
          </a:p>
        </p:txBody>
      </p:sp>
      <p:sp>
        <p:nvSpPr>
          <p:cNvPr id="166" name="Google Shape;166;p18"/>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792">
          <p15:clr>
            <a:schemeClr val="dk2"/>
          </p15:clr>
        </p15:guide>
        <p15:guide id="2" pos="288">
          <p15:clr>
            <a:schemeClr val="dk2"/>
          </p15:clr>
        </p15:guide>
        <p15:guide id="3" orient="horz" pos="1200">
          <p15:clr>
            <a:schemeClr val="dk2"/>
          </p15:clr>
        </p15:guide>
        <p15:guide id="4" orient="horz" pos="1608">
          <p15:clr>
            <a:schemeClr val="lt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9.2: Title/Section Break, Black">
  <p:cSld name="CUSTOM_4">
    <p:bg>
      <p:bgPr>
        <a:solidFill>
          <a:schemeClr val="dk1"/>
        </a:solidFill>
        <a:effectLst/>
      </p:bgPr>
    </p:bg>
    <p:spTree>
      <p:nvGrpSpPr>
        <p:cNvPr id="1" name="Shape 167"/>
        <p:cNvGrpSpPr/>
        <p:nvPr/>
      </p:nvGrpSpPr>
      <p:grpSpPr>
        <a:xfrm>
          <a:off x="0" y="0"/>
          <a:ext cx="0" cy="0"/>
          <a:chOff x="0" y="0"/>
          <a:chExt cx="0" cy="0"/>
        </a:xfrm>
      </p:grpSpPr>
      <p:sp>
        <p:nvSpPr>
          <p:cNvPr id="168" name="Google Shape;168;p19"/>
          <p:cNvSpPr txBox="1">
            <a:spLocks noGrp="1"/>
          </p:cNvSpPr>
          <p:nvPr>
            <p:ph type="sldNum" idx="12"/>
          </p:nvPr>
        </p:nvSpPr>
        <p:spPr>
          <a:xfrm>
            <a:off x="8839349" y="4990013"/>
            <a:ext cx="152400" cy="77100"/>
          </a:xfrm>
          <a:prstGeom prst="rect">
            <a:avLst/>
          </a:prstGeom>
          <a:noFill/>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69" name="Google Shape;169;p19"/>
          <p:cNvPicPr preferRelativeResize="0"/>
          <p:nvPr/>
        </p:nvPicPr>
        <p:blipFill>
          <a:blip r:embed="rId2">
            <a:alphaModFix/>
          </a:blip>
          <a:stretch>
            <a:fillRect/>
          </a:stretch>
        </p:blipFill>
        <p:spPr>
          <a:xfrm>
            <a:off x="161288" y="5008044"/>
            <a:ext cx="230429" cy="64008"/>
          </a:xfrm>
          <a:prstGeom prst="rect">
            <a:avLst/>
          </a:prstGeom>
          <a:noFill/>
          <a:ln>
            <a:noFill/>
          </a:ln>
        </p:spPr>
      </p:pic>
      <p:sp>
        <p:nvSpPr>
          <p:cNvPr id="170" name="Google Shape;170;p19"/>
          <p:cNvSpPr txBox="1">
            <a:spLocks noGrp="1"/>
          </p:cNvSpPr>
          <p:nvPr>
            <p:ph type="subTitle" idx="1"/>
          </p:nvPr>
        </p:nvSpPr>
        <p:spPr>
          <a:xfrm>
            <a:off x="457200" y="1904938"/>
            <a:ext cx="8534400" cy="6477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lt1"/>
              </a:buClr>
              <a:buSzPts val="1300"/>
              <a:buNone/>
              <a:defRPr sz="1300">
                <a:solidFill>
                  <a:schemeClr val="lt1"/>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171" name="Google Shape;171;p19"/>
          <p:cNvSpPr txBox="1">
            <a:spLocks noGrp="1"/>
          </p:cNvSpPr>
          <p:nvPr>
            <p:ph type="title"/>
          </p:nvPr>
        </p:nvSpPr>
        <p:spPr>
          <a:xfrm>
            <a:off x="457200" y="1257238"/>
            <a:ext cx="8534400" cy="6477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lt1"/>
              </a:buClr>
              <a:buSzPts val="3300"/>
              <a:buNone/>
              <a:defRPr sz="33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a:endParaRPr/>
          </a:p>
        </p:txBody>
      </p:sp>
      <p:sp>
        <p:nvSpPr>
          <p:cNvPr id="172" name="Google Shape;172;p19"/>
          <p:cNvSpPr txBox="1">
            <a:spLocks noGrp="1"/>
          </p:cNvSpPr>
          <p:nvPr>
            <p:ph type="sldNum" idx="2"/>
          </p:nvPr>
        </p:nvSpPr>
        <p:spPr>
          <a:xfrm>
            <a:off x="8839349" y="4990013"/>
            <a:ext cx="152400" cy="77100"/>
          </a:xfrm>
          <a:prstGeom prst="rect">
            <a:avLst/>
          </a:prstGeom>
          <a:noFill/>
        </p:spPr>
        <p:txBody>
          <a:bodyPr spcFirstLastPara="1" wrap="square" lIns="0" tIns="0" rIns="0" bIns="0" anchor="ctr" anchorCtr="0">
            <a:spAutoFit/>
          </a:bodyPr>
          <a:lstStyle>
            <a:lvl1pPr lvl="0" algn="r">
              <a:buNone/>
              <a:defRPr sz="500">
                <a:solidFill>
                  <a:schemeClr val="lt1"/>
                </a:solidFill>
              </a:defRPr>
            </a:lvl1pPr>
            <a:lvl2pPr lvl="1" algn="r">
              <a:buNone/>
              <a:defRPr sz="500">
                <a:solidFill>
                  <a:schemeClr val="lt1"/>
                </a:solidFill>
              </a:defRPr>
            </a:lvl2pPr>
            <a:lvl3pPr lvl="2" algn="r">
              <a:buNone/>
              <a:defRPr sz="500">
                <a:solidFill>
                  <a:schemeClr val="lt1"/>
                </a:solidFill>
              </a:defRPr>
            </a:lvl3pPr>
            <a:lvl4pPr lvl="3" algn="r">
              <a:buNone/>
              <a:defRPr sz="500">
                <a:solidFill>
                  <a:schemeClr val="lt1"/>
                </a:solidFill>
              </a:defRPr>
            </a:lvl4pPr>
            <a:lvl5pPr lvl="4" algn="r">
              <a:buNone/>
              <a:defRPr sz="500">
                <a:solidFill>
                  <a:schemeClr val="lt1"/>
                </a:solidFill>
              </a:defRPr>
            </a:lvl5pPr>
            <a:lvl6pPr lvl="5" algn="r">
              <a:buNone/>
              <a:defRPr sz="500">
                <a:solidFill>
                  <a:schemeClr val="lt1"/>
                </a:solidFill>
              </a:defRPr>
            </a:lvl6pPr>
            <a:lvl7pPr lvl="6" algn="r">
              <a:buNone/>
              <a:defRPr sz="500">
                <a:solidFill>
                  <a:schemeClr val="lt1"/>
                </a:solidFill>
              </a:defRPr>
            </a:lvl7pPr>
            <a:lvl8pPr lvl="7" algn="r">
              <a:buNone/>
              <a:defRPr sz="500">
                <a:solidFill>
                  <a:schemeClr val="lt1"/>
                </a:solidFill>
              </a:defRPr>
            </a:lvl8pPr>
            <a:lvl9pPr lvl="8" algn="r">
              <a:buNone/>
              <a:defRPr sz="5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288">
          <p15:clr>
            <a:schemeClr val="dk2"/>
          </p15:clr>
        </p15:guide>
        <p15:guide id="2" orient="horz" pos="792">
          <p15:clr>
            <a:schemeClr val="dk2"/>
          </p15:clr>
        </p15:guide>
        <p15:guide id="3" orient="horz" pos="1200">
          <p15:clr>
            <a:schemeClr val="dk2"/>
          </p15:clr>
        </p15:guide>
        <p15:guide id="4" orient="horz" pos="1608">
          <p15:clr>
            <a:schemeClr val="lt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3: Title/Section Break, Image">
  <p:cSld name="CUSTOM_1">
    <p:spTree>
      <p:nvGrpSpPr>
        <p:cNvPr id="1" name="Shape 173"/>
        <p:cNvGrpSpPr/>
        <p:nvPr/>
      </p:nvGrpSpPr>
      <p:grpSpPr>
        <a:xfrm>
          <a:off x="0" y="0"/>
          <a:ext cx="0" cy="0"/>
          <a:chOff x="0" y="0"/>
          <a:chExt cx="0" cy="0"/>
        </a:xfrm>
      </p:grpSpPr>
      <p:sp>
        <p:nvSpPr>
          <p:cNvPr id="174" name="Google Shape;174;p20"/>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75" name="Google Shape;175;p20"/>
          <p:cNvSpPr>
            <a:spLocks noGrp="1"/>
          </p:cNvSpPr>
          <p:nvPr>
            <p:ph type="pic" idx="2"/>
          </p:nvPr>
        </p:nvSpPr>
        <p:spPr>
          <a:xfrm>
            <a:off x="-222" y="0"/>
            <a:ext cx="9153900" cy="5143800"/>
          </a:xfrm>
          <a:prstGeom prst="rect">
            <a:avLst/>
          </a:prstGeom>
          <a:noFill/>
          <a:ln>
            <a:noFill/>
          </a:ln>
        </p:spPr>
      </p:sp>
      <p:sp>
        <p:nvSpPr>
          <p:cNvPr id="176" name="Google Shape;176;p20"/>
          <p:cNvSpPr txBox="1">
            <a:spLocks noGrp="1"/>
          </p:cNvSpPr>
          <p:nvPr>
            <p:ph type="subTitle" idx="1"/>
          </p:nvPr>
        </p:nvSpPr>
        <p:spPr>
          <a:xfrm>
            <a:off x="457200" y="1562075"/>
            <a:ext cx="8534400" cy="7620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lt1"/>
              </a:buClr>
              <a:buSzPts val="1300"/>
              <a:buNone/>
              <a:defRPr sz="1300">
                <a:solidFill>
                  <a:schemeClr val="lt1"/>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177" name="Google Shape;177;p20"/>
          <p:cNvSpPr txBox="1">
            <a:spLocks noGrp="1"/>
          </p:cNvSpPr>
          <p:nvPr>
            <p:ph type="title"/>
          </p:nvPr>
        </p:nvSpPr>
        <p:spPr>
          <a:xfrm>
            <a:off x="457200" y="800000"/>
            <a:ext cx="8534400" cy="7620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lt1"/>
              </a:buClr>
              <a:buSzPts val="4300"/>
              <a:buNone/>
              <a:defRPr sz="43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a:endParaRPr/>
          </a:p>
        </p:txBody>
      </p:sp>
      <p:pic>
        <p:nvPicPr>
          <p:cNvPr id="178" name="Google Shape;178;p20"/>
          <p:cNvPicPr preferRelativeResize="0"/>
          <p:nvPr/>
        </p:nvPicPr>
        <p:blipFill>
          <a:blip r:embed="rId2">
            <a:alphaModFix/>
          </a:blip>
          <a:stretch>
            <a:fillRect/>
          </a:stretch>
        </p:blipFill>
        <p:spPr>
          <a:xfrm>
            <a:off x="161288" y="5008044"/>
            <a:ext cx="230429" cy="64008"/>
          </a:xfrm>
          <a:prstGeom prst="rect">
            <a:avLst/>
          </a:prstGeom>
          <a:noFill/>
          <a:ln>
            <a:noFill/>
          </a:ln>
        </p:spPr>
      </p:pic>
      <p:sp>
        <p:nvSpPr>
          <p:cNvPr id="179" name="Google Shape;179;p20"/>
          <p:cNvSpPr txBox="1">
            <a:spLocks noGrp="1"/>
          </p:cNvSpPr>
          <p:nvPr>
            <p:ph type="sldNum" idx="3"/>
          </p:nvPr>
        </p:nvSpPr>
        <p:spPr>
          <a:xfrm>
            <a:off x="8839349" y="4990013"/>
            <a:ext cx="152400" cy="77100"/>
          </a:xfrm>
          <a:prstGeom prst="rect">
            <a:avLst/>
          </a:prstGeom>
          <a:noFill/>
        </p:spPr>
        <p:txBody>
          <a:bodyPr spcFirstLastPara="1" wrap="square" lIns="0" tIns="0" rIns="0" bIns="0" anchor="ctr" anchorCtr="0">
            <a:spAutoFit/>
          </a:bodyPr>
          <a:lstStyle>
            <a:lvl1pPr lvl="0" algn="r">
              <a:buNone/>
              <a:defRPr sz="500">
                <a:solidFill>
                  <a:schemeClr val="lt1"/>
                </a:solidFill>
              </a:defRPr>
            </a:lvl1pPr>
            <a:lvl2pPr lvl="1" algn="r">
              <a:buNone/>
              <a:defRPr sz="500">
                <a:solidFill>
                  <a:schemeClr val="lt1"/>
                </a:solidFill>
              </a:defRPr>
            </a:lvl2pPr>
            <a:lvl3pPr lvl="2" algn="r">
              <a:buNone/>
              <a:defRPr sz="500">
                <a:solidFill>
                  <a:schemeClr val="lt1"/>
                </a:solidFill>
              </a:defRPr>
            </a:lvl3pPr>
            <a:lvl4pPr lvl="3" algn="r">
              <a:buNone/>
              <a:defRPr sz="500">
                <a:solidFill>
                  <a:schemeClr val="lt1"/>
                </a:solidFill>
              </a:defRPr>
            </a:lvl4pPr>
            <a:lvl5pPr lvl="4" algn="r">
              <a:buNone/>
              <a:defRPr sz="500">
                <a:solidFill>
                  <a:schemeClr val="lt1"/>
                </a:solidFill>
              </a:defRPr>
            </a:lvl5pPr>
            <a:lvl6pPr lvl="5" algn="r">
              <a:buNone/>
              <a:defRPr sz="500">
                <a:solidFill>
                  <a:schemeClr val="lt1"/>
                </a:solidFill>
              </a:defRPr>
            </a:lvl6pPr>
            <a:lvl7pPr lvl="6" algn="r">
              <a:buNone/>
              <a:defRPr sz="500">
                <a:solidFill>
                  <a:schemeClr val="lt1"/>
                </a:solidFill>
              </a:defRPr>
            </a:lvl7pPr>
            <a:lvl8pPr lvl="7" algn="r">
              <a:buNone/>
              <a:defRPr sz="500">
                <a:solidFill>
                  <a:schemeClr val="lt1"/>
                </a:solidFill>
              </a:defRPr>
            </a:lvl8pPr>
            <a:lvl9pPr lvl="8" algn="r">
              <a:buNone/>
              <a:defRPr sz="5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80" name="Google Shape;180;p20"/>
          <p:cNvSpPr txBox="1"/>
          <p:nvPr/>
        </p:nvSpPr>
        <p:spPr>
          <a:xfrm>
            <a:off x="3003675" y="4990019"/>
            <a:ext cx="3136800" cy="771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500">
                <a:solidFill>
                  <a:schemeClr val="lt1"/>
                </a:solidFill>
              </a:rPr>
              <a:t>Project Name</a:t>
            </a:r>
            <a:endParaRPr sz="500">
              <a:solidFill>
                <a:schemeClr val="lt1"/>
              </a:solidFill>
            </a:endParaRPr>
          </a:p>
        </p:txBody>
      </p:sp>
      <p:sp>
        <p:nvSpPr>
          <p:cNvPr id="181" name="Google Shape;181;p20"/>
          <p:cNvSpPr txBox="1"/>
          <p:nvPr/>
        </p:nvSpPr>
        <p:spPr>
          <a:xfrm>
            <a:off x="7429500" y="4990006"/>
            <a:ext cx="1371600" cy="77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500">
                <a:solidFill>
                  <a:schemeClr val="lt1"/>
                </a:solidFill>
              </a:rPr>
              <a:t>Month DD, YYYY</a:t>
            </a:r>
            <a:endParaRPr sz="500">
              <a:solidFill>
                <a:schemeClr val="lt1"/>
              </a:solidFill>
            </a:endParaRPr>
          </a:p>
        </p:txBody>
      </p:sp>
    </p:spTree>
  </p:cSld>
  <p:clrMapOvr>
    <a:masterClrMapping/>
  </p:clrMapOvr>
  <p:extLst>
    <p:ext uri="{DCECCB84-F9BA-43D5-87BE-67443E8EF086}">
      <p15:sldGuideLst xmlns:p15="http://schemas.microsoft.com/office/powerpoint/2012/main">
        <p15:guide id="1" orient="horz" pos="504">
          <p15:clr>
            <a:schemeClr val="dk2"/>
          </p15:clr>
        </p15:guide>
        <p15:guide id="2" orient="horz" pos="984">
          <p15:clr>
            <a:schemeClr val="dk2"/>
          </p15:clr>
        </p15:guide>
        <p15:guide id="3" pos="288">
          <p15:clr>
            <a:schemeClr val="dk2"/>
          </p15:clr>
        </p15:guide>
        <p15:guide id="4" orient="horz" pos="1464">
          <p15:clr>
            <a:schemeClr val="dk2"/>
          </p15:clr>
        </p15:guide>
        <p15:guide id="5" orient="horz" pos="1944">
          <p15:clr>
            <a:schemeClr val="dk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2: 2 Column Text">
  <p:cSld name="CUSTOM_2_2">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 name="Google Shape;18;p3"/>
          <p:cNvSpPr txBox="1">
            <a:spLocks noGrp="1"/>
          </p:cNvSpPr>
          <p:nvPr>
            <p:ph type="title"/>
          </p:nvPr>
        </p:nvSpPr>
        <p:spPr>
          <a:xfrm>
            <a:off x="152400" y="342900"/>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9" name="Google Shape;19;p3"/>
          <p:cNvSpPr txBox="1">
            <a:spLocks noGrp="1"/>
          </p:cNvSpPr>
          <p:nvPr>
            <p:ph type="subTitle" idx="1"/>
          </p:nvPr>
        </p:nvSpPr>
        <p:spPr>
          <a:xfrm>
            <a:off x="152400" y="722450"/>
            <a:ext cx="8839200" cy="192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20" name="Google Shape;20;p3"/>
          <p:cNvSpPr txBox="1">
            <a:spLocks noGrp="1"/>
          </p:cNvSpPr>
          <p:nvPr>
            <p:ph type="body" idx="2"/>
          </p:nvPr>
        </p:nvSpPr>
        <p:spPr>
          <a:xfrm>
            <a:off x="152400" y="1143013"/>
            <a:ext cx="4267500" cy="3772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
        <p:nvSpPr>
          <p:cNvPr id="21" name="Google Shape;21;p3"/>
          <p:cNvSpPr txBox="1">
            <a:spLocks noGrp="1"/>
          </p:cNvSpPr>
          <p:nvPr>
            <p:ph type="body" idx="3"/>
          </p:nvPr>
        </p:nvSpPr>
        <p:spPr>
          <a:xfrm>
            <a:off x="4724250" y="1143013"/>
            <a:ext cx="4267500" cy="3772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455">
          <p15:clr>
            <a:schemeClr val="dk2"/>
          </p15:clr>
        </p15:guide>
        <p15:guide id="2" orient="horz" pos="576">
          <p15:clr>
            <a:schemeClr val="accent4"/>
          </p15:clr>
        </p15:guide>
        <p15:guide id="3" orient="horz" pos="720">
          <p15:clr>
            <a:schemeClr val="dk2"/>
          </p15:clr>
        </p15:guide>
        <p15:guide id="4" pos="2784">
          <p15:clr>
            <a:schemeClr val="dk2"/>
          </p15:clr>
        </p15:guide>
        <p15:guide id="5" pos="2976">
          <p15:clr>
            <a:schemeClr val="dk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6.1: Rendering with Key Plan Opt 1">
  <p:cSld name="CUSTOM_5">
    <p:spTree>
      <p:nvGrpSpPr>
        <p:cNvPr id="1" name="Shape 182"/>
        <p:cNvGrpSpPr/>
        <p:nvPr/>
      </p:nvGrpSpPr>
      <p:grpSpPr>
        <a:xfrm>
          <a:off x="0" y="0"/>
          <a:ext cx="0" cy="0"/>
          <a:chOff x="0" y="0"/>
          <a:chExt cx="0" cy="0"/>
        </a:xfrm>
      </p:grpSpPr>
      <p:sp>
        <p:nvSpPr>
          <p:cNvPr id="183" name="Google Shape;183;p21"/>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4" name="Google Shape;184;p21"/>
          <p:cNvSpPr>
            <a:spLocks noGrp="1"/>
          </p:cNvSpPr>
          <p:nvPr>
            <p:ph type="pic" idx="2"/>
          </p:nvPr>
        </p:nvSpPr>
        <p:spPr>
          <a:xfrm>
            <a:off x="5932663" y="914338"/>
            <a:ext cx="3059100" cy="2704800"/>
          </a:xfrm>
          <a:prstGeom prst="rect">
            <a:avLst/>
          </a:prstGeom>
          <a:noFill/>
          <a:ln>
            <a:noFill/>
          </a:ln>
        </p:spPr>
      </p:sp>
      <p:sp>
        <p:nvSpPr>
          <p:cNvPr id="185" name="Google Shape;185;p21"/>
          <p:cNvSpPr txBox="1">
            <a:spLocks noGrp="1"/>
          </p:cNvSpPr>
          <p:nvPr>
            <p:ph type="title"/>
          </p:nvPr>
        </p:nvSpPr>
        <p:spPr>
          <a:xfrm>
            <a:off x="152400" y="342838"/>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86" name="Google Shape;186;p21"/>
          <p:cNvSpPr txBox="1">
            <a:spLocks noGrp="1"/>
          </p:cNvSpPr>
          <p:nvPr>
            <p:ph type="subTitle" idx="1"/>
          </p:nvPr>
        </p:nvSpPr>
        <p:spPr>
          <a:xfrm>
            <a:off x="5932712" y="3657238"/>
            <a:ext cx="24198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187" name="Google Shape;187;p21"/>
          <p:cNvSpPr txBox="1">
            <a:spLocks noGrp="1"/>
          </p:cNvSpPr>
          <p:nvPr>
            <p:ph type="subTitle" idx="3"/>
          </p:nvPr>
        </p:nvSpPr>
        <p:spPr>
          <a:xfrm>
            <a:off x="152400" y="723838"/>
            <a:ext cx="88392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188" name="Google Shape;188;p21"/>
          <p:cNvSpPr>
            <a:spLocks noGrp="1"/>
          </p:cNvSpPr>
          <p:nvPr>
            <p:ph type="pic" idx="4"/>
          </p:nvPr>
        </p:nvSpPr>
        <p:spPr>
          <a:xfrm>
            <a:off x="152250" y="914338"/>
            <a:ext cx="5628300" cy="2704800"/>
          </a:xfrm>
          <a:prstGeom prst="rect">
            <a:avLst/>
          </a:prstGeom>
          <a:noFill/>
          <a:ln>
            <a:noFill/>
          </a:ln>
        </p:spPr>
      </p:sp>
      <p:sp>
        <p:nvSpPr>
          <p:cNvPr id="189" name="Google Shape;189;p21"/>
          <p:cNvSpPr txBox="1">
            <a:spLocks noGrp="1"/>
          </p:cNvSpPr>
          <p:nvPr>
            <p:ph type="subTitle" idx="5"/>
          </p:nvPr>
        </p:nvSpPr>
        <p:spPr>
          <a:xfrm>
            <a:off x="152250" y="4785275"/>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190" name="Google Shape;190;p21"/>
          <p:cNvSpPr>
            <a:spLocks noGrp="1"/>
          </p:cNvSpPr>
          <p:nvPr>
            <p:ph type="pic" idx="6"/>
          </p:nvPr>
        </p:nvSpPr>
        <p:spPr>
          <a:xfrm>
            <a:off x="152250" y="3901500"/>
            <a:ext cx="1132500" cy="845700"/>
          </a:xfrm>
          <a:prstGeom prst="rect">
            <a:avLst/>
          </a:prstGeom>
          <a:noFill/>
          <a:ln>
            <a:noFill/>
          </a:ln>
        </p:spPr>
      </p:sp>
      <p:sp>
        <p:nvSpPr>
          <p:cNvPr id="191" name="Google Shape;191;p21"/>
          <p:cNvSpPr txBox="1">
            <a:spLocks noGrp="1"/>
          </p:cNvSpPr>
          <p:nvPr>
            <p:ph type="subTitle" idx="7"/>
          </p:nvPr>
        </p:nvSpPr>
        <p:spPr>
          <a:xfrm>
            <a:off x="152250" y="3657238"/>
            <a:ext cx="25170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192" name="Google Shape;192;p21"/>
          <p:cNvSpPr txBox="1">
            <a:spLocks noGrp="1"/>
          </p:cNvSpPr>
          <p:nvPr>
            <p:ph type="subTitle" idx="8"/>
          </p:nvPr>
        </p:nvSpPr>
        <p:spPr>
          <a:xfrm>
            <a:off x="1436756" y="4785213"/>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193" name="Google Shape;193;p21"/>
          <p:cNvSpPr>
            <a:spLocks noGrp="1"/>
          </p:cNvSpPr>
          <p:nvPr>
            <p:ph type="pic" idx="9"/>
          </p:nvPr>
        </p:nvSpPr>
        <p:spPr>
          <a:xfrm>
            <a:off x="1436756" y="3901438"/>
            <a:ext cx="1132500" cy="845700"/>
          </a:xfrm>
          <a:prstGeom prst="rect">
            <a:avLst/>
          </a:prstGeom>
          <a:noFill/>
          <a:ln>
            <a:noFill/>
          </a:ln>
        </p:spPr>
      </p:sp>
      <p:sp>
        <p:nvSpPr>
          <p:cNvPr id="194" name="Google Shape;194;p21"/>
          <p:cNvSpPr txBox="1">
            <a:spLocks noGrp="1"/>
          </p:cNvSpPr>
          <p:nvPr>
            <p:ph type="subTitle" idx="13"/>
          </p:nvPr>
        </p:nvSpPr>
        <p:spPr>
          <a:xfrm>
            <a:off x="2721300" y="4785275"/>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195" name="Google Shape;195;p21"/>
          <p:cNvSpPr>
            <a:spLocks noGrp="1"/>
          </p:cNvSpPr>
          <p:nvPr>
            <p:ph type="pic" idx="14"/>
          </p:nvPr>
        </p:nvSpPr>
        <p:spPr>
          <a:xfrm>
            <a:off x="2721300" y="3901500"/>
            <a:ext cx="1132500" cy="845700"/>
          </a:xfrm>
          <a:prstGeom prst="rect">
            <a:avLst/>
          </a:prstGeom>
          <a:noFill/>
          <a:ln>
            <a:noFill/>
          </a:ln>
        </p:spPr>
      </p:sp>
      <p:sp>
        <p:nvSpPr>
          <p:cNvPr id="196" name="Google Shape;196;p21"/>
          <p:cNvSpPr txBox="1">
            <a:spLocks noGrp="1"/>
          </p:cNvSpPr>
          <p:nvPr>
            <p:ph type="subTitle" idx="15"/>
          </p:nvPr>
        </p:nvSpPr>
        <p:spPr>
          <a:xfrm>
            <a:off x="4005806" y="4785213"/>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197" name="Google Shape;197;p21"/>
          <p:cNvSpPr>
            <a:spLocks noGrp="1"/>
          </p:cNvSpPr>
          <p:nvPr>
            <p:ph type="pic" idx="16"/>
          </p:nvPr>
        </p:nvSpPr>
        <p:spPr>
          <a:xfrm>
            <a:off x="4005806" y="3901438"/>
            <a:ext cx="1132500" cy="845700"/>
          </a:xfrm>
          <a:prstGeom prst="rect">
            <a:avLst/>
          </a:prstGeom>
          <a:noFill/>
          <a:ln>
            <a:noFill/>
          </a:ln>
        </p:spPr>
      </p:sp>
      <p:sp>
        <p:nvSpPr>
          <p:cNvPr id="198" name="Google Shape;198;p21"/>
          <p:cNvSpPr txBox="1">
            <a:spLocks noGrp="1"/>
          </p:cNvSpPr>
          <p:nvPr>
            <p:ph type="subTitle" idx="17"/>
          </p:nvPr>
        </p:nvSpPr>
        <p:spPr>
          <a:xfrm>
            <a:off x="5290375" y="4785338"/>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199" name="Google Shape;199;p21"/>
          <p:cNvSpPr>
            <a:spLocks noGrp="1"/>
          </p:cNvSpPr>
          <p:nvPr>
            <p:ph type="pic" idx="18"/>
          </p:nvPr>
        </p:nvSpPr>
        <p:spPr>
          <a:xfrm>
            <a:off x="5290375" y="3901563"/>
            <a:ext cx="1132500" cy="845700"/>
          </a:xfrm>
          <a:prstGeom prst="rect">
            <a:avLst/>
          </a:prstGeom>
          <a:noFill/>
          <a:ln>
            <a:noFill/>
          </a:ln>
        </p:spPr>
      </p:sp>
      <p:sp>
        <p:nvSpPr>
          <p:cNvPr id="200" name="Google Shape;200;p21"/>
          <p:cNvSpPr txBox="1">
            <a:spLocks noGrp="1"/>
          </p:cNvSpPr>
          <p:nvPr>
            <p:ph type="subTitle" idx="19"/>
          </p:nvPr>
        </p:nvSpPr>
        <p:spPr>
          <a:xfrm>
            <a:off x="6574881" y="4785275"/>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01" name="Google Shape;201;p21"/>
          <p:cNvSpPr>
            <a:spLocks noGrp="1"/>
          </p:cNvSpPr>
          <p:nvPr>
            <p:ph type="pic" idx="20"/>
          </p:nvPr>
        </p:nvSpPr>
        <p:spPr>
          <a:xfrm>
            <a:off x="6574881" y="3901500"/>
            <a:ext cx="1132500" cy="845700"/>
          </a:xfrm>
          <a:prstGeom prst="rect">
            <a:avLst/>
          </a:prstGeom>
          <a:noFill/>
          <a:ln>
            <a:noFill/>
          </a:ln>
        </p:spPr>
      </p:sp>
      <p:sp>
        <p:nvSpPr>
          <p:cNvPr id="202" name="Google Shape;202;p21"/>
          <p:cNvSpPr txBox="1">
            <a:spLocks noGrp="1"/>
          </p:cNvSpPr>
          <p:nvPr>
            <p:ph type="subTitle" idx="21"/>
          </p:nvPr>
        </p:nvSpPr>
        <p:spPr>
          <a:xfrm>
            <a:off x="7859394" y="4785338"/>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03" name="Google Shape;203;p21"/>
          <p:cNvSpPr>
            <a:spLocks noGrp="1"/>
          </p:cNvSpPr>
          <p:nvPr>
            <p:ph type="pic" idx="22"/>
          </p:nvPr>
        </p:nvSpPr>
        <p:spPr>
          <a:xfrm>
            <a:off x="7859394" y="3901563"/>
            <a:ext cx="1132500" cy="845700"/>
          </a:xfrm>
          <a:prstGeom prst="rect">
            <a:avLst/>
          </a:prstGeom>
          <a:noFill/>
          <a:ln>
            <a:noFill/>
          </a:ln>
        </p:spPr>
      </p:sp>
    </p:spTree>
  </p:cSld>
  <p:clrMapOvr>
    <a:masterClrMapping/>
  </p:clrMapOvr>
  <p:extLst>
    <p:ext uri="{DCECCB84-F9BA-43D5-87BE-67443E8EF086}">
      <p15:sldGuideLst xmlns:p15="http://schemas.microsoft.com/office/powerpoint/2012/main">
        <p15:guide id="1" pos="1888">
          <p15:clr>
            <a:schemeClr val="lt2"/>
          </p15:clr>
        </p15:guide>
        <p15:guide id="2" pos="1984">
          <p15:clr>
            <a:schemeClr val="lt2"/>
          </p15:clr>
        </p15:guide>
        <p15:guide id="3" orient="horz" pos="456">
          <p15:clr>
            <a:schemeClr val="dk2"/>
          </p15:clr>
        </p15:guide>
        <p15:guide id="4" orient="horz" pos="576">
          <p15:clr>
            <a:schemeClr val="accent4"/>
          </p15:clr>
        </p15:guide>
        <p15:guide id="5" pos="2832">
          <p15:clr>
            <a:schemeClr val="dk2"/>
          </p15:clr>
        </p15:guide>
        <p15:guide id="6" pos="2928">
          <p15:clr>
            <a:schemeClr val="dk2"/>
          </p15:clr>
        </p15:guide>
        <p15:guide id="7" pos="3776">
          <p15:clr>
            <a:schemeClr val="lt2"/>
          </p15:clr>
        </p15:guide>
        <p15:guide id="8" pos="3872">
          <p15:clr>
            <a:schemeClr val="lt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6.2: Rendering with Key Plan Opt 2">
  <p:cSld name="CUSTOM_5_2">
    <p:spTree>
      <p:nvGrpSpPr>
        <p:cNvPr id="1" name="Shape 204"/>
        <p:cNvGrpSpPr/>
        <p:nvPr/>
      </p:nvGrpSpPr>
      <p:grpSpPr>
        <a:xfrm>
          <a:off x="0" y="0"/>
          <a:ext cx="0" cy="0"/>
          <a:chOff x="0" y="0"/>
          <a:chExt cx="0" cy="0"/>
        </a:xfrm>
      </p:grpSpPr>
      <p:sp>
        <p:nvSpPr>
          <p:cNvPr id="205" name="Google Shape;205;p22"/>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6" name="Google Shape;206;p22"/>
          <p:cNvSpPr>
            <a:spLocks noGrp="1"/>
          </p:cNvSpPr>
          <p:nvPr>
            <p:ph type="pic" idx="2"/>
          </p:nvPr>
        </p:nvSpPr>
        <p:spPr>
          <a:xfrm>
            <a:off x="6146650" y="914400"/>
            <a:ext cx="2844900" cy="1718100"/>
          </a:xfrm>
          <a:prstGeom prst="rect">
            <a:avLst/>
          </a:prstGeom>
          <a:noFill/>
          <a:ln>
            <a:noFill/>
          </a:ln>
        </p:spPr>
      </p:sp>
      <p:sp>
        <p:nvSpPr>
          <p:cNvPr id="207" name="Google Shape;207;p22"/>
          <p:cNvSpPr txBox="1">
            <a:spLocks noGrp="1"/>
          </p:cNvSpPr>
          <p:nvPr>
            <p:ph type="title"/>
          </p:nvPr>
        </p:nvSpPr>
        <p:spPr>
          <a:xfrm>
            <a:off x="152250" y="342838"/>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08" name="Google Shape;208;p22"/>
          <p:cNvSpPr txBox="1">
            <a:spLocks noGrp="1"/>
          </p:cNvSpPr>
          <p:nvPr>
            <p:ph type="subTitle" idx="1"/>
          </p:nvPr>
        </p:nvSpPr>
        <p:spPr>
          <a:xfrm>
            <a:off x="6146650" y="2670463"/>
            <a:ext cx="24231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09" name="Google Shape;209;p22"/>
          <p:cNvSpPr txBox="1">
            <a:spLocks noGrp="1"/>
          </p:cNvSpPr>
          <p:nvPr>
            <p:ph type="subTitle" idx="3"/>
          </p:nvPr>
        </p:nvSpPr>
        <p:spPr>
          <a:xfrm>
            <a:off x="152400" y="723838"/>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210" name="Google Shape;210;p22"/>
          <p:cNvSpPr>
            <a:spLocks noGrp="1"/>
          </p:cNvSpPr>
          <p:nvPr>
            <p:ph type="pic" idx="4"/>
          </p:nvPr>
        </p:nvSpPr>
        <p:spPr>
          <a:xfrm>
            <a:off x="152250" y="914400"/>
            <a:ext cx="5842200" cy="3832800"/>
          </a:xfrm>
          <a:prstGeom prst="rect">
            <a:avLst/>
          </a:prstGeom>
          <a:noFill/>
          <a:ln>
            <a:noFill/>
          </a:ln>
        </p:spPr>
      </p:sp>
      <p:sp>
        <p:nvSpPr>
          <p:cNvPr id="211" name="Google Shape;211;p22"/>
          <p:cNvSpPr txBox="1">
            <a:spLocks noGrp="1"/>
          </p:cNvSpPr>
          <p:nvPr>
            <p:ph type="subTitle" idx="5"/>
          </p:nvPr>
        </p:nvSpPr>
        <p:spPr>
          <a:xfrm>
            <a:off x="6146655" y="3714488"/>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12" name="Google Shape;212;p22"/>
          <p:cNvSpPr>
            <a:spLocks noGrp="1"/>
          </p:cNvSpPr>
          <p:nvPr>
            <p:ph type="pic" idx="6"/>
          </p:nvPr>
        </p:nvSpPr>
        <p:spPr>
          <a:xfrm>
            <a:off x="6146655" y="2899088"/>
            <a:ext cx="1346400" cy="777300"/>
          </a:xfrm>
          <a:prstGeom prst="rect">
            <a:avLst/>
          </a:prstGeom>
          <a:noFill/>
          <a:ln>
            <a:noFill/>
          </a:ln>
        </p:spPr>
      </p:sp>
      <p:sp>
        <p:nvSpPr>
          <p:cNvPr id="213" name="Google Shape;213;p22"/>
          <p:cNvSpPr txBox="1">
            <a:spLocks noGrp="1"/>
          </p:cNvSpPr>
          <p:nvPr>
            <p:ph type="subTitle" idx="7"/>
          </p:nvPr>
        </p:nvSpPr>
        <p:spPr>
          <a:xfrm>
            <a:off x="152250" y="4785275"/>
            <a:ext cx="25170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14" name="Google Shape;214;p22"/>
          <p:cNvSpPr txBox="1">
            <a:spLocks noGrp="1"/>
          </p:cNvSpPr>
          <p:nvPr>
            <p:ph type="subTitle" idx="8"/>
          </p:nvPr>
        </p:nvSpPr>
        <p:spPr>
          <a:xfrm>
            <a:off x="6146655" y="4785275"/>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15" name="Google Shape;215;p22"/>
          <p:cNvSpPr>
            <a:spLocks noGrp="1"/>
          </p:cNvSpPr>
          <p:nvPr>
            <p:ph type="pic" idx="9"/>
          </p:nvPr>
        </p:nvSpPr>
        <p:spPr>
          <a:xfrm>
            <a:off x="6146650" y="3969875"/>
            <a:ext cx="1346400" cy="777300"/>
          </a:xfrm>
          <a:prstGeom prst="rect">
            <a:avLst/>
          </a:prstGeom>
          <a:noFill/>
          <a:ln>
            <a:noFill/>
          </a:ln>
        </p:spPr>
      </p:sp>
      <p:sp>
        <p:nvSpPr>
          <p:cNvPr id="216" name="Google Shape;216;p22"/>
          <p:cNvSpPr txBox="1">
            <a:spLocks noGrp="1"/>
          </p:cNvSpPr>
          <p:nvPr>
            <p:ph type="subTitle" idx="13"/>
          </p:nvPr>
        </p:nvSpPr>
        <p:spPr>
          <a:xfrm>
            <a:off x="7645230" y="3714488"/>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17" name="Google Shape;217;p22"/>
          <p:cNvSpPr>
            <a:spLocks noGrp="1"/>
          </p:cNvSpPr>
          <p:nvPr>
            <p:ph type="pic" idx="14"/>
          </p:nvPr>
        </p:nvSpPr>
        <p:spPr>
          <a:xfrm>
            <a:off x="7645230" y="2899088"/>
            <a:ext cx="1346400" cy="777300"/>
          </a:xfrm>
          <a:prstGeom prst="rect">
            <a:avLst/>
          </a:prstGeom>
          <a:noFill/>
          <a:ln>
            <a:noFill/>
          </a:ln>
        </p:spPr>
      </p:sp>
      <p:sp>
        <p:nvSpPr>
          <p:cNvPr id="218" name="Google Shape;218;p22"/>
          <p:cNvSpPr txBox="1">
            <a:spLocks noGrp="1"/>
          </p:cNvSpPr>
          <p:nvPr>
            <p:ph type="subTitle" idx="15"/>
          </p:nvPr>
        </p:nvSpPr>
        <p:spPr>
          <a:xfrm>
            <a:off x="7645230" y="4785275"/>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19" name="Google Shape;219;p22"/>
          <p:cNvSpPr>
            <a:spLocks noGrp="1"/>
          </p:cNvSpPr>
          <p:nvPr>
            <p:ph type="pic" idx="16"/>
          </p:nvPr>
        </p:nvSpPr>
        <p:spPr>
          <a:xfrm>
            <a:off x="7645225" y="3969875"/>
            <a:ext cx="1346400" cy="777300"/>
          </a:xfrm>
          <a:prstGeom prst="rect">
            <a:avLst/>
          </a:prstGeom>
          <a:noFill/>
          <a:ln>
            <a:noFill/>
          </a:ln>
        </p:spPr>
      </p:sp>
    </p:spTree>
  </p:cSld>
  <p:clrMapOvr>
    <a:masterClrMapping/>
  </p:clrMapOvr>
  <p:extLst>
    <p:ext uri="{DCECCB84-F9BA-43D5-87BE-67443E8EF086}">
      <p15:sldGuideLst xmlns:p15="http://schemas.microsoft.com/office/powerpoint/2012/main">
        <p15:guide id="1" pos="1888">
          <p15:clr>
            <a:schemeClr val="lt2"/>
          </p15:clr>
        </p15:guide>
        <p15:guide id="2" pos="1984">
          <p15:clr>
            <a:schemeClr val="lt2"/>
          </p15:clr>
        </p15:guide>
        <p15:guide id="3" orient="horz" pos="456">
          <p15:clr>
            <a:schemeClr val="dk2"/>
          </p15:clr>
        </p15:guide>
        <p15:guide id="4" orient="horz" pos="576">
          <p15:clr>
            <a:schemeClr val="accent4"/>
          </p15:clr>
        </p15:guide>
        <p15:guide id="5" pos="2832">
          <p15:clr>
            <a:schemeClr val="dk2"/>
          </p15:clr>
        </p15:guide>
        <p15:guide id="6" pos="2928">
          <p15:clr>
            <a:schemeClr val="dk2"/>
          </p15:clr>
        </p15:guide>
        <p15:guide id="7" pos="3776">
          <p15:clr>
            <a:schemeClr val="lt2"/>
          </p15:clr>
        </p15:guide>
        <p15:guide id="8" pos="3872">
          <p15:clr>
            <a:schemeClr val="lt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6.3: Rendering with Key Plan Opt 3">
  <p:cSld name="CUSTOM_5_1">
    <p:spTree>
      <p:nvGrpSpPr>
        <p:cNvPr id="1" name="Shape 220"/>
        <p:cNvGrpSpPr/>
        <p:nvPr/>
      </p:nvGrpSpPr>
      <p:grpSpPr>
        <a:xfrm>
          <a:off x="0" y="0"/>
          <a:ext cx="0" cy="0"/>
          <a:chOff x="0" y="0"/>
          <a:chExt cx="0" cy="0"/>
        </a:xfrm>
      </p:grpSpPr>
      <p:sp>
        <p:nvSpPr>
          <p:cNvPr id="221" name="Google Shape;221;p23"/>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2" name="Google Shape;222;p23"/>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23" name="Google Shape;223;p23"/>
          <p:cNvSpPr txBox="1">
            <a:spLocks noGrp="1"/>
          </p:cNvSpPr>
          <p:nvPr>
            <p:ph type="subTitle" idx="1"/>
          </p:nvPr>
        </p:nvSpPr>
        <p:spPr>
          <a:xfrm>
            <a:off x="152250" y="723838"/>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224" name="Google Shape;224;p23"/>
          <p:cNvSpPr>
            <a:spLocks noGrp="1"/>
          </p:cNvSpPr>
          <p:nvPr>
            <p:ph type="pic" idx="2"/>
          </p:nvPr>
        </p:nvSpPr>
        <p:spPr>
          <a:xfrm>
            <a:off x="152250" y="914375"/>
            <a:ext cx="4343700" cy="3832800"/>
          </a:xfrm>
          <a:prstGeom prst="rect">
            <a:avLst/>
          </a:prstGeom>
          <a:noFill/>
          <a:ln>
            <a:noFill/>
          </a:ln>
        </p:spPr>
      </p:sp>
      <p:sp>
        <p:nvSpPr>
          <p:cNvPr id="225" name="Google Shape;225;p23"/>
          <p:cNvSpPr txBox="1">
            <a:spLocks noGrp="1"/>
          </p:cNvSpPr>
          <p:nvPr>
            <p:ph type="subTitle" idx="3"/>
          </p:nvPr>
        </p:nvSpPr>
        <p:spPr>
          <a:xfrm>
            <a:off x="152244" y="4785275"/>
            <a:ext cx="25170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26" name="Google Shape;226;p23"/>
          <p:cNvSpPr>
            <a:spLocks noGrp="1"/>
          </p:cNvSpPr>
          <p:nvPr>
            <p:ph type="pic" idx="4"/>
          </p:nvPr>
        </p:nvSpPr>
        <p:spPr>
          <a:xfrm>
            <a:off x="4648075" y="914400"/>
            <a:ext cx="2844900" cy="2756400"/>
          </a:xfrm>
          <a:prstGeom prst="rect">
            <a:avLst/>
          </a:prstGeom>
          <a:noFill/>
          <a:ln>
            <a:noFill/>
          </a:ln>
        </p:spPr>
      </p:sp>
      <p:sp>
        <p:nvSpPr>
          <p:cNvPr id="227" name="Google Shape;227;p23"/>
          <p:cNvSpPr txBox="1">
            <a:spLocks noGrp="1"/>
          </p:cNvSpPr>
          <p:nvPr>
            <p:ph type="subTitle" idx="5"/>
          </p:nvPr>
        </p:nvSpPr>
        <p:spPr>
          <a:xfrm>
            <a:off x="4648075" y="3708850"/>
            <a:ext cx="24231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28" name="Google Shape;228;p23"/>
          <p:cNvSpPr txBox="1">
            <a:spLocks noGrp="1"/>
          </p:cNvSpPr>
          <p:nvPr>
            <p:ph type="subTitle" idx="6"/>
          </p:nvPr>
        </p:nvSpPr>
        <p:spPr>
          <a:xfrm>
            <a:off x="7645230" y="2708656"/>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29" name="Google Shape;229;p23"/>
          <p:cNvSpPr>
            <a:spLocks noGrp="1"/>
          </p:cNvSpPr>
          <p:nvPr>
            <p:ph type="pic" idx="7"/>
          </p:nvPr>
        </p:nvSpPr>
        <p:spPr>
          <a:xfrm>
            <a:off x="7645225" y="1914562"/>
            <a:ext cx="1346400" cy="756000"/>
          </a:xfrm>
          <a:prstGeom prst="rect">
            <a:avLst/>
          </a:prstGeom>
          <a:noFill/>
          <a:ln>
            <a:noFill/>
          </a:ln>
        </p:spPr>
      </p:sp>
      <p:sp>
        <p:nvSpPr>
          <p:cNvPr id="230" name="Google Shape;230;p23"/>
          <p:cNvSpPr txBox="1">
            <a:spLocks noGrp="1"/>
          </p:cNvSpPr>
          <p:nvPr>
            <p:ph type="subTitle" idx="8"/>
          </p:nvPr>
        </p:nvSpPr>
        <p:spPr>
          <a:xfrm>
            <a:off x="7645230" y="3708850"/>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31" name="Google Shape;231;p23"/>
          <p:cNvSpPr>
            <a:spLocks noGrp="1"/>
          </p:cNvSpPr>
          <p:nvPr>
            <p:ph type="pic" idx="9"/>
          </p:nvPr>
        </p:nvSpPr>
        <p:spPr>
          <a:xfrm>
            <a:off x="7645225" y="2914750"/>
            <a:ext cx="1346400" cy="756000"/>
          </a:xfrm>
          <a:prstGeom prst="rect">
            <a:avLst/>
          </a:prstGeom>
          <a:noFill/>
          <a:ln>
            <a:noFill/>
          </a:ln>
        </p:spPr>
      </p:sp>
      <p:sp>
        <p:nvSpPr>
          <p:cNvPr id="232" name="Google Shape;232;p23"/>
          <p:cNvSpPr txBox="1">
            <a:spLocks noGrp="1"/>
          </p:cNvSpPr>
          <p:nvPr>
            <p:ph type="subTitle" idx="13"/>
          </p:nvPr>
        </p:nvSpPr>
        <p:spPr>
          <a:xfrm>
            <a:off x="7645255" y="1708500"/>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33" name="Google Shape;233;p23"/>
          <p:cNvSpPr>
            <a:spLocks noGrp="1"/>
          </p:cNvSpPr>
          <p:nvPr>
            <p:ph type="pic" idx="14"/>
          </p:nvPr>
        </p:nvSpPr>
        <p:spPr>
          <a:xfrm>
            <a:off x="7645250" y="914400"/>
            <a:ext cx="1346400" cy="756000"/>
          </a:xfrm>
          <a:prstGeom prst="rect">
            <a:avLst/>
          </a:prstGeom>
          <a:noFill/>
          <a:ln>
            <a:noFill/>
          </a:ln>
        </p:spPr>
      </p:sp>
      <p:sp>
        <p:nvSpPr>
          <p:cNvPr id="234" name="Google Shape;234;p23"/>
          <p:cNvSpPr txBox="1">
            <a:spLocks noGrp="1"/>
          </p:cNvSpPr>
          <p:nvPr>
            <p:ph type="subTitle" idx="15"/>
          </p:nvPr>
        </p:nvSpPr>
        <p:spPr>
          <a:xfrm>
            <a:off x="7645280" y="4784600"/>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35" name="Google Shape;235;p23"/>
          <p:cNvSpPr>
            <a:spLocks noGrp="1"/>
          </p:cNvSpPr>
          <p:nvPr>
            <p:ph type="pic" idx="16"/>
          </p:nvPr>
        </p:nvSpPr>
        <p:spPr>
          <a:xfrm>
            <a:off x="7645275" y="3990500"/>
            <a:ext cx="1346400" cy="756000"/>
          </a:xfrm>
          <a:prstGeom prst="rect">
            <a:avLst/>
          </a:prstGeom>
          <a:noFill/>
          <a:ln>
            <a:noFill/>
          </a:ln>
        </p:spPr>
      </p:sp>
      <p:sp>
        <p:nvSpPr>
          <p:cNvPr id="236" name="Google Shape;236;p23"/>
          <p:cNvSpPr txBox="1">
            <a:spLocks noGrp="1"/>
          </p:cNvSpPr>
          <p:nvPr>
            <p:ph type="subTitle" idx="17"/>
          </p:nvPr>
        </p:nvSpPr>
        <p:spPr>
          <a:xfrm>
            <a:off x="6146655" y="4784575"/>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37" name="Google Shape;237;p23"/>
          <p:cNvSpPr>
            <a:spLocks noGrp="1"/>
          </p:cNvSpPr>
          <p:nvPr>
            <p:ph type="pic" idx="18"/>
          </p:nvPr>
        </p:nvSpPr>
        <p:spPr>
          <a:xfrm>
            <a:off x="6146650" y="3990475"/>
            <a:ext cx="1346400" cy="756000"/>
          </a:xfrm>
          <a:prstGeom prst="rect">
            <a:avLst/>
          </a:prstGeom>
          <a:noFill/>
          <a:ln>
            <a:noFill/>
          </a:ln>
        </p:spPr>
      </p:sp>
      <p:sp>
        <p:nvSpPr>
          <p:cNvPr id="238" name="Google Shape;238;p23"/>
          <p:cNvSpPr txBox="1">
            <a:spLocks noGrp="1"/>
          </p:cNvSpPr>
          <p:nvPr>
            <p:ph type="subTitle" idx="19"/>
          </p:nvPr>
        </p:nvSpPr>
        <p:spPr>
          <a:xfrm>
            <a:off x="4648055" y="4784638"/>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239" name="Google Shape;239;p23"/>
          <p:cNvSpPr>
            <a:spLocks noGrp="1"/>
          </p:cNvSpPr>
          <p:nvPr>
            <p:ph type="pic" idx="20"/>
          </p:nvPr>
        </p:nvSpPr>
        <p:spPr>
          <a:xfrm>
            <a:off x="4648050" y="3990538"/>
            <a:ext cx="1346400" cy="756000"/>
          </a:xfrm>
          <a:prstGeom prst="rect">
            <a:avLst/>
          </a:prstGeom>
          <a:noFill/>
          <a:ln>
            <a:noFill/>
          </a:ln>
        </p:spPr>
      </p:sp>
    </p:spTree>
  </p:cSld>
  <p:clrMapOvr>
    <a:masterClrMapping/>
  </p:clrMapOvr>
  <p:extLst>
    <p:ext uri="{DCECCB84-F9BA-43D5-87BE-67443E8EF086}">
      <p15:sldGuideLst xmlns:p15="http://schemas.microsoft.com/office/powerpoint/2012/main">
        <p15:guide id="1" pos="1888">
          <p15:clr>
            <a:schemeClr val="lt2"/>
          </p15:clr>
        </p15:guide>
        <p15:guide id="2" pos="1984">
          <p15:clr>
            <a:schemeClr val="lt2"/>
          </p15:clr>
        </p15:guide>
        <p15:guide id="3" orient="horz" pos="456">
          <p15:clr>
            <a:schemeClr val="dk2"/>
          </p15:clr>
        </p15:guide>
        <p15:guide id="4" orient="horz" pos="576">
          <p15:clr>
            <a:schemeClr val="accent4"/>
          </p15:clr>
        </p15:guide>
        <p15:guide id="5" pos="2832">
          <p15:clr>
            <a:schemeClr val="dk2"/>
          </p15:clr>
        </p15:guide>
        <p15:guide id="6" pos="2928">
          <p15:clr>
            <a:schemeClr val="dk2"/>
          </p15:clr>
        </p15:guide>
        <p15:guide id="7" pos="3776">
          <p15:clr>
            <a:schemeClr val="lt2"/>
          </p15:clr>
        </p15:guide>
        <p15:guide id="8" pos="3872">
          <p15:clr>
            <a:schemeClr val="lt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ug Title 1 Image">
  <p:cSld name="Slug Title 1 Image">
    <p:spTree>
      <p:nvGrpSpPr>
        <p:cNvPr id="1" name="Shape 240"/>
        <p:cNvGrpSpPr/>
        <p:nvPr/>
      </p:nvGrpSpPr>
      <p:grpSpPr>
        <a:xfrm>
          <a:off x="0" y="0"/>
          <a:ext cx="0" cy="0"/>
          <a:chOff x="0" y="0"/>
          <a:chExt cx="0" cy="0"/>
        </a:xfrm>
      </p:grpSpPr>
      <p:sp>
        <p:nvSpPr>
          <p:cNvPr id="241" name="Google Shape;241;p24"/>
          <p:cNvSpPr txBox="1">
            <a:spLocks noGrp="1"/>
          </p:cNvSpPr>
          <p:nvPr>
            <p:ph type="title"/>
          </p:nvPr>
        </p:nvSpPr>
        <p:spPr>
          <a:xfrm>
            <a:off x="168333" y="305038"/>
            <a:ext cx="8749500" cy="596700"/>
          </a:xfrm>
          <a:prstGeom prst="rect">
            <a:avLst/>
          </a:prstGeom>
          <a:noFill/>
          <a:ln>
            <a:noFill/>
          </a:ln>
        </p:spPr>
        <p:txBody>
          <a:bodyPr spcFirstLastPara="1" wrap="square" lIns="68575" tIns="34275" rIns="68575" bIns="34275" anchor="t" anchorCtr="0">
            <a:noAutofit/>
          </a:bodyPr>
          <a:lstStyle>
            <a:lvl1pPr marR="0" lvl="0" algn="l">
              <a:lnSpc>
                <a:spcPct val="120000"/>
              </a:lnSpc>
              <a:spcBef>
                <a:spcPts val="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2" name="Google Shape;242;p24"/>
          <p:cNvSpPr>
            <a:spLocks noGrp="1"/>
          </p:cNvSpPr>
          <p:nvPr>
            <p:ph type="pic" idx="2"/>
          </p:nvPr>
        </p:nvSpPr>
        <p:spPr>
          <a:xfrm>
            <a:off x="228660" y="901827"/>
            <a:ext cx="8689200" cy="3784500"/>
          </a:xfrm>
          <a:prstGeom prst="rect">
            <a:avLst/>
          </a:prstGeom>
          <a:solidFill>
            <a:srgbClr val="FFFFFF"/>
          </a:solidFill>
          <a:ln>
            <a:noFill/>
          </a:ln>
        </p:spPr>
        <p:txBody>
          <a:bodyPr spcFirstLastPara="1" wrap="square" lIns="68575" tIns="34275" rIns="68575" bIns="34275" anchor="ctr" anchorCtr="0">
            <a:noAutofit/>
          </a:bodyPr>
          <a:lstStyle>
            <a:lvl1pPr marR="0" lvl="0" algn="ctr">
              <a:lnSpc>
                <a:spcPct val="100000"/>
              </a:lnSpc>
              <a:spcBef>
                <a:spcPts val="500"/>
              </a:spcBef>
              <a:spcAft>
                <a:spcPts val="0"/>
              </a:spcAft>
              <a:buClr>
                <a:srgbClr val="000000"/>
              </a:buClr>
              <a:buSzPts val="2400"/>
              <a:buFont typeface="Arial"/>
              <a:buNone/>
              <a:defRPr sz="2400" b="0" i="0" u="none" strike="noStrike" cap="none">
                <a:solidFill>
                  <a:srgbClr val="000000"/>
                </a:solidFill>
                <a:latin typeface="Times New Roman"/>
                <a:ea typeface="Times New Roman"/>
                <a:cs typeface="Times New Roman"/>
                <a:sym typeface="Times New Roman"/>
              </a:defRPr>
            </a:lvl1pPr>
            <a:lvl2pPr marR="0" lvl="1"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
        <p:nvSpPr>
          <p:cNvPr id="243" name="Google Shape;243;p24"/>
          <p:cNvSpPr txBox="1">
            <a:spLocks noGrp="1"/>
          </p:cNvSpPr>
          <p:nvPr>
            <p:ph type="body" idx="1"/>
          </p:nvPr>
        </p:nvSpPr>
        <p:spPr>
          <a:xfrm>
            <a:off x="183128" y="160259"/>
            <a:ext cx="4777800" cy="1440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2pPr>
            <a:lvl3pPr marL="1371600" marR="0" lvl="2"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3pPr>
            <a:lvl4pPr marL="1828800" marR="0" lvl="3"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4pPr>
            <a:lvl5pPr marL="2286000" marR="0" lvl="4"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4"/>
        <p:cNvGrpSpPr/>
        <p:nvPr/>
      </p:nvGrpSpPr>
      <p:grpSpPr>
        <a:xfrm>
          <a:off x="0" y="0"/>
          <a:ext cx="0" cy="0"/>
          <a:chOff x="0" y="0"/>
          <a:chExt cx="0" cy="0"/>
        </a:xfrm>
      </p:grpSpPr>
      <p:sp>
        <p:nvSpPr>
          <p:cNvPr id="245" name="Google Shape;245;p25"/>
          <p:cNvSpPr txBox="1">
            <a:spLocks noGrp="1"/>
          </p:cNvSpPr>
          <p:nvPr>
            <p:ph type="body" idx="1"/>
          </p:nvPr>
        </p:nvSpPr>
        <p:spPr>
          <a:xfrm>
            <a:off x="127981" y="110800"/>
            <a:ext cx="8914500" cy="4660500"/>
          </a:xfrm>
          <a:prstGeom prst="rect">
            <a:avLst/>
          </a:prstGeom>
          <a:noFill/>
          <a:ln>
            <a:noFill/>
          </a:ln>
        </p:spPr>
        <p:txBody>
          <a:bodyPr spcFirstLastPara="1" wrap="square" lIns="68575" tIns="68575" rIns="68575" bIns="68575" anchor="t" anchorCtr="0">
            <a:noAutofit/>
          </a:bodyPr>
          <a:lstStyle>
            <a:lvl1pPr marL="457200" lvl="0" indent="-228600">
              <a:lnSpc>
                <a:spcPct val="106666"/>
              </a:lnSpc>
              <a:spcBef>
                <a:spcPts val="0"/>
              </a:spcBef>
              <a:spcAft>
                <a:spcPts val="0"/>
              </a:spcAft>
              <a:buClr>
                <a:srgbClr val="69321E"/>
              </a:buClr>
              <a:buSzPts val="1100"/>
              <a:buFont typeface="Arial"/>
              <a:buNone/>
              <a:defRPr sz="3400">
                <a:solidFill>
                  <a:srgbClr val="69321E"/>
                </a:solidFill>
                <a:latin typeface="Arial"/>
                <a:ea typeface="Arial"/>
                <a:cs typeface="Arial"/>
                <a:sym typeface="Arial"/>
              </a:defRPr>
            </a:lvl1pPr>
            <a:lvl2pPr marL="914400" lvl="1" indent="-298450">
              <a:spcBef>
                <a:spcPts val="0"/>
              </a:spcBef>
              <a:spcAft>
                <a:spcPts val="0"/>
              </a:spcAft>
              <a:buSzPts val="1100"/>
              <a:buChar char="○"/>
              <a:defRPr sz="2100">
                <a:solidFill>
                  <a:schemeClr val="dk1"/>
                </a:solidFill>
                <a:latin typeface="Times New Roman"/>
                <a:ea typeface="Times New Roman"/>
                <a:cs typeface="Times New Roman"/>
                <a:sym typeface="Times New Roman"/>
              </a:defRPr>
            </a:lvl2pPr>
            <a:lvl3pPr marL="1371600" lvl="2" indent="-298450">
              <a:spcBef>
                <a:spcPts val="0"/>
              </a:spcBef>
              <a:spcAft>
                <a:spcPts val="0"/>
              </a:spcAft>
              <a:buSzPts val="1100"/>
              <a:buChar char="■"/>
              <a:defRPr sz="1800">
                <a:solidFill>
                  <a:schemeClr val="dk1"/>
                </a:solidFill>
                <a:latin typeface="Times New Roman"/>
                <a:ea typeface="Times New Roman"/>
                <a:cs typeface="Times New Roman"/>
                <a:sym typeface="Times New Roman"/>
              </a:defRPr>
            </a:lvl3pPr>
            <a:lvl4pPr marL="1828800" lvl="3"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4pPr>
            <a:lvl5pPr marL="2286000" lvl="4"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5pPr>
            <a:lvl6pPr marL="2743200" lvl="5"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6pPr>
            <a:lvl7pPr marL="3200400" lvl="6"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7pPr>
            <a:lvl8pPr marL="3657600" lvl="7"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8pPr>
            <a:lvl9pPr marL="4114800" lvl="8"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ulleted List and Image">
  <p:cSld name="Bulleted List and Image">
    <p:spTree>
      <p:nvGrpSpPr>
        <p:cNvPr id="1" name="Shape 246"/>
        <p:cNvGrpSpPr/>
        <p:nvPr/>
      </p:nvGrpSpPr>
      <p:grpSpPr>
        <a:xfrm>
          <a:off x="0" y="0"/>
          <a:ext cx="0" cy="0"/>
          <a:chOff x="0" y="0"/>
          <a:chExt cx="0" cy="0"/>
        </a:xfrm>
      </p:grpSpPr>
      <p:sp>
        <p:nvSpPr>
          <p:cNvPr id="247" name="Google Shape;247;p26"/>
          <p:cNvSpPr txBox="1">
            <a:spLocks noGrp="1"/>
          </p:cNvSpPr>
          <p:nvPr>
            <p:ph type="body" idx="1"/>
          </p:nvPr>
        </p:nvSpPr>
        <p:spPr>
          <a:xfrm>
            <a:off x="4577006" y="3743327"/>
            <a:ext cx="4340700" cy="4077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1371600" marR="0" lvl="2"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1828800" marR="0" lvl="3"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
        <p:nvSpPr>
          <p:cNvPr id="248" name="Google Shape;248;p26"/>
          <p:cNvSpPr>
            <a:spLocks noGrp="1"/>
          </p:cNvSpPr>
          <p:nvPr>
            <p:ph type="pic" idx="2"/>
          </p:nvPr>
        </p:nvSpPr>
        <p:spPr>
          <a:xfrm>
            <a:off x="4630356" y="882968"/>
            <a:ext cx="4287300" cy="2826600"/>
          </a:xfrm>
          <a:prstGeom prst="rect">
            <a:avLst/>
          </a:prstGeom>
          <a:solidFill>
            <a:srgbClr val="FFFFFF"/>
          </a:solidFill>
          <a:ln>
            <a:noFill/>
          </a:ln>
        </p:spPr>
        <p:txBody>
          <a:bodyPr spcFirstLastPara="1" wrap="square" lIns="68575" tIns="34275" rIns="68575" bIns="34275" anchor="ctr" anchorCtr="0">
            <a:noAutofit/>
          </a:bodyPr>
          <a:lstStyle>
            <a:lvl1pPr marR="0" lvl="0" algn="ctr">
              <a:lnSpc>
                <a:spcPct val="100000"/>
              </a:lnSpc>
              <a:spcBef>
                <a:spcPts val="500"/>
              </a:spcBef>
              <a:spcAft>
                <a:spcPts val="0"/>
              </a:spcAft>
              <a:buClr>
                <a:srgbClr val="000000"/>
              </a:buClr>
              <a:buSzPts val="2400"/>
              <a:buFont typeface="Arial"/>
              <a:buNone/>
              <a:defRPr sz="2400" b="0" i="0" u="none" strike="noStrike" cap="none">
                <a:solidFill>
                  <a:srgbClr val="000000"/>
                </a:solidFill>
                <a:latin typeface="Times New Roman"/>
                <a:ea typeface="Times New Roman"/>
                <a:cs typeface="Times New Roman"/>
                <a:sym typeface="Times New Roman"/>
              </a:defRPr>
            </a:lvl1pPr>
            <a:lvl2pPr marR="0" lvl="1"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
        <p:nvSpPr>
          <p:cNvPr id="249" name="Google Shape;249;p26"/>
          <p:cNvSpPr txBox="1">
            <a:spLocks noGrp="1"/>
          </p:cNvSpPr>
          <p:nvPr>
            <p:ph type="body" idx="3"/>
          </p:nvPr>
        </p:nvSpPr>
        <p:spPr>
          <a:xfrm>
            <a:off x="160068" y="882536"/>
            <a:ext cx="4287300" cy="3888600"/>
          </a:xfrm>
          <a:prstGeom prst="rect">
            <a:avLst/>
          </a:prstGeom>
          <a:noFill/>
          <a:ln>
            <a:noFill/>
          </a:ln>
        </p:spPr>
        <p:txBody>
          <a:bodyPr spcFirstLastPara="1" wrap="square" lIns="68575" tIns="34275" rIns="68575" bIns="34275" anchor="t" anchorCtr="0">
            <a:noAutofit/>
          </a:bodyPr>
          <a:lstStyle>
            <a:lvl1pPr marL="457200" marR="0" lvl="0" indent="-292100" algn="l">
              <a:lnSpc>
                <a:spcPct val="120000"/>
              </a:lnSpc>
              <a:spcBef>
                <a:spcPts val="0"/>
              </a:spcBef>
              <a:spcAft>
                <a:spcPts val="0"/>
              </a:spcAft>
              <a:buClr>
                <a:schemeClr val="dk1"/>
              </a:buClr>
              <a:buSzPts val="1000"/>
              <a:buFont typeface="Arial"/>
              <a:buChar char="•"/>
              <a:defRPr sz="1500" b="0" i="0" u="none" strike="noStrike" cap="none">
                <a:solidFill>
                  <a:schemeClr val="dk1"/>
                </a:solidFill>
                <a:latin typeface="Times New Roman"/>
                <a:ea typeface="Times New Roman"/>
                <a:cs typeface="Times New Roman"/>
                <a:sym typeface="Times New Roman"/>
              </a:defRPr>
            </a:lvl1pPr>
            <a:lvl2pPr marL="914400" marR="0" lvl="1" indent="-361950"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2pPr>
            <a:lvl3pPr marL="1371600" marR="0" lvl="2"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
        <p:nvSpPr>
          <p:cNvPr id="250" name="Google Shape;250;p26"/>
          <p:cNvSpPr txBox="1">
            <a:spLocks noGrp="1"/>
          </p:cNvSpPr>
          <p:nvPr>
            <p:ph type="body" idx="4"/>
          </p:nvPr>
        </p:nvSpPr>
        <p:spPr>
          <a:xfrm>
            <a:off x="183128" y="160259"/>
            <a:ext cx="4777800" cy="1440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2pPr>
            <a:lvl3pPr marL="1371600" marR="0" lvl="2"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3pPr>
            <a:lvl4pPr marL="1828800" marR="0" lvl="3"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4pPr>
            <a:lvl5pPr marL="2286000" marR="0" lvl="4"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
        <p:nvSpPr>
          <p:cNvPr id="251" name="Google Shape;251;p26"/>
          <p:cNvSpPr txBox="1">
            <a:spLocks noGrp="1"/>
          </p:cNvSpPr>
          <p:nvPr>
            <p:ph type="body" idx="5"/>
          </p:nvPr>
        </p:nvSpPr>
        <p:spPr>
          <a:xfrm>
            <a:off x="168333" y="305038"/>
            <a:ext cx="8749500" cy="5697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50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a:lnSpc>
                <a:spcPct val="100000"/>
              </a:lnSpc>
              <a:spcBef>
                <a:spcPts val="50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2pPr>
            <a:lvl3pPr marL="1371600" marR="0" lvl="2" indent="-228600" algn="l">
              <a:lnSpc>
                <a:spcPct val="100000"/>
              </a:lnSpc>
              <a:spcBef>
                <a:spcPts val="50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3pPr>
            <a:lvl4pPr marL="1828800" marR="0" lvl="3" indent="-228600" algn="l">
              <a:lnSpc>
                <a:spcPct val="100000"/>
              </a:lnSpc>
              <a:spcBef>
                <a:spcPts val="50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4pPr>
            <a:lvl5pPr marL="2286000" marR="0" lvl="4" indent="-228600" algn="l">
              <a:lnSpc>
                <a:spcPct val="100000"/>
              </a:lnSpc>
              <a:spcBef>
                <a:spcPts val="50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lan (Full)">
  <p:cSld name="Plan (Full)">
    <p:spTree>
      <p:nvGrpSpPr>
        <p:cNvPr id="1" name="Shape 252"/>
        <p:cNvGrpSpPr/>
        <p:nvPr/>
      </p:nvGrpSpPr>
      <p:grpSpPr>
        <a:xfrm>
          <a:off x="0" y="0"/>
          <a:ext cx="0" cy="0"/>
          <a:chOff x="0" y="0"/>
          <a:chExt cx="0" cy="0"/>
        </a:xfrm>
      </p:grpSpPr>
      <p:sp>
        <p:nvSpPr>
          <p:cNvPr id="253" name="Google Shape;253;p27"/>
          <p:cNvSpPr>
            <a:spLocks noGrp="1"/>
          </p:cNvSpPr>
          <p:nvPr>
            <p:ph type="pic" idx="2"/>
          </p:nvPr>
        </p:nvSpPr>
        <p:spPr>
          <a:xfrm>
            <a:off x="0" y="601980"/>
            <a:ext cx="9144000" cy="4307400"/>
          </a:xfrm>
          <a:prstGeom prst="rect">
            <a:avLst/>
          </a:prstGeom>
          <a:solidFill>
            <a:srgbClr val="D9D9D9"/>
          </a:solidFill>
          <a:ln>
            <a:noFill/>
          </a:ln>
        </p:spPr>
      </p:sp>
      <p:sp>
        <p:nvSpPr>
          <p:cNvPr id="254" name="Google Shape;254;p27"/>
          <p:cNvSpPr txBox="1">
            <a:spLocks noGrp="1"/>
          </p:cNvSpPr>
          <p:nvPr>
            <p:ph type="title"/>
          </p:nvPr>
        </p:nvSpPr>
        <p:spPr>
          <a:xfrm>
            <a:off x="168333" y="171915"/>
            <a:ext cx="8749500" cy="441900"/>
          </a:xfrm>
          <a:prstGeom prst="rect">
            <a:avLst/>
          </a:prstGeom>
          <a:noFill/>
          <a:ln>
            <a:noFill/>
          </a:ln>
        </p:spPr>
        <p:txBody>
          <a:bodyPr spcFirstLastPara="1" wrap="square" lIns="0" tIns="34275" rIns="0" bIns="34275" anchor="t" anchorCtr="0">
            <a:noAutofit/>
          </a:bodyPr>
          <a:lstStyle>
            <a:lvl1pPr marR="0" lvl="0" algn="l">
              <a:lnSpc>
                <a:spcPct val="128571"/>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55" name="Google Shape;255;p27"/>
          <p:cNvSpPr>
            <a:spLocks noGrp="1"/>
          </p:cNvSpPr>
          <p:nvPr>
            <p:ph type="pic" idx="3"/>
          </p:nvPr>
        </p:nvSpPr>
        <p:spPr>
          <a:xfrm>
            <a:off x="7572405" y="704074"/>
            <a:ext cx="1438500" cy="22524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6"/>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257"/>
        <p:cNvGrpSpPr/>
        <p:nvPr/>
      </p:nvGrpSpPr>
      <p:grpSpPr>
        <a:xfrm>
          <a:off x="0" y="0"/>
          <a:ext cx="0" cy="0"/>
          <a:chOff x="0" y="0"/>
          <a:chExt cx="0" cy="0"/>
        </a:xfrm>
      </p:grpSpPr>
      <p:sp>
        <p:nvSpPr>
          <p:cNvPr id="258" name="Google Shape;258;p2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259" name="Google Shape;259;p2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60" name="Google Shape;260;p29"/>
          <p:cNvSpPr txBox="1">
            <a:spLocks noGrp="1"/>
          </p:cNvSpPr>
          <p:nvPr>
            <p:ph type="sldNum" idx="12"/>
          </p:nvPr>
        </p:nvSpPr>
        <p:spPr>
          <a:xfrm>
            <a:off x="8472458" y="4663217"/>
            <a:ext cx="5487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 Text-heavy Body">
  <p:cSld name="CUSTOM_2_2_1">
    <p:spTree>
      <p:nvGrpSpPr>
        <p:cNvPr id="1" name="Shape 268"/>
        <p:cNvGrpSpPr/>
        <p:nvPr/>
      </p:nvGrpSpPr>
      <p:grpSpPr>
        <a:xfrm>
          <a:off x="0" y="0"/>
          <a:ext cx="0" cy="0"/>
          <a:chOff x="0" y="0"/>
          <a:chExt cx="0" cy="0"/>
        </a:xfrm>
      </p:grpSpPr>
      <p:sp>
        <p:nvSpPr>
          <p:cNvPr id="269" name="Google Shape;269;p31"/>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0" name="Google Shape;270;p31"/>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71" name="Google Shape;271;p31"/>
          <p:cNvSpPr txBox="1">
            <a:spLocks noGrp="1"/>
          </p:cNvSpPr>
          <p:nvPr>
            <p:ph type="subTitle" idx="1"/>
          </p:nvPr>
        </p:nvSpPr>
        <p:spPr>
          <a:xfrm>
            <a:off x="838200" y="914413"/>
            <a:ext cx="8153400" cy="2286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500"/>
              <a:buNone/>
              <a:defRPr sz="1500" b="1">
                <a:solidFill>
                  <a:schemeClr val="dk1"/>
                </a:solidFill>
              </a:defRPr>
            </a:lvl1pPr>
            <a:lvl2pPr lvl="1">
              <a:spcBef>
                <a:spcPts val="0"/>
              </a:spcBef>
              <a:spcAft>
                <a:spcPts val="0"/>
              </a:spcAft>
              <a:buClr>
                <a:srgbClr val="666666"/>
              </a:buClr>
              <a:buSzPts val="1500"/>
              <a:buNone/>
              <a:defRPr sz="1500" b="1">
                <a:solidFill>
                  <a:srgbClr val="666666"/>
                </a:solidFill>
              </a:defRPr>
            </a:lvl2pPr>
            <a:lvl3pPr lvl="2">
              <a:spcBef>
                <a:spcPts val="0"/>
              </a:spcBef>
              <a:spcAft>
                <a:spcPts val="0"/>
              </a:spcAft>
              <a:buClr>
                <a:srgbClr val="666666"/>
              </a:buClr>
              <a:buSzPts val="1500"/>
              <a:buNone/>
              <a:defRPr sz="1500" b="1">
                <a:solidFill>
                  <a:srgbClr val="666666"/>
                </a:solidFill>
              </a:defRPr>
            </a:lvl3pPr>
            <a:lvl4pPr lvl="3">
              <a:spcBef>
                <a:spcPts val="0"/>
              </a:spcBef>
              <a:spcAft>
                <a:spcPts val="0"/>
              </a:spcAft>
              <a:buClr>
                <a:srgbClr val="666666"/>
              </a:buClr>
              <a:buSzPts val="1500"/>
              <a:buNone/>
              <a:defRPr sz="1500" b="1">
                <a:solidFill>
                  <a:srgbClr val="666666"/>
                </a:solidFill>
              </a:defRPr>
            </a:lvl4pPr>
            <a:lvl5pPr lvl="4">
              <a:spcBef>
                <a:spcPts val="0"/>
              </a:spcBef>
              <a:spcAft>
                <a:spcPts val="0"/>
              </a:spcAft>
              <a:buClr>
                <a:srgbClr val="666666"/>
              </a:buClr>
              <a:buSzPts val="1500"/>
              <a:buNone/>
              <a:defRPr sz="1500" b="1">
                <a:solidFill>
                  <a:srgbClr val="666666"/>
                </a:solidFill>
              </a:defRPr>
            </a:lvl5pPr>
            <a:lvl6pPr lvl="5">
              <a:spcBef>
                <a:spcPts val="0"/>
              </a:spcBef>
              <a:spcAft>
                <a:spcPts val="0"/>
              </a:spcAft>
              <a:buClr>
                <a:srgbClr val="666666"/>
              </a:buClr>
              <a:buSzPts val="1500"/>
              <a:buNone/>
              <a:defRPr sz="1500" b="1">
                <a:solidFill>
                  <a:srgbClr val="666666"/>
                </a:solidFill>
              </a:defRPr>
            </a:lvl6pPr>
            <a:lvl7pPr lvl="6">
              <a:spcBef>
                <a:spcPts val="0"/>
              </a:spcBef>
              <a:spcAft>
                <a:spcPts val="0"/>
              </a:spcAft>
              <a:buClr>
                <a:srgbClr val="666666"/>
              </a:buClr>
              <a:buSzPts val="1500"/>
              <a:buNone/>
              <a:defRPr sz="1500" b="1">
                <a:solidFill>
                  <a:srgbClr val="666666"/>
                </a:solidFill>
              </a:defRPr>
            </a:lvl7pPr>
            <a:lvl8pPr lvl="7">
              <a:spcBef>
                <a:spcPts val="0"/>
              </a:spcBef>
              <a:spcAft>
                <a:spcPts val="0"/>
              </a:spcAft>
              <a:buClr>
                <a:srgbClr val="666666"/>
              </a:buClr>
              <a:buSzPts val="1500"/>
              <a:buNone/>
              <a:defRPr sz="1500" b="1">
                <a:solidFill>
                  <a:srgbClr val="666666"/>
                </a:solidFill>
              </a:defRPr>
            </a:lvl8pPr>
            <a:lvl9pPr lvl="8">
              <a:spcBef>
                <a:spcPts val="0"/>
              </a:spcBef>
              <a:spcAft>
                <a:spcPts val="0"/>
              </a:spcAft>
              <a:buClr>
                <a:srgbClr val="666666"/>
              </a:buClr>
              <a:buSzPts val="1500"/>
              <a:buNone/>
              <a:defRPr sz="1500" b="1">
                <a:solidFill>
                  <a:srgbClr val="666666"/>
                </a:solidFill>
              </a:defRPr>
            </a:lvl9pPr>
          </a:lstStyle>
          <a:p>
            <a:endParaRPr/>
          </a:p>
        </p:txBody>
      </p:sp>
      <p:sp>
        <p:nvSpPr>
          <p:cNvPr id="272" name="Google Shape;272;p31"/>
          <p:cNvSpPr txBox="1">
            <a:spLocks noGrp="1"/>
          </p:cNvSpPr>
          <p:nvPr>
            <p:ph type="body" idx="2"/>
          </p:nvPr>
        </p:nvSpPr>
        <p:spPr>
          <a:xfrm>
            <a:off x="838200" y="1371613"/>
            <a:ext cx="7467600" cy="35436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456">
          <p15:clr>
            <a:schemeClr val="dk2"/>
          </p15:clr>
        </p15:guide>
        <p15:guide id="2" orient="horz" pos="576">
          <p15:clr>
            <a:schemeClr val="accent4"/>
          </p15:clr>
        </p15:guide>
        <p15:guide id="3" orient="horz" pos="720">
          <p15:clr>
            <a:schemeClr val="dk2"/>
          </p15:clr>
        </p15:guide>
        <p15:guide id="4" pos="2784">
          <p15:clr>
            <a:schemeClr val="lt2"/>
          </p15:clr>
        </p15:guide>
        <p15:guide id="5" pos="2976">
          <p15:clr>
            <a:schemeClr val="lt2"/>
          </p15:clr>
        </p15:guide>
        <p15:guide id="6" pos="528">
          <p15:clr>
            <a:schemeClr val="dk2"/>
          </p15:clr>
        </p15:guide>
        <p15:guide id="7" pos="5232">
          <p15:clr>
            <a:schemeClr val="dk2"/>
          </p15:clr>
        </p15:guide>
        <p15:guide id="8" orient="horz" pos="864">
          <p15:clr>
            <a:schemeClr val="dk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3: 3 Column Text">
  <p:cSld name="SECTION_HEADER_1_2">
    <p:spTree>
      <p:nvGrpSpPr>
        <p:cNvPr id="1" name="Shape 22"/>
        <p:cNvGrpSpPr/>
        <p:nvPr/>
      </p:nvGrpSpPr>
      <p:grpSpPr>
        <a:xfrm>
          <a:off x="0" y="0"/>
          <a:ext cx="0" cy="0"/>
          <a:chOff x="0" y="0"/>
          <a:chExt cx="0" cy="0"/>
        </a:xfrm>
      </p:grpSpPr>
      <p:sp>
        <p:nvSpPr>
          <p:cNvPr id="23" name="Google Shape;23;p4"/>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5" name="Google Shape;25;p4"/>
          <p:cNvSpPr txBox="1">
            <a:spLocks noGrp="1"/>
          </p:cNvSpPr>
          <p:nvPr>
            <p:ph type="subTitle" idx="1"/>
          </p:nvPr>
        </p:nvSpPr>
        <p:spPr>
          <a:xfrm>
            <a:off x="152250" y="723838"/>
            <a:ext cx="2743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6" name="Google Shape;26;p4"/>
          <p:cNvSpPr txBox="1">
            <a:spLocks noGrp="1"/>
          </p:cNvSpPr>
          <p:nvPr>
            <p:ph type="body" idx="2"/>
          </p:nvPr>
        </p:nvSpPr>
        <p:spPr>
          <a:xfrm>
            <a:off x="152400" y="1143013"/>
            <a:ext cx="2743500" cy="2743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
        <p:nvSpPr>
          <p:cNvPr id="27" name="Google Shape;27;p4"/>
          <p:cNvSpPr txBox="1">
            <a:spLocks noGrp="1"/>
          </p:cNvSpPr>
          <p:nvPr>
            <p:ph type="subTitle" idx="3"/>
          </p:nvPr>
        </p:nvSpPr>
        <p:spPr>
          <a:xfrm>
            <a:off x="3200175" y="723963"/>
            <a:ext cx="2743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8" name="Google Shape;28;p4"/>
          <p:cNvSpPr txBox="1">
            <a:spLocks noGrp="1"/>
          </p:cNvSpPr>
          <p:nvPr>
            <p:ph type="body" idx="4"/>
          </p:nvPr>
        </p:nvSpPr>
        <p:spPr>
          <a:xfrm>
            <a:off x="3200325" y="1143138"/>
            <a:ext cx="2743500" cy="2743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
        <p:nvSpPr>
          <p:cNvPr id="29" name="Google Shape;29;p4"/>
          <p:cNvSpPr txBox="1">
            <a:spLocks noGrp="1"/>
          </p:cNvSpPr>
          <p:nvPr>
            <p:ph type="subTitle" idx="5"/>
          </p:nvPr>
        </p:nvSpPr>
        <p:spPr>
          <a:xfrm>
            <a:off x="6248250" y="723838"/>
            <a:ext cx="2743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30" name="Google Shape;30;p4"/>
          <p:cNvSpPr txBox="1">
            <a:spLocks noGrp="1"/>
          </p:cNvSpPr>
          <p:nvPr>
            <p:ph type="body" idx="6"/>
          </p:nvPr>
        </p:nvSpPr>
        <p:spPr>
          <a:xfrm>
            <a:off x="6248400" y="1143013"/>
            <a:ext cx="2743500" cy="2743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pos="3744">
          <p15:clr>
            <a:schemeClr val="dk2"/>
          </p15:clr>
        </p15:guide>
        <p15:guide id="2" pos="3936">
          <p15:clr>
            <a:schemeClr val="dk2"/>
          </p15:clr>
        </p15:guide>
        <p15:guide id="3" orient="horz" pos="456">
          <p15:clr>
            <a:schemeClr val="dk2"/>
          </p15:clr>
        </p15:guide>
        <p15:guide id="4" orient="horz" pos="576">
          <p15:clr>
            <a:schemeClr val="accent4"/>
          </p15:clr>
        </p15:guide>
        <p15:guide id="5" pos="1824">
          <p15:clr>
            <a:schemeClr val="dk2"/>
          </p15:clr>
        </p15:guide>
        <p15:guide id="6" pos="2016">
          <p15:clr>
            <a:schemeClr val="dk2"/>
          </p15:clr>
        </p15:guide>
        <p15:guide id="7" orient="horz" pos="720">
          <p15:clr>
            <a:schemeClr val="dk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2: 2 Column Text">
  <p:cSld name="CUSTOM_2_2">
    <p:spTree>
      <p:nvGrpSpPr>
        <p:cNvPr id="1" name="Shape 273"/>
        <p:cNvGrpSpPr/>
        <p:nvPr/>
      </p:nvGrpSpPr>
      <p:grpSpPr>
        <a:xfrm>
          <a:off x="0" y="0"/>
          <a:ext cx="0" cy="0"/>
          <a:chOff x="0" y="0"/>
          <a:chExt cx="0" cy="0"/>
        </a:xfrm>
      </p:grpSpPr>
      <p:sp>
        <p:nvSpPr>
          <p:cNvPr id="274" name="Google Shape;274;p32"/>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5" name="Google Shape;275;p32"/>
          <p:cNvSpPr txBox="1">
            <a:spLocks noGrp="1"/>
          </p:cNvSpPr>
          <p:nvPr>
            <p:ph type="title"/>
          </p:nvPr>
        </p:nvSpPr>
        <p:spPr>
          <a:xfrm>
            <a:off x="152400" y="342900"/>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76" name="Google Shape;276;p32"/>
          <p:cNvSpPr txBox="1">
            <a:spLocks noGrp="1"/>
          </p:cNvSpPr>
          <p:nvPr>
            <p:ph type="subTitle" idx="1"/>
          </p:nvPr>
        </p:nvSpPr>
        <p:spPr>
          <a:xfrm>
            <a:off x="152400" y="722450"/>
            <a:ext cx="8839200" cy="192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277" name="Google Shape;277;p32"/>
          <p:cNvSpPr txBox="1">
            <a:spLocks noGrp="1"/>
          </p:cNvSpPr>
          <p:nvPr>
            <p:ph type="body" idx="2"/>
          </p:nvPr>
        </p:nvSpPr>
        <p:spPr>
          <a:xfrm>
            <a:off x="152400" y="1143013"/>
            <a:ext cx="4267500" cy="3772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
        <p:nvSpPr>
          <p:cNvPr id="278" name="Google Shape;278;p32"/>
          <p:cNvSpPr txBox="1">
            <a:spLocks noGrp="1"/>
          </p:cNvSpPr>
          <p:nvPr>
            <p:ph type="body" idx="3"/>
          </p:nvPr>
        </p:nvSpPr>
        <p:spPr>
          <a:xfrm>
            <a:off x="4724250" y="1143013"/>
            <a:ext cx="4267500" cy="3772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455">
          <p15:clr>
            <a:schemeClr val="dk2"/>
          </p15:clr>
        </p15:guide>
        <p15:guide id="2" orient="horz" pos="576">
          <p15:clr>
            <a:schemeClr val="accent4"/>
          </p15:clr>
        </p15:guide>
        <p15:guide id="3" orient="horz" pos="720">
          <p15:clr>
            <a:schemeClr val="dk2"/>
          </p15:clr>
        </p15:guide>
        <p15:guide id="4" pos="2784">
          <p15:clr>
            <a:schemeClr val="dk2"/>
          </p15:clr>
        </p15:guide>
        <p15:guide id="5" pos="2976">
          <p15:clr>
            <a:schemeClr val="dk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3: 3 Column Text">
  <p:cSld name="SECTION_HEADER_1_2">
    <p:spTree>
      <p:nvGrpSpPr>
        <p:cNvPr id="1" name="Shape 279"/>
        <p:cNvGrpSpPr/>
        <p:nvPr/>
      </p:nvGrpSpPr>
      <p:grpSpPr>
        <a:xfrm>
          <a:off x="0" y="0"/>
          <a:ext cx="0" cy="0"/>
          <a:chOff x="0" y="0"/>
          <a:chExt cx="0" cy="0"/>
        </a:xfrm>
      </p:grpSpPr>
      <p:sp>
        <p:nvSpPr>
          <p:cNvPr id="280" name="Google Shape;280;p33"/>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1" name="Google Shape;281;p33"/>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82" name="Google Shape;282;p33"/>
          <p:cNvSpPr txBox="1">
            <a:spLocks noGrp="1"/>
          </p:cNvSpPr>
          <p:nvPr>
            <p:ph type="subTitle" idx="1"/>
          </p:nvPr>
        </p:nvSpPr>
        <p:spPr>
          <a:xfrm>
            <a:off x="152250" y="723838"/>
            <a:ext cx="2743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83" name="Google Shape;283;p33"/>
          <p:cNvSpPr txBox="1">
            <a:spLocks noGrp="1"/>
          </p:cNvSpPr>
          <p:nvPr>
            <p:ph type="body" idx="2"/>
          </p:nvPr>
        </p:nvSpPr>
        <p:spPr>
          <a:xfrm>
            <a:off x="152400" y="1143013"/>
            <a:ext cx="2743500" cy="2743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
        <p:nvSpPr>
          <p:cNvPr id="284" name="Google Shape;284;p33"/>
          <p:cNvSpPr txBox="1">
            <a:spLocks noGrp="1"/>
          </p:cNvSpPr>
          <p:nvPr>
            <p:ph type="subTitle" idx="3"/>
          </p:nvPr>
        </p:nvSpPr>
        <p:spPr>
          <a:xfrm>
            <a:off x="3200175" y="723963"/>
            <a:ext cx="2743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85" name="Google Shape;285;p33"/>
          <p:cNvSpPr txBox="1">
            <a:spLocks noGrp="1"/>
          </p:cNvSpPr>
          <p:nvPr>
            <p:ph type="body" idx="4"/>
          </p:nvPr>
        </p:nvSpPr>
        <p:spPr>
          <a:xfrm>
            <a:off x="3200325" y="1143138"/>
            <a:ext cx="2743500" cy="2743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
        <p:nvSpPr>
          <p:cNvPr id="286" name="Google Shape;286;p33"/>
          <p:cNvSpPr txBox="1">
            <a:spLocks noGrp="1"/>
          </p:cNvSpPr>
          <p:nvPr>
            <p:ph type="subTitle" idx="5"/>
          </p:nvPr>
        </p:nvSpPr>
        <p:spPr>
          <a:xfrm>
            <a:off x="6248250" y="723838"/>
            <a:ext cx="2743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a:endParaRPr/>
          </a:p>
        </p:txBody>
      </p:sp>
      <p:sp>
        <p:nvSpPr>
          <p:cNvPr id="287" name="Google Shape;287;p33"/>
          <p:cNvSpPr txBox="1">
            <a:spLocks noGrp="1"/>
          </p:cNvSpPr>
          <p:nvPr>
            <p:ph type="body" idx="6"/>
          </p:nvPr>
        </p:nvSpPr>
        <p:spPr>
          <a:xfrm>
            <a:off x="6248400" y="1143013"/>
            <a:ext cx="2743500" cy="2743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pos="3744">
          <p15:clr>
            <a:schemeClr val="dk2"/>
          </p15:clr>
        </p15:guide>
        <p15:guide id="2" pos="3936">
          <p15:clr>
            <a:schemeClr val="dk2"/>
          </p15:clr>
        </p15:guide>
        <p15:guide id="3" orient="horz" pos="456">
          <p15:clr>
            <a:schemeClr val="dk2"/>
          </p15:clr>
        </p15:guide>
        <p15:guide id="4" orient="horz" pos="576">
          <p15:clr>
            <a:schemeClr val="accent4"/>
          </p15:clr>
        </p15:guide>
        <p15:guide id="5" pos="1824">
          <p15:clr>
            <a:schemeClr val="dk2"/>
          </p15:clr>
        </p15:guide>
        <p15:guide id="6" pos="2016">
          <p15:clr>
            <a:schemeClr val="dk2"/>
          </p15:clr>
        </p15:guide>
        <p15:guide id="7" orient="horz" pos="720">
          <p15:clr>
            <a:schemeClr val="dk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1: Image with 1 Column Text">
  <p:cSld name="SECTION_HEADER_2">
    <p:spTree>
      <p:nvGrpSpPr>
        <p:cNvPr id="1" name="Shape 288"/>
        <p:cNvGrpSpPr/>
        <p:nvPr/>
      </p:nvGrpSpPr>
      <p:grpSpPr>
        <a:xfrm>
          <a:off x="0" y="0"/>
          <a:ext cx="0" cy="0"/>
          <a:chOff x="0" y="0"/>
          <a:chExt cx="0" cy="0"/>
        </a:xfrm>
      </p:grpSpPr>
      <p:sp>
        <p:nvSpPr>
          <p:cNvPr id="289" name="Google Shape;289;p34"/>
          <p:cNvSpPr>
            <a:spLocks noGrp="1"/>
          </p:cNvSpPr>
          <p:nvPr>
            <p:ph type="pic" idx="2"/>
          </p:nvPr>
        </p:nvSpPr>
        <p:spPr>
          <a:xfrm>
            <a:off x="152400" y="914400"/>
            <a:ext cx="4343700" cy="3999000"/>
          </a:xfrm>
          <a:prstGeom prst="rect">
            <a:avLst/>
          </a:prstGeom>
          <a:noFill/>
          <a:ln>
            <a:noFill/>
          </a:ln>
        </p:spPr>
      </p:sp>
      <p:sp>
        <p:nvSpPr>
          <p:cNvPr id="290" name="Google Shape;290;p34"/>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1" name="Google Shape;291;p34"/>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92" name="Google Shape;292;p34"/>
          <p:cNvSpPr txBox="1">
            <a:spLocks noGrp="1"/>
          </p:cNvSpPr>
          <p:nvPr>
            <p:ph type="subTitle" idx="1"/>
          </p:nvPr>
        </p:nvSpPr>
        <p:spPr>
          <a:xfrm>
            <a:off x="152400" y="723900"/>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293" name="Google Shape;293;p34"/>
          <p:cNvSpPr txBox="1">
            <a:spLocks noGrp="1"/>
          </p:cNvSpPr>
          <p:nvPr>
            <p:ph type="body" idx="3"/>
          </p:nvPr>
        </p:nvSpPr>
        <p:spPr>
          <a:xfrm>
            <a:off x="4648050" y="914400"/>
            <a:ext cx="4343700" cy="2743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
        <p:nvSpPr>
          <p:cNvPr id="294" name="Google Shape;294;p34"/>
          <p:cNvSpPr txBox="1">
            <a:spLocks noGrp="1"/>
          </p:cNvSpPr>
          <p:nvPr>
            <p:ph type="subTitle" idx="4"/>
          </p:nvPr>
        </p:nvSpPr>
        <p:spPr>
          <a:xfrm>
            <a:off x="4648000" y="4783350"/>
            <a:ext cx="28452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2832">
          <p15:clr>
            <a:schemeClr val="dk2"/>
          </p15:clr>
        </p15:guide>
        <p15:guide id="2" orient="horz" pos="456">
          <p15:clr>
            <a:schemeClr val="dk2"/>
          </p15:clr>
        </p15:guide>
        <p15:guide id="3" orient="horz" pos="576">
          <p15:clr>
            <a:schemeClr val="accent4"/>
          </p15:clr>
        </p15:guide>
        <p15:guide id="4" pos="2928">
          <p15:clr>
            <a:schemeClr val="dk2"/>
          </p15:clr>
        </p15:guide>
        <p15:guide id="5" pos="1888">
          <p15:clr>
            <a:schemeClr val="lt2"/>
          </p15:clr>
        </p15:guide>
        <p15:guide id="6" pos="1984">
          <p15:clr>
            <a:schemeClr val="lt2"/>
          </p15:clr>
        </p15:guide>
        <p15:guide id="7" pos="3776">
          <p15:clr>
            <a:schemeClr val="lt2"/>
          </p15:clr>
        </p15:guide>
        <p15:guide id="8" pos="3872">
          <p15:clr>
            <a:schemeClr val="lt2"/>
          </p15:clr>
        </p15:guide>
        <p15:guide id="9" orient="horz" pos="720">
          <p15:clr>
            <a:schemeClr val="lt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2: Large Image with Caption">
  <p:cSld name="SECTION_HEADER_1_1_1">
    <p:spTree>
      <p:nvGrpSpPr>
        <p:cNvPr id="1" name="Shape 295"/>
        <p:cNvGrpSpPr/>
        <p:nvPr/>
      </p:nvGrpSpPr>
      <p:grpSpPr>
        <a:xfrm>
          <a:off x="0" y="0"/>
          <a:ext cx="0" cy="0"/>
          <a:chOff x="0" y="0"/>
          <a:chExt cx="0" cy="0"/>
        </a:xfrm>
      </p:grpSpPr>
      <p:sp>
        <p:nvSpPr>
          <p:cNvPr id="296" name="Google Shape;296;p35"/>
          <p:cNvSpPr>
            <a:spLocks noGrp="1"/>
          </p:cNvSpPr>
          <p:nvPr>
            <p:ph type="pic" idx="2"/>
          </p:nvPr>
        </p:nvSpPr>
        <p:spPr>
          <a:xfrm>
            <a:off x="152250" y="914338"/>
            <a:ext cx="8839500" cy="3832800"/>
          </a:xfrm>
          <a:prstGeom prst="rect">
            <a:avLst/>
          </a:prstGeom>
          <a:noFill/>
          <a:ln>
            <a:noFill/>
          </a:ln>
        </p:spPr>
      </p:sp>
      <p:sp>
        <p:nvSpPr>
          <p:cNvPr id="297" name="Google Shape;297;p35"/>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8" name="Google Shape;298;p35"/>
          <p:cNvSpPr txBox="1">
            <a:spLocks noGrp="1"/>
          </p:cNvSpPr>
          <p:nvPr>
            <p:ph type="title"/>
          </p:nvPr>
        </p:nvSpPr>
        <p:spPr>
          <a:xfrm>
            <a:off x="152250" y="342838"/>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99" name="Google Shape;299;p35"/>
          <p:cNvSpPr txBox="1">
            <a:spLocks noGrp="1"/>
          </p:cNvSpPr>
          <p:nvPr>
            <p:ph type="subTitle" idx="1"/>
          </p:nvPr>
        </p:nvSpPr>
        <p:spPr>
          <a:xfrm>
            <a:off x="152400" y="4785275"/>
            <a:ext cx="44196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
        <p:nvSpPr>
          <p:cNvPr id="300" name="Google Shape;300;p35"/>
          <p:cNvSpPr txBox="1">
            <a:spLocks noGrp="1"/>
          </p:cNvSpPr>
          <p:nvPr>
            <p:ph type="subTitle" idx="3"/>
          </p:nvPr>
        </p:nvSpPr>
        <p:spPr>
          <a:xfrm>
            <a:off x="152250" y="723875"/>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pos="288">
          <p15:clr>
            <a:schemeClr val="dk2"/>
          </p15:clr>
        </p15:guide>
        <p15:guide id="2" pos="5472">
          <p15:clr>
            <a:schemeClr val="dk2"/>
          </p15:clr>
        </p15:guide>
        <p15:guide id="3" orient="horz" pos="456">
          <p15:clr>
            <a:schemeClr val="dk2"/>
          </p15:clr>
        </p15:guide>
        <p15:guide id="4" orient="horz" pos="576">
          <p15:clr>
            <a:schemeClr val="accent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3: Image Collage with Captions">
  <p:cSld name="SECTION_HEADER_1_1_1_1">
    <p:spTree>
      <p:nvGrpSpPr>
        <p:cNvPr id="1" name="Shape 301"/>
        <p:cNvGrpSpPr/>
        <p:nvPr/>
      </p:nvGrpSpPr>
      <p:grpSpPr>
        <a:xfrm>
          <a:off x="0" y="0"/>
          <a:ext cx="0" cy="0"/>
          <a:chOff x="0" y="0"/>
          <a:chExt cx="0" cy="0"/>
        </a:xfrm>
      </p:grpSpPr>
      <p:sp>
        <p:nvSpPr>
          <p:cNvPr id="302" name="Google Shape;302;p36"/>
          <p:cNvSpPr>
            <a:spLocks noGrp="1"/>
          </p:cNvSpPr>
          <p:nvPr>
            <p:ph type="pic" idx="2"/>
          </p:nvPr>
        </p:nvSpPr>
        <p:spPr>
          <a:xfrm>
            <a:off x="152400" y="914338"/>
            <a:ext cx="4419600" cy="3832800"/>
          </a:xfrm>
          <a:prstGeom prst="rect">
            <a:avLst/>
          </a:prstGeom>
          <a:noFill/>
          <a:ln>
            <a:noFill/>
          </a:ln>
        </p:spPr>
      </p:sp>
      <p:sp>
        <p:nvSpPr>
          <p:cNvPr id="303" name="Google Shape;303;p36"/>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04" name="Google Shape;304;p36"/>
          <p:cNvSpPr txBox="1">
            <a:spLocks noGrp="1"/>
          </p:cNvSpPr>
          <p:nvPr>
            <p:ph type="title"/>
          </p:nvPr>
        </p:nvSpPr>
        <p:spPr>
          <a:xfrm>
            <a:off x="152400" y="342900"/>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05" name="Google Shape;305;p36"/>
          <p:cNvSpPr txBox="1">
            <a:spLocks noGrp="1"/>
          </p:cNvSpPr>
          <p:nvPr>
            <p:ph type="subTitle" idx="1"/>
          </p:nvPr>
        </p:nvSpPr>
        <p:spPr>
          <a:xfrm>
            <a:off x="152400" y="4785275"/>
            <a:ext cx="44196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
        <p:nvSpPr>
          <p:cNvPr id="306" name="Google Shape;306;p36"/>
          <p:cNvSpPr txBox="1">
            <a:spLocks noGrp="1"/>
          </p:cNvSpPr>
          <p:nvPr>
            <p:ph type="subTitle" idx="3"/>
          </p:nvPr>
        </p:nvSpPr>
        <p:spPr>
          <a:xfrm>
            <a:off x="152250" y="723838"/>
            <a:ext cx="88392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307" name="Google Shape;307;p36"/>
          <p:cNvSpPr>
            <a:spLocks noGrp="1"/>
          </p:cNvSpPr>
          <p:nvPr>
            <p:ph type="pic" idx="4"/>
          </p:nvPr>
        </p:nvSpPr>
        <p:spPr>
          <a:xfrm>
            <a:off x="4724375" y="914338"/>
            <a:ext cx="4267500" cy="1979100"/>
          </a:xfrm>
          <a:prstGeom prst="rect">
            <a:avLst/>
          </a:prstGeom>
          <a:noFill/>
          <a:ln>
            <a:noFill/>
          </a:ln>
        </p:spPr>
      </p:sp>
      <p:sp>
        <p:nvSpPr>
          <p:cNvPr id="308" name="Google Shape;308;p36"/>
          <p:cNvSpPr txBox="1">
            <a:spLocks noGrp="1"/>
          </p:cNvSpPr>
          <p:nvPr>
            <p:ph type="subTitle" idx="5"/>
          </p:nvPr>
        </p:nvSpPr>
        <p:spPr>
          <a:xfrm>
            <a:off x="4724400" y="4785275"/>
            <a:ext cx="25170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
        <p:nvSpPr>
          <p:cNvPr id="309" name="Google Shape;309;p36"/>
          <p:cNvSpPr>
            <a:spLocks noGrp="1"/>
          </p:cNvSpPr>
          <p:nvPr>
            <p:ph type="pic" idx="6"/>
          </p:nvPr>
        </p:nvSpPr>
        <p:spPr>
          <a:xfrm>
            <a:off x="4724400" y="3213725"/>
            <a:ext cx="2517000" cy="1533600"/>
          </a:xfrm>
          <a:prstGeom prst="rect">
            <a:avLst/>
          </a:prstGeom>
          <a:noFill/>
          <a:ln>
            <a:noFill/>
          </a:ln>
        </p:spPr>
      </p:sp>
      <p:sp>
        <p:nvSpPr>
          <p:cNvPr id="310" name="Google Shape;310;p36"/>
          <p:cNvSpPr txBox="1">
            <a:spLocks noGrp="1"/>
          </p:cNvSpPr>
          <p:nvPr>
            <p:ph type="subTitle" idx="7"/>
          </p:nvPr>
        </p:nvSpPr>
        <p:spPr>
          <a:xfrm>
            <a:off x="4724375" y="2931425"/>
            <a:ext cx="25170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288">
          <p15:clr>
            <a:schemeClr val="dk2"/>
          </p15:clr>
        </p15:guide>
        <p15:guide id="2" pos="5472">
          <p15:clr>
            <a:schemeClr val="dk2"/>
          </p15:clr>
        </p15:guide>
        <p15:guide id="3" orient="horz" pos="456">
          <p15:clr>
            <a:schemeClr val="dk2"/>
          </p15:clr>
        </p15:guide>
        <p15:guide id="4" orient="horz" pos="576">
          <p15:clr>
            <a:schemeClr val="accent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4: Image Collage, no Captions">
  <p:cSld name="CUSTOM_3_3">
    <p:spTree>
      <p:nvGrpSpPr>
        <p:cNvPr id="1" name="Shape 311"/>
        <p:cNvGrpSpPr/>
        <p:nvPr/>
      </p:nvGrpSpPr>
      <p:grpSpPr>
        <a:xfrm>
          <a:off x="0" y="0"/>
          <a:ext cx="0" cy="0"/>
          <a:chOff x="0" y="0"/>
          <a:chExt cx="0" cy="0"/>
        </a:xfrm>
      </p:grpSpPr>
      <p:sp>
        <p:nvSpPr>
          <p:cNvPr id="312" name="Google Shape;312;p37"/>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3" name="Google Shape;313;p37"/>
          <p:cNvSpPr txBox="1">
            <a:spLocks noGrp="1"/>
          </p:cNvSpPr>
          <p:nvPr>
            <p:ph type="title"/>
          </p:nvPr>
        </p:nvSpPr>
        <p:spPr>
          <a:xfrm>
            <a:off x="152400" y="342900"/>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14" name="Google Shape;314;p37"/>
          <p:cNvSpPr txBox="1">
            <a:spLocks noGrp="1"/>
          </p:cNvSpPr>
          <p:nvPr>
            <p:ph type="subTitle" idx="1"/>
          </p:nvPr>
        </p:nvSpPr>
        <p:spPr>
          <a:xfrm>
            <a:off x="152400" y="723838"/>
            <a:ext cx="88392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315" name="Google Shape;315;p37"/>
          <p:cNvSpPr>
            <a:spLocks noGrp="1"/>
          </p:cNvSpPr>
          <p:nvPr>
            <p:ph type="pic" idx="2"/>
          </p:nvPr>
        </p:nvSpPr>
        <p:spPr>
          <a:xfrm>
            <a:off x="152250" y="914338"/>
            <a:ext cx="3114300" cy="1950900"/>
          </a:xfrm>
          <a:prstGeom prst="rect">
            <a:avLst/>
          </a:prstGeom>
          <a:noFill/>
          <a:ln>
            <a:noFill/>
          </a:ln>
        </p:spPr>
      </p:sp>
      <p:sp>
        <p:nvSpPr>
          <p:cNvPr id="316" name="Google Shape;316;p37"/>
          <p:cNvSpPr>
            <a:spLocks noGrp="1"/>
          </p:cNvSpPr>
          <p:nvPr>
            <p:ph type="pic" idx="3"/>
          </p:nvPr>
        </p:nvSpPr>
        <p:spPr>
          <a:xfrm>
            <a:off x="2499750" y="2941413"/>
            <a:ext cx="2982000" cy="1973700"/>
          </a:xfrm>
          <a:prstGeom prst="rect">
            <a:avLst/>
          </a:prstGeom>
          <a:noFill/>
          <a:ln>
            <a:noFill/>
          </a:ln>
        </p:spPr>
      </p:sp>
      <p:sp>
        <p:nvSpPr>
          <p:cNvPr id="317" name="Google Shape;317;p37"/>
          <p:cNvSpPr>
            <a:spLocks noGrp="1"/>
          </p:cNvSpPr>
          <p:nvPr>
            <p:ph type="pic" idx="4"/>
          </p:nvPr>
        </p:nvSpPr>
        <p:spPr>
          <a:xfrm>
            <a:off x="3338400" y="914400"/>
            <a:ext cx="3114300" cy="1950900"/>
          </a:xfrm>
          <a:prstGeom prst="rect">
            <a:avLst/>
          </a:prstGeom>
          <a:noFill/>
          <a:ln>
            <a:noFill/>
          </a:ln>
        </p:spPr>
      </p:sp>
      <p:sp>
        <p:nvSpPr>
          <p:cNvPr id="318" name="Google Shape;318;p37"/>
          <p:cNvSpPr>
            <a:spLocks noGrp="1"/>
          </p:cNvSpPr>
          <p:nvPr>
            <p:ph type="pic" idx="5"/>
          </p:nvPr>
        </p:nvSpPr>
        <p:spPr>
          <a:xfrm>
            <a:off x="6524400" y="914338"/>
            <a:ext cx="2467200" cy="1950900"/>
          </a:xfrm>
          <a:prstGeom prst="rect">
            <a:avLst/>
          </a:prstGeom>
          <a:noFill/>
          <a:ln>
            <a:noFill/>
          </a:ln>
        </p:spPr>
      </p:sp>
      <p:sp>
        <p:nvSpPr>
          <p:cNvPr id="319" name="Google Shape;319;p37"/>
          <p:cNvSpPr>
            <a:spLocks noGrp="1"/>
          </p:cNvSpPr>
          <p:nvPr>
            <p:ph type="pic" idx="6"/>
          </p:nvPr>
        </p:nvSpPr>
        <p:spPr>
          <a:xfrm>
            <a:off x="152250" y="2941419"/>
            <a:ext cx="2271300" cy="1973700"/>
          </a:xfrm>
          <a:prstGeom prst="rect">
            <a:avLst/>
          </a:prstGeom>
          <a:noFill/>
          <a:ln>
            <a:noFill/>
          </a:ln>
        </p:spPr>
      </p:sp>
      <p:sp>
        <p:nvSpPr>
          <p:cNvPr id="320" name="Google Shape;320;p37"/>
          <p:cNvSpPr>
            <a:spLocks noGrp="1"/>
          </p:cNvSpPr>
          <p:nvPr>
            <p:ph type="pic" idx="7"/>
          </p:nvPr>
        </p:nvSpPr>
        <p:spPr>
          <a:xfrm>
            <a:off x="5553450" y="2941419"/>
            <a:ext cx="3438300" cy="19737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456">
          <p15:clr>
            <a:schemeClr val="dk2"/>
          </p15:clr>
        </p15:guide>
        <p15:guide id="2" orient="horz" pos="576">
          <p15:clr>
            <a:schemeClr val="accent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 Large Image with Disclaimer">
  <p:cSld name="SECTION_HEADER_1_1_1_2">
    <p:spTree>
      <p:nvGrpSpPr>
        <p:cNvPr id="1" name="Shape 321"/>
        <p:cNvGrpSpPr/>
        <p:nvPr/>
      </p:nvGrpSpPr>
      <p:grpSpPr>
        <a:xfrm>
          <a:off x="0" y="0"/>
          <a:ext cx="0" cy="0"/>
          <a:chOff x="0" y="0"/>
          <a:chExt cx="0" cy="0"/>
        </a:xfrm>
      </p:grpSpPr>
      <p:sp>
        <p:nvSpPr>
          <p:cNvPr id="322" name="Google Shape;322;p38"/>
          <p:cNvSpPr txBox="1"/>
          <p:nvPr/>
        </p:nvSpPr>
        <p:spPr>
          <a:xfrm>
            <a:off x="4572000" y="4837919"/>
            <a:ext cx="4419600" cy="77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500">
                <a:solidFill>
                  <a:schemeClr val="dk2"/>
                </a:solidFill>
              </a:rPr>
              <a:t>Disclaimer: These plans are conceptual only and have not been subject to a comprehensive code and regulatory review.</a:t>
            </a:r>
            <a:endParaRPr sz="500">
              <a:solidFill>
                <a:schemeClr val="dk2"/>
              </a:solidFill>
            </a:endParaRPr>
          </a:p>
        </p:txBody>
      </p:sp>
      <p:sp>
        <p:nvSpPr>
          <p:cNvPr id="323" name="Google Shape;323;p38"/>
          <p:cNvSpPr>
            <a:spLocks noGrp="1"/>
          </p:cNvSpPr>
          <p:nvPr>
            <p:ph type="pic" idx="2"/>
          </p:nvPr>
        </p:nvSpPr>
        <p:spPr>
          <a:xfrm>
            <a:off x="152250" y="914338"/>
            <a:ext cx="8839500" cy="3680400"/>
          </a:xfrm>
          <a:prstGeom prst="rect">
            <a:avLst/>
          </a:prstGeom>
          <a:noFill/>
          <a:ln>
            <a:noFill/>
          </a:ln>
        </p:spPr>
      </p:sp>
      <p:sp>
        <p:nvSpPr>
          <p:cNvPr id="324" name="Google Shape;324;p38"/>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5" name="Google Shape;325;p38"/>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26" name="Google Shape;326;p38"/>
          <p:cNvSpPr txBox="1">
            <a:spLocks noGrp="1"/>
          </p:cNvSpPr>
          <p:nvPr>
            <p:ph type="subTitle" idx="1"/>
          </p:nvPr>
        </p:nvSpPr>
        <p:spPr>
          <a:xfrm>
            <a:off x="152400" y="4632875"/>
            <a:ext cx="44196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
        <p:nvSpPr>
          <p:cNvPr id="327" name="Google Shape;327;p38"/>
          <p:cNvSpPr txBox="1">
            <a:spLocks noGrp="1"/>
          </p:cNvSpPr>
          <p:nvPr>
            <p:ph type="subTitle" idx="3"/>
          </p:nvPr>
        </p:nvSpPr>
        <p:spPr>
          <a:xfrm>
            <a:off x="152250" y="723875"/>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pos="288">
          <p15:clr>
            <a:schemeClr val="dk2"/>
          </p15:clr>
        </p15:guide>
        <p15:guide id="2" pos="5472">
          <p15:clr>
            <a:schemeClr val="dk2"/>
          </p15:clr>
        </p15:guide>
        <p15:guide id="3" orient="horz" pos="456">
          <p15:clr>
            <a:schemeClr val="dk2"/>
          </p15:clr>
        </p15:guide>
        <p15:guide id="4" orient="horz" pos="576">
          <p15:clr>
            <a:schemeClr val="accent4"/>
          </p15:clr>
        </p15:guide>
        <p15:guide id="5" orient="horz" pos="3000">
          <p15:clr>
            <a:schemeClr val="dk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1: Image Grid with 1 Column Text">
  <p:cSld name="CUSTOM_3_4">
    <p:spTree>
      <p:nvGrpSpPr>
        <p:cNvPr id="1" name="Shape 328"/>
        <p:cNvGrpSpPr/>
        <p:nvPr/>
      </p:nvGrpSpPr>
      <p:grpSpPr>
        <a:xfrm>
          <a:off x="0" y="0"/>
          <a:ext cx="0" cy="0"/>
          <a:chOff x="0" y="0"/>
          <a:chExt cx="0" cy="0"/>
        </a:xfrm>
      </p:grpSpPr>
      <p:sp>
        <p:nvSpPr>
          <p:cNvPr id="329" name="Google Shape;329;p39"/>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30" name="Google Shape;330;p39"/>
          <p:cNvSpPr>
            <a:spLocks noGrp="1"/>
          </p:cNvSpPr>
          <p:nvPr>
            <p:ph type="pic" idx="2"/>
          </p:nvPr>
        </p:nvSpPr>
        <p:spPr>
          <a:xfrm>
            <a:off x="3124200" y="1143000"/>
            <a:ext cx="1409700" cy="885900"/>
          </a:xfrm>
          <a:prstGeom prst="rect">
            <a:avLst/>
          </a:prstGeom>
          <a:noFill/>
          <a:ln>
            <a:noFill/>
          </a:ln>
        </p:spPr>
      </p:sp>
      <p:sp>
        <p:nvSpPr>
          <p:cNvPr id="331" name="Google Shape;331;p39"/>
          <p:cNvSpPr>
            <a:spLocks noGrp="1"/>
          </p:cNvSpPr>
          <p:nvPr>
            <p:ph type="pic" idx="3"/>
          </p:nvPr>
        </p:nvSpPr>
        <p:spPr>
          <a:xfrm>
            <a:off x="4610102" y="1143013"/>
            <a:ext cx="1409700" cy="885900"/>
          </a:xfrm>
          <a:prstGeom prst="rect">
            <a:avLst/>
          </a:prstGeom>
          <a:noFill/>
          <a:ln>
            <a:noFill/>
          </a:ln>
        </p:spPr>
      </p:sp>
      <p:sp>
        <p:nvSpPr>
          <p:cNvPr id="332" name="Google Shape;332;p39"/>
          <p:cNvSpPr>
            <a:spLocks noGrp="1"/>
          </p:cNvSpPr>
          <p:nvPr>
            <p:ph type="pic" idx="4"/>
          </p:nvPr>
        </p:nvSpPr>
        <p:spPr>
          <a:xfrm>
            <a:off x="3124200" y="2105097"/>
            <a:ext cx="1409700" cy="885900"/>
          </a:xfrm>
          <a:prstGeom prst="rect">
            <a:avLst/>
          </a:prstGeom>
          <a:noFill/>
          <a:ln>
            <a:noFill/>
          </a:ln>
        </p:spPr>
      </p:sp>
      <p:sp>
        <p:nvSpPr>
          <p:cNvPr id="333" name="Google Shape;333;p39"/>
          <p:cNvSpPr>
            <a:spLocks noGrp="1"/>
          </p:cNvSpPr>
          <p:nvPr>
            <p:ph type="pic" idx="5"/>
          </p:nvPr>
        </p:nvSpPr>
        <p:spPr>
          <a:xfrm>
            <a:off x="4610100" y="2105099"/>
            <a:ext cx="1409700" cy="885900"/>
          </a:xfrm>
          <a:prstGeom prst="rect">
            <a:avLst/>
          </a:prstGeom>
          <a:noFill/>
          <a:ln>
            <a:noFill/>
          </a:ln>
        </p:spPr>
      </p:sp>
      <p:sp>
        <p:nvSpPr>
          <p:cNvPr id="334" name="Google Shape;334;p39"/>
          <p:cNvSpPr>
            <a:spLocks noGrp="1"/>
          </p:cNvSpPr>
          <p:nvPr>
            <p:ph type="pic" idx="6"/>
          </p:nvPr>
        </p:nvSpPr>
        <p:spPr>
          <a:xfrm>
            <a:off x="3124200" y="3067203"/>
            <a:ext cx="1409700" cy="885900"/>
          </a:xfrm>
          <a:prstGeom prst="rect">
            <a:avLst/>
          </a:prstGeom>
          <a:noFill/>
          <a:ln>
            <a:noFill/>
          </a:ln>
        </p:spPr>
      </p:sp>
      <p:sp>
        <p:nvSpPr>
          <p:cNvPr id="335" name="Google Shape;335;p39"/>
          <p:cNvSpPr>
            <a:spLocks noGrp="1"/>
          </p:cNvSpPr>
          <p:nvPr>
            <p:ph type="pic" idx="7"/>
          </p:nvPr>
        </p:nvSpPr>
        <p:spPr>
          <a:xfrm>
            <a:off x="4610100" y="3067203"/>
            <a:ext cx="1409700" cy="885900"/>
          </a:xfrm>
          <a:prstGeom prst="rect">
            <a:avLst/>
          </a:prstGeom>
          <a:noFill/>
          <a:ln>
            <a:noFill/>
          </a:ln>
        </p:spPr>
      </p:sp>
      <p:sp>
        <p:nvSpPr>
          <p:cNvPr id="336" name="Google Shape;336;p39"/>
          <p:cNvSpPr>
            <a:spLocks noGrp="1"/>
          </p:cNvSpPr>
          <p:nvPr>
            <p:ph type="pic" idx="8"/>
          </p:nvPr>
        </p:nvSpPr>
        <p:spPr>
          <a:xfrm>
            <a:off x="3124200" y="4029325"/>
            <a:ext cx="1409700" cy="885900"/>
          </a:xfrm>
          <a:prstGeom prst="rect">
            <a:avLst/>
          </a:prstGeom>
          <a:noFill/>
          <a:ln>
            <a:noFill/>
          </a:ln>
        </p:spPr>
      </p:sp>
      <p:sp>
        <p:nvSpPr>
          <p:cNvPr id="337" name="Google Shape;337;p39"/>
          <p:cNvSpPr>
            <a:spLocks noGrp="1"/>
          </p:cNvSpPr>
          <p:nvPr>
            <p:ph type="pic" idx="9"/>
          </p:nvPr>
        </p:nvSpPr>
        <p:spPr>
          <a:xfrm>
            <a:off x="4610100" y="4029325"/>
            <a:ext cx="1409700" cy="885900"/>
          </a:xfrm>
          <a:prstGeom prst="rect">
            <a:avLst/>
          </a:prstGeom>
          <a:noFill/>
          <a:ln>
            <a:noFill/>
          </a:ln>
        </p:spPr>
      </p:sp>
      <p:sp>
        <p:nvSpPr>
          <p:cNvPr id="338" name="Google Shape;338;p39"/>
          <p:cNvSpPr>
            <a:spLocks noGrp="1"/>
          </p:cNvSpPr>
          <p:nvPr>
            <p:ph type="pic" idx="13"/>
          </p:nvPr>
        </p:nvSpPr>
        <p:spPr>
          <a:xfrm>
            <a:off x="6096001" y="1143013"/>
            <a:ext cx="1409700" cy="885900"/>
          </a:xfrm>
          <a:prstGeom prst="rect">
            <a:avLst/>
          </a:prstGeom>
          <a:noFill/>
          <a:ln>
            <a:noFill/>
          </a:ln>
        </p:spPr>
      </p:sp>
      <p:sp>
        <p:nvSpPr>
          <p:cNvPr id="339" name="Google Shape;339;p39"/>
          <p:cNvSpPr>
            <a:spLocks noGrp="1"/>
          </p:cNvSpPr>
          <p:nvPr>
            <p:ph type="pic" idx="14"/>
          </p:nvPr>
        </p:nvSpPr>
        <p:spPr>
          <a:xfrm>
            <a:off x="7581886" y="1143013"/>
            <a:ext cx="1409700" cy="885900"/>
          </a:xfrm>
          <a:prstGeom prst="rect">
            <a:avLst/>
          </a:prstGeom>
          <a:noFill/>
          <a:ln>
            <a:noFill/>
          </a:ln>
        </p:spPr>
      </p:sp>
      <p:sp>
        <p:nvSpPr>
          <p:cNvPr id="340" name="Google Shape;340;p39"/>
          <p:cNvSpPr>
            <a:spLocks noGrp="1"/>
          </p:cNvSpPr>
          <p:nvPr>
            <p:ph type="pic" idx="15"/>
          </p:nvPr>
        </p:nvSpPr>
        <p:spPr>
          <a:xfrm>
            <a:off x="6096000" y="2105099"/>
            <a:ext cx="1409700" cy="885900"/>
          </a:xfrm>
          <a:prstGeom prst="rect">
            <a:avLst/>
          </a:prstGeom>
          <a:noFill/>
          <a:ln>
            <a:noFill/>
          </a:ln>
        </p:spPr>
      </p:sp>
      <p:sp>
        <p:nvSpPr>
          <p:cNvPr id="341" name="Google Shape;341;p39"/>
          <p:cNvSpPr>
            <a:spLocks noGrp="1"/>
          </p:cNvSpPr>
          <p:nvPr>
            <p:ph type="pic" idx="16"/>
          </p:nvPr>
        </p:nvSpPr>
        <p:spPr>
          <a:xfrm>
            <a:off x="7581886" y="2105099"/>
            <a:ext cx="1409700" cy="885900"/>
          </a:xfrm>
          <a:prstGeom prst="rect">
            <a:avLst/>
          </a:prstGeom>
          <a:noFill/>
          <a:ln>
            <a:noFill/>
          </a:ln>
        </p:spPr>
      </p:sp>
      <p:sp>
        <p:nvSpPr>
          <p:cNvPr id="342" name="Google Shape;342;p39"/>
          <p:cNvSpPr>
            <a:spLocks noGrp="1"/>
          </p:cNvSpPr>
          <p:nvPr>
            <p:ph type="pic" idx="17"/>
          </p:nvPr>
        </p:nvSpPr>
        <p:spPr>
          <a:xfrm>
            <a:off x="6096000" y="3067203"/>
            <a:ext cx="1409700" cy="885900"/>
          </a:xfrm>
          <a:prstGeom prst="rect">
            <a:avLst/>
          </a:prstGeom>
          <a:noFill/>
          <a:ln>
            <a:noFill/>
          </a:ln>
        </p:spPr>
      </p:sp>
      <p:sp>
        <p:nvSpPr>
          <p:cNvPr id="343" name="Google Shape;343;p39"/>
          <p:cNvSpPr>
            <a:spLocks noGrp="1"/>
          </p:cNvSpPr>
          <p:nvPr>
            <p:ph type="pic" idx="18"/>
          </p:nvPr>
        </p:nvSpPr>
        <p:spPr>
          <a:xfrm>
            <a:off x="7581886" y="3067203"/>
            <a:ext cx="1409700" cy="885900"/>
          </a:xfrm>
          <a:prstGeom prst="rect">
            <a:avLst/>
          </a:prstGeom>
          <a:noFill/>
          <a:ln>
            <a:noFill/>
          </a:ln>
        </p:spPr>
      </p:sp>
      <p:sp>
        <p:nvSpPr>
          <p:cNvPr id="344" name="Google Shape;344;p39"/>
          <p:cNvSpPr>
            <a:spLocks noGrp="1"/>
          </p:cNvSpPr>
          <p:nvPr>
            <p:ph type="pic" idx="19"/>
          </p:nvPr>
        </p:nvSpPr>
        <p:spPr>
          <a:xfrm>
            <a:off x="6096000" y="4029325"/>
            <a:ext cx="1409700" cy="885900"/>
          </a:xfrm>
          <a:prstGeom prst="rect">
            <a:avLst/>
          </a:prstGeom>
          <a:noFill/>
          <a:ln>
            <a:noFill/>
          </a:ln>
        </p:spPr>
      </p:sp>
      <p:sp>
        <p:nvSpPr>
          <p:cNvPr id="345" name="Google Shape;345;p39"/>
          <p:cNvSpPr>
            <a:spLocks noGrp="1"/>
          </p:cNvSpPr>
          <p:nvPr>
            <p:ph type="pic" idx="20"/>
          </p:nvPr>
        </p:nvSpPr>
        <p:spPr>
          <a:xfrm>
            <a:off x="7581886" y="4029325"/>
            <a:ext cx="1409700" cy="885900"/>
          </a:xfrm>
          <a:prstGeom prst="rect">
            <a:avLst/>
          </a:prstGeom>
          <a:noFill/>
          <a:ln>
            <a:noFill/>
          </a:ln>
        </p:spPr>
      </p:sp>
      <p:sp>
        <p:nvSpPr>
          <p:cNvPr id="346" name="Google Shape;346;p39"/>
          <p:cNvSpPr txBox="1">
            <a:spLocks noGrp="1"/>
          </p:cNvSpPr>
          <p:nvPr>
            <p:ph type="title"/>
          </p:nvPr>
        </p:nvSpPr>
        <p:spPr>
          <a:xfrm>
            <a:off x="152400" y="342900"/>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47" name="Google Shape;347;p39"/>
          <p:cNvSpPr txBox="1">
            <a:spLocks noGrp="1"/>
          </p:cNvSpPr>
          <p:nvPr>
            <p:ph type="subTitle" idx="1"/>
          </p:nvPr>
        </p:nvSpPr>
        <p:spPr>
          <a:xfrm>
            <a:off x="152400" y="723838"/>
            <a:ext cx="88392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1300"/>
              <a:buNone/>
              <a:defRPr sz="1300">
                <a:solidFill>
                  <a:srgbClr val="666666"/>
                </a:solidFill>
              </a:defRPr>
            </a:lvl2pPr>
            <a:lvl3pPr lvl="2">
              <a:spcBef>
                <a:spcPts val="0"/>
              </a:spcBef>
              <a:spcAft>
                <a:spcPts val="0"/>
              </a:spcAft>
              <a:buClr>
                <a:srgbClr val="666666"/>
              </a:buClr>
              <a:buSzPts val="1300"/>
              <a:buNone/>
              <a:defRPr sz="1300">
                <a:solidFill>
                  <a:srgbClr val="666666"/>
                </a:solidFill>
              </a:defRPr>
            </a:lvl3pPr>
            <a:lvl4pPr lvl="3">
              <a:spcBef>
                <a:spcPts val="0"/>
              </a:spcBef>
              <a:spcAft>
                <a:spcPts val="0"/>
              </a:spcAft>
              <a:buClr>
                <a:srgbClr val="666666"/>
              </a:buClr>
              <a:buSzPts val="1300"/>
              <a:buNone/>
              <a:defRPr sz="1300">
                <a:solidFill>
                  <a:srgbClr val="666666"/>
                </a:solidFill>
              </a:defRPr>
            </a:lvl4pPr>
            <a:lvl5pPr lvl="4">
              <a:spcBef>
                <a:spcPts val="0"/>
              </a:spcBef>
              <a:spcAft>
                <a:spcPts val="0"/>
              </a:spcAft>
              <a:buClr>
                <a:srgbClr val="666666"/>
              </a:buClr>
              <a:buSzPts val="1300"/>
              <a:buNone/>
              <a:defRPr sz="1300">
                <a:solidFill>
                  <a:srgbClr val="666666"/>
                </a:solidFill>
              </a:defRPr>
            </a:lvl5pPr>
            <a:lvl6pPr lvl="5">
              <a:spcBef>
                <a:spcPts val="0"/>
              </a:spcBef>
              <a:spcAft>
                <a:spcPts val="0"/>
              </a:spcAft>
              <a:buClr>
                <a:srgbClr val="666666"/>
              </a:buClr>
              <a:buSzPts val="1300"/>
              <a:buNone/>
              <a:defRPr sz="1300">
                <a:solidFill>
                  <a:srgbClr val="666666"/>
                </a:solidFill>
              </a:defRPr>
            </a:lvl6pPr>
            <a:lvl7pPr lvl="6">
              <a:spcBef>
                <a:spcPts val="0"/>
              </a:spcBef>
              <a:spcAft>
                <a:spcPts val="0"/>
              </a:spcAft>
              <a:buClr>
                <a:srgbClr val="666666"/>
              </a:buClr>
              <a:buSzPts val="1300"/>
              <a:buNone/>
              <a:defRPr sz="1300">
                <a:solidFill>
                  <a:srgbClr val="666666"/>
                </a:solidFill>
              </a:defRPr>
            </a:lvl7pPr>
            <a:lvl8pPr lvl="7">
              <a:spcBef>
                <a:spcPts val="0"/>
              </a:spcBef>
              <a:spcAft>
                <a:spcPts val="0"/>
              </a:spcAft>
              <a:buClr>
                <a:srgbClr val="666666"/>
              </a:buClr>
              <a:buSzPts val="1300"/>
              <a:buNone/>
              <a:defRPr sz="1300">
                <a:solidFill>
                  <a:srgbClr val="666666"/>
                </a:solidFill>
              </a:defRPr>
            </a:lvl8pPr>
            <a:lvl9pPr lvl="8">
              <a:spcBef>
                <a:spcPts val="0"/>
              </a:spcBef>
              <a:spcAft>
                <a:spcPts val="0"/>
              </a:spcAft>
              <a:buClr>
                <a:srgbClr val="666666"/>
              </a:buClr>
              <a:buSzPts val="1300"/>
              <a:buNone/>
              <a:defRPr sz="1300">
                <a:solidFill>
                  <a:srgbClr val="666666"/>
                </a:solidFill>
              </a:defRPr>
            </a:lvl9pPr>
          </a:lstStyle>
          <a:p>
            <a:endParaRPr/>
          </a:p>
        </p:txBody>
      </p:sp>
      <p:sp>
        <p:nvSpPr>
          <p:cNvPr id="348" name="Google Shape;348;p39"/>
          <p:cNvSpPr txBox="1">
            <a:spLocks noGrp="1"/>
          </p:cNvSpPr>
          <p:nvPr>
            <p:ph type="body" idx="21"/>
          </p:nvPr>
        </p:nvSpPr>
        <p:spPr>
          <a:xfrm>
            <a:off x="152250" y="1143000"/>
            <a:ext cx="2844900" cy="2743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456">
          <p15:clr>
            <a:schemeClr val="dk2"/>
          </p15:clr>
        </p15:guide>
        <p15:guide id="2" orient="horz" pos="576">
          <p15:clr>
            <a:schemeClr val="accent4"/>
          </p15:clr>
        </p15:guide>
        <p15:guide id="3" orient="horz" pos="720">
          <p15:clr>
            <a:schemeClr val="dk2"/>
          </p15:clr>
        </p15:guide>
        <p15:guide id="4" pos="1920">
          <p15:clr>
            <a:schemeClr val="lt2"/>
          </p15:clr>
        </p15:guide>
        <p15:guide id="5" pos="1968">
          <p15:clr>
            <a:schemeClr val="lt2"/>
          </p15:clr>
        </p15:guide>
        <p15:guide id="6" pos="2856">
          <p15:clr>
            <a:srgbClr val="EEEEEE"/>
          </p15:clr>
        </p15:guide>
        <p15:guide id="7" pos="2904">
          <p15:clr>
            <a:srgbClr val="EEEEEE"/>
          </p15:clr>
        </p15:guide>
        <p15:guide id="8" pos="3792">
          <p15:clr>
            <a:srgbClr val="EEEEEE"/>
          </p15:clr>
        </p15:guide>
        <p15:guide id="9" pos="3840">
          <p15:clr>
            <a:srgbClr val="EEEEEE"/>
          </p15:clr>
        </p15:guide>
        <p15:guide id="10" pos="4728">
          <p15:clr>
            <a:srgbClr val="EEEEEE"/>
          </p15:clr>
        </p15:guide>
        <p15:guide id="11" pos="4776">
          <p15:clr>
            <a:srgbClr val="EEEEEE"/>
          </p15:clr>
        </p15:guide>
        <p15:guide id="12" pos="984">
          <p15:clr>
            <a:srgbClr val="EEEEEE"/>
          </p15:clr>
        </p15:guide>
        <p15:guide id="13" pos="1032">
          <p15:clr>
            <a:srgbClr val="EEEEEE"/>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2: Image Grid without Text">
  <p:cSld name="CUSTOM_3_1">
    <p:spTree>
      <p:nvGrpSpPr>
        <p:cNvPr id="1" name="Shape 349"/>
        <p:cNvGrpSpPr/>
        <p:nvPr/>
      </p:nvGrpSpPr>
      <p:grpSpPr>
        <a:xfrm>
          <a:off x="0" y="0"/>
          <a:ext cx="0" cy="0"/>
          <a:chOff x="0" y="0"/>
          <a:chExt cx="0" cy="0"/>
        </a:xfrm>
      </p:grpSpPr>
      <p:sp>
        <p:nvSpPr>
          <p:cNvPr id="350" name="Google Shape;350;p40"/>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51" name="Google Shape;351;p40"/>
          <p:cNvSpPr>
            <a:spLocks noGrp="1"/>
          </p:cNvSpPr>
          <p:nvPr>
            <p:ph type="pic" idx="2"/>
          </p:nvPr>
        </p:nvSpPr>
        <p:spPr>
          <a:xfrm>
            <a:off x="152400" y="342900"/>
            <a:ext cx="1707000" cy="1473300"/>
          </a:xfrm>
          <a:prstGeom prst="rect">
            <a:avLst/>
          </a:prstGeom>
          <a:noFill/>
          <a:ln>
            <a:noFill/>
          </a:ln>
        </p:spPr>
      </p:sp>
      <p:sp>
        <p:nvSpPr>
          <p:cNvPr id="352" name="Google Shape;352;p40"/>
          <p:cNvSpPr>
            <a:spLocks noGrp="1"/>
          </p:cNvSpPr>
          <p:nvPr>
            <p:ph type="pic" idx="3"/>
          </p:nvPr>
        </p:nvSpPr>
        <p:spPr>
          <a:xfrm>
            <a:off x="152400" y="1892388"/>
            <a:ext cx="1707000" cy="1473300"/>
          </a:xfrm>
          <a:prstGeom prst="rect">
            <a:avLst/>
          </a:prstGeom>
          <a:noFill/>
          <a:ln>
            <a:noFill/>
          </a:ln>
        </p:spPr>
      </p:sp>
      <p:sp>
        <p:nvSpPr>
          <p:cNvPr id="353" name="Google Shape;353;p40"/>
          <p:cNvSpPr>
            <a:spLocks noGrp="1"/>
          </p:cNvSpPr>
          <p:nvPr>
            <p:ph type="pic" idx="4"/>
          </p:nvPr>
        </p:nvSpPr>
        <p:spPr>
          <a:xfrm>
            <a:off x="152400" y="3441875"/>
            <a:ext cx="1707000" cy="1473300"/>
          </a:xfrm>
          <a:prstGeom prst="rect">
            <a:avLst/>
          </a:prstGeom>
          <a:noFill/>
          <a:ln>
            <a:noFill/>
          </a:ln>
        </p:spPr>
      </p:sp>
      <p:sp>
        <p:nvSpPr>
          <p:cNvPr id="354" name="Google Shape;354;p40"/>
          <p:cNvSpPr>
            <a:spLocks noGrp="1"/>
          </p:cNvSpPr>
          <p:nvPr>
            <p:ph type="pic" idx="5"/>
          </p:nvPr>
        </p:nvSpPr>
        <p:spPr>
          <a:xfrm>
            <a:off x="1935500" y="342900"/>
            <a:ext cx="1707000" cy="1473300"/>
          </a:xfrm>
          <a:prstGeom prst="rect">
            <a:avLst/>
          </a:prstGeom>
          <a:noFill/>
          <a:ln>
            <a:noFill/>
          </a:ln>
        </p:spPr>
      </p:sp>
      <p:sp>
        <p:nvSpPr>
          <p:cNvPr id="355" name="Google Shape;355;p40"/>
          <p:cNvSpPr>
            <a:spLocks noGrp="1"/>
          </p:cNvSpPr>
          <p:nvPr>
            <p:ph type="pic" idx="6"/>
          </p:nvPr>
        </p:nvSpPr>
        <p:spPr>
          <a:xfrm>
            <a:off x="1935500" y="1892388"/>
            <a:ext cx="1707000" cy="1473300"/>
          </a:xfrm>
          <a:prstGeom prst="rect">
            <a:avLst/>
          </a:prstGeom>
          <a:noFill/>
          <a:ln>
            <a:noFill/>
          </a:ln>
        </p:spPr>
      </p:sp>
      <p:sp>
        <p:nvSpPr>
          <p:cNvPr id="356" name="Google Shape;356;p40"/>
          <p:cNvSpPr>
            <a:spLocks noGrp="1"/>
          </p:cNvSpPr>
          <p:nvPr>
            <p:ph type="pic" idx="7"/>
          </p:nvPr>
        </p:nvSpPr>
        <p:spPr>
          <a:xfrm>
            <a:off x="1935500" y="3441875"/>
            <a:ext cx="1707000" cy="1473300"/>
          </a:xfrm>
          <a:prstGeom prst="rect">
            <a:avLst/>
          </a:prstGeom>
          <a:noFill/>
          <a:ln>
            <a:noFill/>
          </a:ln>
        </p:spPr>
      </p:sp>
      <p:sp>
        <p:nvSpPr>
          <p:cNvPr id="357" name="Google Shape;357;p40"/>
          <p:cNvSpPr>
            <a:spLocks noGrp="1"/>
          </p:cNvSpPr>
          <p:nvPr>
            <p:ph type="pic" idx="8"/>
          </p:nvPr>
        </p:nvSpPr>
        <p:spPr>
          <a:xfrm>
            <a:off x="3718588" y="342900"/>
            <a:ext cx="1707000" cy="1473300"/>
          </a:xfrm>
          <a:prstGeom prst="rect">
            <a:avLst/>
          </a:prstGeom>
          <a:noFill/>
          <a:ln>
            <a:noFill/>
          </a:ln>
        </p:spPr>
      </p:sp>
      <p:sp>
        <p:nvSpPr>
          <p:cNvPr id="358" name="Google Shape;358;p40"/>
          <p:cNvSpPr>
            <a:spLocks noGrp="1"/>
          </p:cNvSpPr>
          <p:nvPr>
            <p:ph type="pic" idx="9"/>
          </p:nvPr>
        </p:nvSpPr>
        <p:spPr>
          <a:xfrm>
            <a:off x="3718588" y="1892388"/>
            <a:ext cx="1707000" cy="1473300"/>
          </a:xfrm>
          <a:prstGeom prst="rect">
            <a:avLst/>
          </a:prstGeom>
          <a:noFill/>
          <a:ln>
            <a:noFill/>
          </a:ln>
        </p:spPr>
      </p:sp>
      <p:sp>
        <p:nvSpPr>
          <p:cNvPr id="359" name="Google Shape;359;p40"/>
          <p:cNvSpPr>
            <a:spLocks noGrp="1"/>
          </p:cNvSpPr>
          <p:nvPr>
            <p:ph type="pic" idx="13"/>
          </p:nvPr>
        </p:nvSpPr>
        <p:spPr>
          <a:xfrm>
            <a:off x="3718588" y="3441875"/>
            <a:ext cx="1707000" cy="1473300"/>
          </a:xfrm>
          <a:prstGeom prst="rect">
            <a:avLst/>
          </a:prstGeom>
          <a:noFill/>
          <a:ln>
            <a:noFill/>
          </a:ln>
        </p:spPr>
      </p:sp>
      <p:sp>
        <p:nvSpPr>
          <p:cNvPr id="360" name="Google Shape;360;p40"/>
          <p:cNvSpPr>
            <a:spLocks noGrp="1"/>
          </p:cNvSpPr>
          <p:nvPr>
            <p:ph type="pic" idx="14"/>
          </p:nvPr>
        </p:nvSpPr>
        <p:spPr>
          <a:xfrm>
            <a:off x="5501675" y="342900"/>
            <a:ext cx="1707000" cy="1473300"/>
          </a:xfrm>
          <a:prstGeom prst="rect">
            <a:avLst/>
          </a:prstGeom>
          <a:noFill/>
          <a:ln>
            <a:noFill/>
          </a:ln>
        </p:spPr>
      </p:sp>
      <p:sp>
        <p:nvSpPr>
          <p:cNvPr id="361" name="Google Shape;361;p40"/>
          <p:cNvSpPr>
            <a:spLocks noGrp="1"/>
          </p:cNvSpPr>
          <p:nvPr>
            <p:ph type="pic" idx="15"/>
          </p:nvPr>
        </p:nvSpPr>
        <p:spPr>
          <a:xfrm>
            <a:off x="5501675" y="1892388"/>
            <a:ext cx="1707000" cy="1473300"/>
          </a:xfrm>
          <a:prstGeom prst="rect">
            <a:avLst/>
          </a:prstGeom>
          <a:noFill/>
          <a:ln>
            <a:noFill/>
          </a:ln>
        </p:spPr>
      </p:sp>
      <p:sp>
        <p:nvSpPr>
          <p:cNvPr id="362" name="Google Shape;362;p40"/>
          <p:cNvSpPr>
            <a:spLocks noGrp="1"/>
          </p:cNvSpPr>
          <p:nvPr>
            <p:ph type="pic" idx="16"/>
          </p:nvPr>
        </p:nvSpPr>
        <p:spPr>
          <a:xfrm>
            <a:off x="5501675" y="3441875"/>
            <a:ext cx="1707000" cy="1473300"/>
          </a:xfrm>
          <a:prstGeom prst="rect">
            <a:avLst/>
          </a:prstGeom>
          <a:noFill/>
          <a:ln>
            <a:noFill/>
          </a:ln>
        </p:spPr>
      </p:sp>
      <p:sp>
        <p:nvSpPr>
          <p:cNvPr id="363" name="Google Shape;363;p40"/>
          <p:cNvSpPr>
            <a:spLocks noGrp="1"/>
          </p:cNvSpPr>
          <p:nvPr>
            <p:ph type="pic" idx="17"/>
          </p:nvPr>
        </p:nvSpPr>
        <p:spPr>
          <a:xfrm>
            <a:off x="7284750" y="342900"/>
            <a:ext cx="1707000" cy="1473300"/>
          </a:xfrm>
          <a:prstGeom prst="rect">
            <a:avLst/>
          </a:prstGeom>
          <a:noFill/>
          <a:ln>
            <a:noFill/>
          </a:ln>
        </p:spPr>
      </p:sp>
      <p:sp>
        <p:nvSpPr>
          <p:cNvPr id="364" name="Google Shape;364;p40"/>
          <p:cNvSpPr>
            <a:spLocks noGrp="1"/>
          </p:cNvSpPr>
          <p:nvPr>
            <p:ph type="pic" idx="18"/>
          </p:nvPr>
        </p:nvSpPr>
        <p:spPr>
          <a:xfrm>
            <a:off x="7284750" y="1892388"/>
            <a:ext cx="1707000" cy="1473300"/>
          </a:xfrm>
          <a:prstGeom prst="rect">
            <a:avLst/>
          </a:prstGeom>
          <a:noFill/>
          <a:ln>
            <a:noFill/>
          </a:ln>
        </p:spPr>
      </p:sp>
      <p:sp>
        <p:nvSpPr>
          <p:cNvPr id="365" name="Google Shape;365;p40"/>
          <p:cNvSpPr>
            <a:spLocks noGrp="1"/>
          </p:cNvSpPr>
          <p:nvPr>
            <p:ph type="pic" idx="19"/>
          </p:nvPr>
        </p:nvSpPr>
        <p:spPr>
          <a:xfrm>
            <a:off x="7284750" y="3441875"/>
            <a:ext cx="1707000" cy="14733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1620">
          <p15:clr>
            <a:schemeClr val="dk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3: Full-bleed image with Caption">
  <p:cSld name="SECTION_HEADER_1_1_1_1_1">
    <p:spTree>
      <p:nvGrpSpPr>
        <p:cNvPr id="1" name="Shape 366"/>
        <p:cNvGrpSpPr/>
        <p:nvPr/>
      </p:nvGrpSpPr>
      <p:grpSpPr>
        <a:xfrm>
          <a:off x="0" y="0"/>
          <a:ext cx="0" cy="0"/>
          <a:chOff x="0" y="0"/>
          <a:chExt cx="0" cy="0"/>
        </a:xfrm>
      </p:grpSpPr>
      <p:sp>
        <p:nvSpPr>
          <p:cNvPr id="367" name="Google Shape;367;p41"/>
          <p:cNvSpPr>
            <a:spLocks noGrp="1"/>
          </p:cNvSpPr>
          <p:nvPr>
            <p:ph type="pic" idx="2"/>
          </p:nvPr>
        </p:nvSpPr>
        <p:spPr>
          <a:xfrm>
            <a:off x="0" y="0"/>
            <a:ext cx="9144000" cy="5143500"/>
          </a:xfrm>
          <a:prstGeom prst="rect">
            <a:avLst/>
          </a:prstGeom>
          <a:noFill/>
          <a:ln>
            <a:noFill/>
          </a:ln>
        </p:spPr>
      </p:sp>
      <p:sp>
        <p:nvSpPr>
          <p:cNvPr id="368" name="Google Shape;368;p41"/>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9" name="Google Shape;369;p41"/>
          <p:cNvSpPr txBox="1">
            <a:spLocks noGrp="1"/>
          </p:cNvSpPr>
          <p:nvPr>
            <p:ph type="subTitle" idx="1"/>
          </p:nvPr>
        </p:nvSpPr>
        <p:spPr>
          <a:xfrm>
            <a:off x="152400" y="4990013"/>
            <a:ext cx="44196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 Image with 1 Column Text">
  <p:cSld name="SECTION_HEADER_2">
    <p:spTree>
      <p:nvGrpSpPr>
        <p:cNvPr id="1" name="Shape 31"/>
        <p:cNvGrpSpPr/>
        <p:nvPr/>
      </p:nvGrpSpPr>
      <p:grpSpPr>
        <a:xfrm>
          <a:off x="0" y="0"/>
          <a:ext cx="0" cy="0"/>
          <a:chOff x="0" y="0"/>
          <a:chExt cx="0" cy="0"/>
        </a:xfrm>
      </p:grpSpPr>
      <p:sp>
        <p:nvSpPr>
          <p:cNvPr id="32" name="Google Shape;32;p5"/>
          <p:cNvSpPr>
            <a:spLocks noGrp="1"/>
          </p:cNvSpPr>
          <p:nvPr>
            <p:ph type="pic" idx="2"/>
          </p:nvPr>
        </p:nvSpPr>
        <p:spPr>
          <a:xfrm>
            <a:off x="152400" y="914400"/>
            <a:ext cx="4343700" cy="3999000"/>
          </a:xfrm>
          <a:prstGeom prst="rect">
            <a:avLst/>
          </a:prstGeom>
          <a:noFill/>
          <a:ln>
            <a:noFill/>
          </a:ln>
        </p:spPr>
      </p:sp>
      <p:sp>
        <p:nvSpPr>
          <p:cNvPr id="33" name="Google Shape;33;p5"/>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4" name="Google Shape;34;p5"/>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5" name="Google Shape;35;p5"/>
          <p:cNvSpPr txBox="1">
            <a:spLocks noGrp="1"/>
          </p:cNvSpPr>
          <p:nvPr>
            <p:ph type="subTitle" idx="1"/>
          </p:nvPr>
        </p:nvSpPr>
        <p:spPr>
          <a:xfrm>
            <a:off x="152400" y="723900"/>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36" name="Google Shape;36;p5"/>
          <p:cNvSpPr txBox="1">
            <a:spLocks noGrp="1"/>
          </p:cNvSpPr>
          <p:nvPr>
            <p:ph type="body" idx="3"/>
          </p:nvPr>
        </p:nvSpPr>
        <p:spPr>
          <a:xfrm>
            <a:off x="4648050" y="914400"/>
            <a:ext cx="4343700" cy="2743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
        <p:nvSpPr>
          <p:cNvPr id="37" name="Google Shape;37;p5"/>
          <p:cNvSpPr txBox="1">
            <a:spLocks noGrp="1"/>
          </p:cNvSpPr>
          <p:nvPr>
            <p:ph type="subTitle" idx="4"/>
          </p:nvPr>
        </p:nvSpPr>
        <p:spPr>
          <a:xfrm>
            <a:off x="4648000" y="4783350"/>
            <a:ext cx="28452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2832">
          <p15:clr>
            <a:schemeClr val="dk2"/>
          </p15:clr>
        </p15:guide>
        <p15:guide id="2" orient="horz" pos="456">
          <p15:clr>
            <a:schemeClr val="dk2"/>
          </p15:clr>
        </p15:guide>
        <p15:guide id="3" orient="horz" pos="576">
          <p15:clr>
            <a:schemeClr val="accent4"/>
          </p15:clr>
        </p15:guide>
        <p15:guide id="4" pos="2928">
          <p15:clr>
            <a:schemeClr val="dk2"/>
          </p15:clr>
        </p15:guide>
        <p15:guide id="5" pos="1888">
          <p15:clr>
            <a:schemeClr val="lt2"/>
          </p15:clr>
        </p15:guide>
        <p15:guide id="6" pos="1984">
          <p15:clr>
            <a:schemeClr val="lt2"/>
          </p15:clr>
        </p15:guide>
        <p15:guide id="7" pos="3776">
          <p15:clr>
            <a:schemeClr val="lt2"/>
          </p15:clr>
        </p15:guide>
        <p15:guide id="8" pos="3872">
          <p15:clr>
            <a:schemeClr val="lt2"/>
          </p15:clr>
        </p15:guide>
        <p15:guide id="9" orient="horz" pos="720">
          <p15:clr>
            <a:schemeClr val="lt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1: Agenda/Key Takeaways">
  <p:cSld name="CUSTOM_2_3">
    <p:spTree>
      <p:nvGrpSpPr>
        <p:cNvPr id="1" name="Shape 370"/>
        <p:cNvGrpSpPr/>
        <p:nvPr/>
      </p:nvGrpSpPr>
      <p:grpSpPr>
        <a:xfrm>
          <a:off x="0" y="0"/>
          <a:ext cx="0" cy="0"/>
          <a:chOff x="0" y="0"/>
          <a:chExt cx="0" cy="0"/>
        </a:xfrm>
      </p:grpSpPr>
      <p:sp>
        <p:nvSpPr>
          <p:cNvPr id="371" name="Google Shape;371;p42"/>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72" name="Google Shape;372;p42"/>
          <p:cNvSpPr txBox="1">
            <a:spLocks noGrp="1"/>
          </p:cNvSpPr>
          <p:nvPr>
            <p:ph type="title"/>
          </p:nvPr>
        </p:nvSpPr>
        <p:spPr>
          <a:xfrm>
            <a:off x="152400" y="342838"/>
            <a:ext cx="8839200" cy="4572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73" name="Google Shape;373;p42"/>
          <p:cNvSpPr txBox="1">
            <a:spLocks noGrp="1"/>
          </p:cNvSpPr>
          <p:nvPr>
            <p:ph type="subTitle" idx="1"/>
          </p:nvPr>
        </p:nvSpPr>
        <p:spPr>
          <a:xfrm>
            <a:off x="152400" y="800038"/>
            <a:ext cx="88392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300"/>
              <a:buNone/>
              <a:defRPr sz="1300">
                <a:solidFill>
                  <a:schemeClr val="dk1"/>
                </a:solidFill>
              </a:defRPr>
            </a:lvl1pPr>
            <a:lvl2pPr lvl="1">
              <a:spcBef>
                <a:spcPts val="0"/>
              </a:spcBef>
              <a:spcAft>
                <a:spcPts val="0"/>
              </a:spcAft>
              <a:buClr>
                <a:srgbClr val="666666"/>
              </a:buClr>
              <a:buSzPts val="1000"/>
              <a:buNone/>
              <a:defRPr sz="1000">
                <a:solidFill>
                  <a:srgbClr val="666666"/>
                </a:solidFill>
              </a:defRPr>
            </a:lvl2pPr>
            <a:lvl3pPr lvl="2">
              <a:spcBef>
                <a:spcPts val="0"/>
              </a:spcBef>
              <a:spcAft>
                <a:spcPts val="0"/>
              </a:spcAft>
              <a:buClr>
                <a:srgbClr val="666666"/>
              </a:buClr>
              <a:buSzPts val="1000"/>
              <a:buNone/>
              <a:defRPr sz="1000">
                <a:solidFill>
                  <a:srgbClr val="666666"/>
                </a:solidFill>
              </a:defRPr>
            </a:lvl3pPr>
            <a:lvl4pPr lvl="3">
              <a:spcBef>
                <a:spcPts val="0"/>
              </a:spcBef>
              <a:spcAft>
                <a:spcPts val="0"/>
              </a:spcAft>
              <a:buClr>
                <a:srgbClr val="666666"/>
              </a:buClr>
              <a:buSzPts val="1000"/>
              <a:buNone/>
              <a:defRPr sz="1000">
                <a:solidFill>
                  <a:srgbClr val="666666"/>
                </a:solidFill>
              </a:defRPr>
            </a:lvl4pPr>
            <a:lvl5pPr lvl="4">
              <a:spcBef>
                <a:spcPts val="0"/>
              </a:spcBef>
              <a:spcAft>
                <a:spcPts val="0"/>
              </a:spcAft>
              <a:buClr>
                <a:srgbClr val="666666"/>
              </a:buClr>
              <a:buSzPts val="1000"/>
              <a:buNone/>
              <a:defRPr sz="1000">
                <a:solidFill>
                  <a:srgbClr val="666666"/>
                </a:solidFill>
              </a:defRPr>
            </a:lvl5pPr>
            <a:lvl6pPr lvl="5">
              <a:spcBef>
                <a:spcPts val="0"/>
              </a:spcBef>
              <a:spcAft>
                <a:spcPts val="0"/>
              </a:spcAft>
              <a:buClr>
                <a:srgbClr val="666666"/>
              </a:buClr>
              <a:buSzPts val="1000"/>
              <a:buNone/>
              <a:defRPr sz="1000">
                <a:solidFill>
                  <a:srgbClr val="666666"/>
                </a:solidFill>
              </a:defRPr>
            </a:lvl6pPr>
            <a:lvl7pPr lvl="6">
              <a:spcBef>
                <a:spcPts val="0"/>
              </a:spcBef>
              <a:spcAft>
                <a:spcPts val="0"/>
              </a:spcAft>
              <a:buClr>
                <a:srgbClr val="666666"/>
              </a:buClr>
              <a:buSzPts val="1000"/>
              <a:buNone/>
              <a:defRPr sz="1000">
                <a:solidFill>
                  <a:srgbClr val="666666"/>
                </a:solidFill>
              </a:defRPr>
            </a:lvl7pPr>
            <a:lvl8pPr lvl="7">
              <a:spcBef>
                <a:spcPts val="0"/>
              </a:spcBef>
              <a:spcAft>
                <a:spcPts val="0"/>
              </a:spcAft>
              <a:buClr>
                <a:srgbClr val="666666"/>
              </a:buClr>
              <a:buSzPts val="1000"/>
              <a:buNone/>
              <a:defRPr sz="1000">
                <a:solidFill>
                  <a:srgbClr val="666666"/>
                </a:solidFill>
              </a:defRPr>
            </a:lvl8pPr>
            <a:lvl9pPr lvl="8">
              <a:spcBef>
                <a:spcPts val="0"/>
              </a:spcBef>
              <a:spcAft>
                <a:spcPts val="0"/>
              </a:spcAft>
              <a:buClr>
                <a:srgbClr val="666666"/>
              </a:buClr>
              <a:buSzPts val="1000"/>
              <a:buNone/>
              <a:defRPr sz="1000">
                <a:solidFill>
                  <a:srgbClr val="666666"/>
                </a:solidFill>
              </a:defRPr>
            </a:lvl9pPr>
          </a:lstStyle>
          <a:p>
            <a:endParaRPr/>
          </a:p>
        </p:txBody>
      </p:sp>
      <p:sp>
        <p:nvSpPr>
          <p:cNvPr id="374" name="Google Shape;374;p42"/>
          <p:cNvSpPr txBox="1">
            <a:spLocks noGrp="1"/>
          </p:cNvSpPr>
          <p:nvPr>
            <p:ph type="body" idx="2"/>
          </p:nvPr>
        </p:nvSpPr>
        <p:spPr>
          <a:xfrm>
            <a:off x="152400" y="1371538"/>
            <a:ext cx="4419600" cy="2743200"/>
          </a:xfrm>
          <a:prstGeom prst="rect">
            <a:avLst/>
          </a:prstGeom>
          <a:noFill/>
          <a:ln>
            <a:noFill/>
          </a:ln>
        </p:spPr>
        <p:txBody>
          <a:bodyPr spcFirstLastPara="1" wrap="square" lIns="0" tIns="0" rIns="0" bIns="0" anchor="t" anchorCtr="0">
            <a:spAutoFit/>
          </a:bodyPr>
          <a:lstStyle>
            <a:lvl1pPr marL="457200" lvl="0" indent="-292100">
              <a:spcBef>
                <a:spcPts val="0"/>
              </a:spcBef>
              <a:spcAft>
                <a:spcPts val="0"/>
              </a:spcAft>
              <a:buClr>
                <a:srgbClr val="000000"/>
              </a:buClr>
              <a:buSzPts val="1000"/>
              <a:buChar char="●"/>
              <a:defRPr sz="1000">
                <a:solidFill>
                  <a:srgbClr val="000000"/>
                </a:solidFill>
              </a:defRPr>
            </a:lvl1pPr>
            <a:lvl2pPr marL="914400" lvl="1" indent="-292100">
              <a:spcBef>
                <a:spcPts val="0"/>
              </a:spcBef>
              <a:spcAft>
                <a:spcPts val="0"/>
              </a:spcAft>
              <a:buClr>
                <a:srgbClr val="000000"/>
              </a:buClr>
              <a:buSzPts val="1000"/>
              <a:buChar char="○"/>
              <a:defRPr sz="1000">
                <a:solidFill>
                  <a:srgbClr val="000000"/>
                </a:solidFill>
              </a:defRPr>
            </a:lvl2pPr>
            <a:lvl3pPr marL="1371600" lvl="2" indent="-292100">
              <a:spcBef>
                <a:spcPts val="0"/>
              </a:spcBef>
              <a:spcAft>
                <a:spcPts val="0"/>
              </a:spcAft>
              <a:buClr>
                <a:srgbClr val="000000"/>
              </a:buClr>
              <a:buSzPts val="1000"/>
              <a:buChar char="■"/>
              <a:defRPr sz="1000">
                <a:solidFill>
                  <a:srgbClr val="000000"/>
                </a:solidFill>
              </a:defRPr>
            </a:lvl3pPr>
            <a:lvl4pPr marL="1828800" lvl="3" indent="-292100">
              <a:spcBef>
                <a:spcPts val="0"/>
              </a:spcBef>
              <a:spcAft>
                <a:spcPts val="0"/>
              </a:spcAft>
              <a:buClr>
                <a:srgbClr val="000000"/>
              </a:buClr>
              <a:buSzPts val="1000"/>
              <a:buChar char="●"/>
              <a:defRPr sz="1000">
                <a:solidFill>
                  <a:srgbClr val="000000"/>
                </a:solidFill>
              </a:defRPr>
            </a:lvl4pPr>
            <a:lvl5pPr marL="2286000" lvl="4" indent="-292100">
              <a:spcBef>
                <a:spcPts val="0"/>
              </a:spcBef>
              <a:spcAft>
                <a:spcPts val="0"/>
              </a:spcAft>
              <a:buClr>
                <a:srgbClr val="000000"/>
              </a:buClr>
              <a:buSzPts val="1000"/>
              <a:buChar char="○"/>
              <a:defRPr sz="1000">
                <a:solidFill>
                  <a:srgbClr val="000000"/>
                </a:solidFill>
              </a:defRPr>
            </a:lvl5pPr>
            <a:lvl6pPr marL="2743200" lvl="5" indent="-292100">
              <a:spcBef>
                <a:spcPts val="0"/>
              </a:spcBef>
              <a:spcAft>
                <a:spcPts val="0"/>
              </a:spcAft>
              <a:buClr>
                <a:srgbClr val="000000"/>
              </a:buClr>
              <a:buSzPts val="1000"/>
              <a:buChar char="■"/>
              <a:defRPr sz="1000">
                <a:solidFill>
                  <a:srgbClr val="000000"/>
                </a:solidFill>
              </a:defRPr>
            </a:lvl6pPr>
            <a:lvl7pPr marL="3200400" lvl="6" indent="-292100">
              <a:spcBef>
                <a:spcPts val="0"/>
              </a:spcBef>
              <a:spcAft>
                <a:spcPts val="0"/>
              </a:spcAft>
              <a:buClr>
                <a:srgbClr val="000000"/>
              </a:buClr>
              <a:buSzPts val="1000"/>
              <a:buChar char="●"/>
              <a:defRPr sz="1000">
                <a:solidFill>
                  <a:srgbClr val="000000"/>
                </a:solidFill>
              </a:defRPr>
            </a:lvl7pPr>
            <a:lvl8pPr marL="3657600" lvl="7" indent="-292100">
              <a:spcBef>
                <a:spcPts val="0"/>
              </a:spcBef>
              <a:spcAft>
                <a:spcPts val="0"/>
              </a:spcAft>
              <a:buClr>
                <a:srgbClr val="000000"/>
              </a:buClr>
              <a:buSzPts val="1000"/>
              <a:buChar char="○"/>
              <a:defRPr sz="1000">
                <a:solidFill>
                  <a:srgbClr val="000000"/>
                </a:solidFill>
              </a:defRPr>
            </a:lvl8pPr>
            <a:lvl9pPr marL="4114800" lvl="8" indent="-292100">
              <a:spcBef>
                <a:spcPts val="0"/>
              </a:spcBef>
              <a:spcAft>
                <a:spcPts val="0"/>
              </a:spcAft>
              <a:buClr>
                <a:srgbClr val="000000"/>
              </a:buClr>
              <a:buSzPts val="1000"/>
              <a:buChar char="■"/>
              <a:defRPr sz="10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504">
          <p15:clr>
            <a:schemeClr val="dk2"/>
          </p15:clr>
        </p15:guide>
        <p15:guide id="2" orient="horz" pos="864">
          <p15:clr>
            <a:schemeClr val="dk2"/>
          </p15:clr>
        </p15:guide>
        <p15:guide id="3" pos="1888">
          <p15:clr>
            <a:schemeClr val="lt2"/>
          </p15:clr>
        </p15:guide>
        <p15:guide id="4" pos="1984">
          <p15:clr>
            <a:schemeClr val="lt2"/>
          </p15:clr>
        </p15:guide>
        <p15:guide id="5" orient="horz" pos="624">
          <p15:clr>
            <a:schemeClr val="accent4"/>
          </p15:clr>
        </p15:guide>
        <p15:guide id="6" pos="2832">
          <p15:clr>
            <a:srgbClr val="EEEEEE"/>
          </p15:clr>
        </p15:guide>
        <p15:guide id="7" pos="2928">
          <p15:clr>
            <a:srgbClr val="EEEEEE"/>
          </p15:clr>
        </p15:guide>
        <p15:guide id="8" pos="3776">
          <p15:clr>
            <a:srgbClr val="EEEEEE"/>
          </p15:clr>
        </p15:guide>
        <p15:guide id="9" pos="3872">
          <p15:clr>
            <a:srgbClr val="EEEEEE"/>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2: Project Team/Images with Descriptions">
  <p:cSld name="CUSTOM_3_1_1">
    <p:spTree>
      <p:nvGrpSpPr>
        <p:cNvPr id="1" name="Shape 375"/>
        <p:cNvGrpSpPr/>
        <p:nvPr/>
      </p:nvGrpSpPr>
      <p:grpSpPr>
        <a:xfrm>
          <a:off x="0" y="0"/>
          <a:ext cx="0" cy="0"/>
          <a:chOff x="0" y="0"/>
          <a:chExt cx="0" cy="0"/>
        </a:xfrm>
      </p:grpSpPr>
      <p:sp>
        <p:nvSpPr>
          <p:cNvPr id="376" name="Google Shape;376;p43"/>
          <p:cNvSpPr>
            <a:spLocks noGrp="1"/>
          </p:cNvSpPr>
          <p:nvPr>
            <p:ph type="pic" idx="2"/>
          </p:nvPr>
        </p:nvSpPr>
        <p:spPr>
          <a:xfrm>
            <a:off x="152425" y="723913"/>
            <a:ext cx="1707000" cy="1867200"/>
          </a:xfrm>
          <a:prstGeom prst="rect">
            <a:avLst/>
          </a:prstGeom>
          <a:noFill/>
          <a:ln>
            <a:noFill/>
          </a:ln>
        </p:spPr>
      </p:sp>
      <p:sp>
        <p:nvSpPr>
          <p:cNvPr id="377" name="Google Shape;377;p43"/>
          <p:cNvSpPr txBox="1">
            <a:spLocks noGrp="1"/>
          </p:cNvSpPr>
          <p:nvPr>
            <p:ph type="body" idx="1"/>
          </p:nvPr>
        </p:nvSpPr>
        <p:spPr>
          <a:xfrm>
            <a:off x="152425" y="2669050"/>
            <a:ext cx="1707000" cy="20574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378" name="Google Shape;378;p43"/>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79" name="Google Shape;379;p43"/>
          <p:cNvSpPr>
            <a:spLocks noGrp="1"/>
          </p:cNvSpPr>
          <p:nvPr>
            <p:ph type="pic" idx="3"/>
          </p:nvPr>
        </p:nvSpPr>
        <p:spPr>
          <a:xfrm>
            <a:off x="1935419" y="723913"/>
            <a:ext cx="1707000" cy="1867200"/>
          </a:xfrm>
          <a:prstGeom prst="rect">
            <a:avLst/>
          </a:prstGeom>
          <a:noFill/>
          <a:ln>
            <a:noFill/>
          </a:ln>
        </p:spPr>
      </p:sp>
      <p:sp>
        <p:nvSpPr>
          <p:cNvPr id="380" name="Google Shape;380;p43"/>
          <p:cNvSpPr txBox="1">
            <a:spLocks noGrp="1"/>
          </p:cNvSpPr>
          <p:nvPr>
            <p:ph type="body" idx="4"/>
          </p:nvPr>
        </p:nvSpPr>
        <p:spPr>
          <a:xfrm>
            <a:off x="1935419" y="2669050"/>
            <a:ext cx="1707000" cy="20574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381" name="Google Shape;381;p43"/>
          <p:cNvSpPr>
            <a:spLocks noGrp="1"/>
          </p:cNvSpPr>
          <p:nvPr>
            <p:ph type="pic" idx="5"/>
          </p:nvPr>
        </p:nvSpPr>
        <p:spPr>
          <a:xfrm>
            <a:off x="3718500" y="723913"/>
            <a:ext cx="1707000" cy="1867200"/>
          </a:xfrm>
          <a:prstGeom prst="rect">
            <a:avLst/>
          </a:prstGeom>
          <a:noFill/>
          <a:ln>
            <a:noFill/>
          </a:ln>
        </p:spPr>
      </p:sp>
      <p:sp>
        <p:nvSpPr>
          <p:cNvPr id="382" name="Google Shape;382;p43"/>
          <p:cNvSpPr txBox="1">
            <a:spLocks noGrp="1"/>
          </p:cNvSpPr>
          <p:nvPr>
            <p:ph type="body" idx="6"/>
          </p:nvPr>
        </p:nvSpPr>
        <p:spPr>
          <a:xfrm>
            <a:off x="3718500" y="2669050"/>
            <a:ext cx="1707000" cy="20574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383" name="Google Shape;383;p43"/>
          <p:cNvSpPr>
            <a:spLocks noGrp="1"/>
          </p:cNvSpPr>
          <p:nvPr>
            <p:ph type="pic" idx="7"/>
          </p:nvPr>
        </p:nvSpPr>
        <p:spPr>
          <a:xfrm>
            <a:off x="5501581" y="723913"/>
            <a:ext cx="1707000" cy="1867200"/>
          </a:xfrm>
          <a:prstGeom prst="rect">
            <a:avLst/>
          </a:prstGeom>
          <a:noFill/>
          <a:ln>
            <a:noFill/>
          </a:ln>
        </p:spPr>
      </p:sp>
      <p:sp>
        <p:nvSpPr>
          <p:cNvPr id="384" name="Google Shape;384;p43"/>
          <p:cNvSpPr txBox="1">
            <a:spLocks noGrp="1"/>
          </p:cNvSpPr>
          <p:nvPr>
            <p:ph type="body" idx="8"/>
          </p:nvPr>
        </p:nvSpPr>
        <p:spPr>
          <a:xfrm>
            <a:off x="5501581" y="2669050"/>
            <a:ext cx="1707000" cy="20574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385" name="Google Shape;385;p43"/>
          <p:cNvSpPr>
            <a:spLocks noGrp="1"/>
          </p:cNvSpPr>
          <p:nvPr>
            <p:ph type="pic" idx="9"/>
          </p:nvPr>
        </p:nvSpPr>
        <p:spPr>
          <a:xfrm>
            <a:off x="7284663" y="723913"/>
            <a:ext cx="1707000" cy="1867200"/>
          </a:xfrm>
          <a:prstGeom prst="rect">
            <a:avLst/>
          </a:prstGeom>
          <a:noFill/>
          <a:ln>
            <a:noFill/>
          </a:ln>
        </p:spPr>
      </p:sp>
      <p:sp>
        <p:nvSpPr>
          <p:cNvPr id="386" name="Google Shape;386;p43"/>
          <p:cNvSpPr txBox="1">
            <a:spLocks noGrp="1"/>
          </p:cNvSpPr>
          <p:nvPr>
            <p:ph type="body" idx="13"/>
          </p:nvPr>
        </p:nvSpPr>
        <p:spPr>
          <a:xfrm>
            <a:off x="7284663" y="2669050"/>
            <a:ext cx="1707000" cy="20574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387" name="Google Shape;387;p43"/>
          <p:cNvSpPr txBox="1">
            <a:spLocks noGrp="1"/>
          </p:cNvSpPr>
          <p:nvPr>
            <p:ph type="title"/>
          </p:nvPr>
        </p:nvSpPr>
        <p:spPr>
          <a:xfrm>
            <a:off x="152400" y="342900"/>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88" name="Google Shape;388;p43"/>
          <p:cNvSpPr txBox="1">
            <a:spLocks noGrp="1"/>
          </p:cNvSpPr>
          <p:nvPr>
            <p:ph type="subTitle" idx="14"/>
          </p:nvPr>
        </p:nvSpPr>
        <p:spPr>
          <a:xfrm>
            <a:off x="152400" y="723838"/>
            <a:ext cx="44196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orient="horz" pos="1632">
          <p15:clr>
            <a:schemeClr val="dk2"/>
          </p15:clr>
        </p15:guide>
        <p15:guide id="2" orient="horz" pos="456">
          <p15:clr>
            <a:schemeClr val="dk2"/>
          </p15:clr>
        </p15:guide>
        <p15:guide id="3" orient="horz" pos="1681">
          <p15:clr>
            <a:schemeClr val="dk2"/>
          </p15:clr>
        </p15:guide>
        <p15:guide id="4" orient="horz" pos="648">
          <p15:clr>
            <a:schemeClr val="dk2"/>
          </p15:clr>
        </p15:guide>
        <p15:guide id="5" orient="horz" pos="576">
          <p15:clr>
            <a:schemeClr val="accent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3: XL Project Team/Images with Descriptions">
  <p:cSld name="CUSTOM_3_1_1_1">
    <p:spTree>
      <p:nvGrpSpPr>
        <p:cNvPr id="1" name="Shape 389"/>
        <p:cNvGrpSpPr/>
        <p:nvPr/>
      </p:nvGrpSpPr>
      <p:grpSpPr>
        <a:xfrm>
          <a:off x="0" y="0"/>
          <a:ext cx="0" cy="0"/>
          <a:chOff x="0" y="0"/>
          <a:chExt cx="0" cy="0"/>
        </a:xfrm>
      </p:grpSpPr>
      <p:sp>
        <p:nvSpPr>
          <p:cNvPr id="390" name="Google Shape;390;p44"/>
          <p:cNvSpPr>
            <a:spLocks noGrp="1"/>
          </p:cNvSpPr>
          <p:nvPr>
            <p:ph type="pic" idx="2"/>
          </p:nvPr>
        </p:nvSpPr>
        <p:spPr>
          <a:xfrm>
            <a:off x="152250" y="1028600"/>
            <a:ext cx="1707000" cy="1371600"/>
          </a:xfrm>
          <a:prstGeom prst="rect">
            <a:avLst/>
          </a:prstGeom>
          <a:noFill/>
          <a:ln>
            <a:noFill/>
          </a:ln>
        </p:spPr>
      </p:sp>
      <p:sp>
        <p:nvSpPr>
          <p:cNvPr id="391" name="Google Shape;391;p44"/>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92" name="Google Shape;392;p44"/>
          <p:cNvSpPr txBox="1">
            <a:spLocks noGrp="1"/>
          </p:cNvSpPr>
          <p:nvPr>
            <p:ph type="body" idx="1"/>
          </p:nvPr>
        </p:nvSpPr>
        <p:spPr>
          <a:xfrm>
            <a:off x="152475" y="2476400"/>
            <a:ext cx="1707000" cy="537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393" name="Google Shape;393;p44"/>
          <p:cNvSpPr txBox="1">
            <a:spLocks noGrp="1"/>
          </p:cNvSpPr>
          <p:nvPr>
            <p:ph type="subTitle" idx="3"/>
          </p:nvPr>
        </p:nvSpPr>
        <p:spPr>
          <a:xfrm>
            <a:off x="152250" y="723900"/>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394" name="Google Shape;394;p44"/>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95" name="Google Shape;395;p44"/>
          <p:cNvSpPr>
            <a:spLocks noGrp="1"/>
          </p:cNvSpPr>
          <p:nvPr>
            <p:ph type="pic" idx="4"/>
          </p:nvPr>
        </p:nvSpPr>
        <p:spPr>
          <a:xfrm>
            <a:off x="152175" y="3014125"/>
            <a:ext cx="1707000" cy="1371600"/>
          </a:xfrm>
          <a:prstGeom prst="rect">
            <a:avLst/>
          </a:prstGeom>
          <a:noFill/>
          <a:ln>
            <a:noFill/>
          </a:ln>
        </p:spPr>
      </p:sp>
      <p:sp>
        <p:nvSpPr>
          <p:cNvPr id="396" name="Google Shape;396;p44"/>
          <p:cNvSpPr txBox="1">
            <a:spLocks noGrp="1"/>
          </p:cNvSpPr>
          <p:nvPr>
            <p:ph type="body" idx="5"/>
          </p:nvPr>
        </p:nvSpPr>
        <p:spPr>
          <a:xfrm>
            <a:off x="152175" y="4461325"/>
            <a:ext cx="1707000" cy="453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397" name="Google Shape;397;p44"/>
          <p:cNvSpPr>
            <a:spLocks noGrp="1"/>
          </p:cNvSpPr>
          <p:nvPr>
            <p:ph type="pic" idx="6"/>
          </p:nvPr>
        </p:nvSpPr>
        <p:spPr>
          <a:xfrm>
            <a:off x="1935181" y="1030250"/>
            <a:ext cx="1707000" cy="1371600"/>
          </a:xfrm>
          <a:prstGeom prst="rect">
            <a:avLst/>
          </a:prstGeom>
          <a:noFill/>
          <a:ln>
            <a:noFill/>
          </a:ln>
        </p:spPr>
      </p:sp>
      <p:sp>
        <p:nvSpPr>
          <p:cNvPr id="398" name="Google Shape;398;p44"/>
          <p:cNvSpPr txBox="1">
            <a:spLocks noGrp="1"/>
          </p:cNvSpPr>
          <p:nvPr>
            <p:ph type="body" idx="7"/>
          </p:nvPr>
        </p:nvSpPr>
        <p:spPr>
          <a:xfrm>
            <a:off x="1935406" y="2478050"/>
            <a:ext cx="1707000" cy="537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399" name="Google Shape;399;p44"/>
          <p:cNvSpPr>
            <a:spLocks noGrp="1"/>
          </p:cNvSpPr>
          <p:nvPr>
            <p:ph type="pic" idx="8"/>
          </p:nvPr>
        </p:nvSpPr>
        <p:spPr>
          <a:xfrm>
            <a:off x="1935106" y="3015775"/>
            <a:ext cx="1707000" cy="1371600"/>
          </a:xfrm>
          <a:prstGeom prst="rect">
            <a:avLst/>
          </a:prstGeom>
          <a:noFill/>
          <a:ln>
            <a:noFill/>
          </a:ln>
        </p:spPr>
      </p:sp>
      <p:sp>
        <p:nvSpPr>
          <p:cNvPr id="400" name="Google Shape;400;p44"/>
          <p:cNvSpPr txBox="1">
            <a:spLocks noGrp="1"/>
          </p:cNvSpPr>
          <p:nvPr>
            <p:ph type="body" idx="9"/>
          </p:nvPr>
        </p:nvSpPr>
        <p:spPr>
          <a:xfrm>
            <a:off x="1935106" y="4462975"/>
            <a:ext cx="1707000" cy="453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401" name="Google Shape;401;p44"/>
          <p:cNvSpPr>
            <a:spLocks noGrp="1"/>
          </p:cNvSpPr>
          <p:nvPr>
            <p:ph type="pic" idx="13"/>
          </p:nvPr>
        </p:nvSpPr>
        <p:spPr>
          <a:xfrm>
            <a:off x="3718394" y="1028600"/>
            <a:ext cx="1707000" cy="1371600"/>
          </a:xfrm>
          <a:prstGeom prst="rect">
            <a:avLst/>
          </a:prstGeom>
          <a:noFill/>
          <a:ln>
            <a:noFill/>
          </a:ln>
        </p:spPr>
      </p:sp>
      <p:sp>
        <p:nvSpPr>
          <p:cNvPr id="402" name="Google Shape;402;p44"/>
          <p:cNvSpPr txBox="1">
            <a:spLocks noGrp="1"/>
          </p:cNvSpPr>
          <p:nvPr>
            <p:ph type="body" idx="14"/>
          </p:nvPr>
        </p:nvSpPr>
        <p:spPr>
          <a:xfrm>
            <a:off x="3718619" y="2476400"/>
            <a:ext cx="1707000" cy="537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403" name="Google Shape;403;p44"/>
          <p:cNvSpPr>
            <a:spLocks noGrp="1"/>
          </p:cNvSpPr>
          <p:nvPr>
            <p:ph type="pic" idx="15"/>
          </p:nvPr>
        </p:nvSpPr>
        <p:spPr>
          <a:xfrm>
            <a:off x="3718319" y="3014125"/>
            <a:ext cx="1707000" cy="1371600"/>
          </a:xfrm>
          <a:prstGeom prst="rect">
            <a:avLst/>
          </a:prstGeom>
          <a:noFill/>
          <a:ln>
            <a:noFill/>
          </a:ln>
        </p:spPr>
      </p:sp>
      <p:sp>
        <p:nvSpPr>
          <p:cNvPr id="404" name="Google Shape;404;p44"/>
          <p:cNvSpPr txBox="1">
            <a:spLocks noGrp="1"/>
          </p:cNvSpPr>
          <p:nvPr>
            <p:ph type="body" idx="16"/>
          </p:nvPr>
        </p:nvSpPr>
        <p:spPr>
          <a:xfrm>
            <a:off x="3718319" y="4461325"/>
            <a:ext cx="1707000" cy="453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405" name="Google Shape;405;p44"/>
          <p:cNvSpPr>
            <a:spLocks noGrp="1"/>
          </p:cNvSpPr>
          <p:nvPr>
            <p:ph type="pic" idx="17"/>
          </p:nvPr>
        </p:nvSpPr>
        <p:spPr>
          <a:xfrm>
            <a:off x="5501325" y="1030250"/>
            <a:ext cx="1707000" cy="1371600"/>
          </a:xfrm>
          <a:prstGeom prst="rect">
            <a:avLst/>
          </a:prstGeom>
          <a:noFill/>
          <a:ln>
            <a:noFill/>
          </a:ln>
        </p:spPr>
      </p:sp>
      <p:sp>
        <p:nvSpPr>
          <p:cNvPr id="406" name="Google Shape;406;p44"/>
          <p:cNvSpPr txBox="1">
            <a:spLocks noGrp="1"/>
          </p:cNvSpPr>
          <p:nvPr>
            <p:ph type="body" idx="18"/>
          </p:nvPr>
        </p:nvSpPr>
        <p:spPr>
          <a:xfrm>
            <a:off x="5501550" y="2478050"/>
            <a:ext cx="1707000" cy="537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407" name="Google Shape;407;p44"/>
          <p:cNvSpPr>
            <a:spLocks noGrp="1"/>
          </p:cNvSpPr>
          <p:nvPr>
            <p:ph type="pic" idx="19"/>
          </p:nvPr>
        </p:nvSpPr>
        <p:spPr>
          <a:xfrm>
            <a:off x="5501250" y="3015775"/>
            <a:ext cx="1707000" cy="1371600"/>
          </a:xfrm>
          <a:prstGeom prst="rect">
            <a:avLst/>
          </a:prstGeom>
          <a:noFill/>
          <a:ln>
            <a:noFill/>
          </a:ln>
        </p:spPr>
      </p:sp>
      <p:sp>
        <p:nvSpPr>
          <p:cNvPr id="408" name="Google Shape;408;p44"/>
          <p:cNvSpPr txBox="1">
            <a:spLocks noGrp="1"/>
          </p:cNvSpPr>
          <p:nvPr>
            <p:ph type="body" idx="20"/>
          </p:nvPr>
        </p:nvSpPr>
        <p:spPr>
          <a:xfrm>
            <a:off x="5501250" y="4462975"/>
            <a:ext cx="1707000" cy="453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409" name="Google Shape;409;p44"/>
          <p:cNvSpPr>
            <a:spLocks noGrp="1"/>
          </p:cNvSpPr>
          <p:nvPr>
            <p:ph type="pic" idx="21"/>
          </p:nvPr>
        </p:nvSpPr>
        <p:spPr>
          <a:xfrm>
            <a:off x="7284650" y="1030250"/>
            <a:ext cx="1707000" cy="1371600"/>
          </a:xfrm>
          <a:prstGeom prst="rect">
            <a:avLst/>
          </a:prstGeom>
          <a:noFill/>
          <a:ln>
            <a:noFill/>
          </a:ln>
        </p:spPr>
      </p:sp>
      <p:sp>
        <p:nvSpPr>
          <p:cNvPr id="410" name="Google Shape;410;p44"/>
          <p:cNvSpPr txBox="1">
            <a:spLocks noGrp="1"/>
          </p:cNvSpPr>
          <p:nvPr>
            <p:ph type="body" idx="22"/>
          </p:nvPr>
        </p:nvSpPr>
        <p:spPr>
          <a:xfrm>
            <a:off x="7284875" y="2478050"/>
            <a:ext cx="1707000" cy="537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
        <p:nvSpPr>
          <p:cNvPr id="411" name="Google Shape;411;p44"/>
          <p:cNvSpPr>
            <a:spLocks noGrp="1"/>
          </p:cNvSpPr>
          <p:nvPr>
            <p:ph type="pic" idx="23"/>
          </p:nvPr>
        </p:nvSpPr>
        <p:spPr>
          <a:xfrm>
            <a:off x="7284575" y="3015775"/>
            <a:ext cx="1707000" cy="1371600"/>
          </a:xfrm>
          <a:prstGeom prst="rect">
            <a:avLst/>
          </a:prstGeom>
          <a:noFill/>
          <a:ln>
            <a:noFill/>
          </a:ln>
        </p:spPr>
      </p:sp>
      <p:sp>
        <p:nvSpPr>
          <p:cNvPr id="412" name="Google Shape;412;p44"/>
          <p:cNvSpPr txBox="1">
            <a:spLocks noGrp="1"/>
          </p:cNvSpPr>
          <p:nvPr>
            <p:ph type="body" idx="24"/>
          </p:nvPr>
        </p:nvSpPr>
        <p:spPr>
          <a:xfrm>
            <a:off x="7284575" y="4462975"/>
            <a:ext cx="1707000" cy="453900"/>
          </a:xfrm>
          <a:prstGeom prst="rect">
            <a:avLst/>
          </a:prstGeom>
          <a:noFill/>
          <a:ln>
            <a:noFill/>
          </a:ln>
        </p:spPr>
        <p:txBody>
          <a:bodyPr spcFirstLastPara="1" wrap="square" lIns="0" tIns="0" rIns="0" bIns="0" anchor="t" anchorCtr="0">
            <a:spAutoFit/>
          </a:bodyPr>
          <a:lstStyle>
            <a:lvl1pPr marL="457200" lvl="0" indent="-285750">
              <a:spcBef>
                <a:spcPts val="0"/>
              </a:spcBef>
              <a:spcAft>
                <a:spcPts val="0"/>
              </a:spcAft>
              <a:buClr>
                <a:srgbClr val="000000"/>
              </a:buClr>
              <a:buSzPts val="900"/>
              <a:buChar char="●"/>
              <a:defRPr sz="900">
                <a:solidFill>
                  <a:srgbClr val="000000"/>
                </a:solidFill>
              </a:defRPr>
            </a:lvl1pPr>
            <a:lvl2pPr marL="914400" lvl="1" indent="-285750">
              <a:spcBef>
                <a:spcPts val="0"/>
              </a:spcBef>
              <a:spcAft>
                <a:spcPts val="0"/>
              </a:spcAft>
              <a:buClr>
                <a:srgbClr val="000000"/>
              </a:buClr>
              <a:buSzPts val="900"/>
              <a:buChar char="○"/>
              <a:defRPr sz="900">
                <a:solidFill>
                  <a:srgbClr val="000000"/>
                </a:solidFill>
              </a:defRPr>
            </a:lvl2pPr>
            <a:lvl3pPr marL="1371600" lvl="2" indent="-285750">
              <a:spcBef>
                <a:spcPts val="0"/>
              </a:spcBef>
              <a:spcAft>
                <a:spcPts val="0"/>
              </a:spcAft>
              <a:buClr>
                <a:srgbClr val="000000"/>
              </a:buClr>
              <a:buSzPts val="900"/>
              <a:buChar char="●"/>
              <a:defRPr sz="900">
                <a:solidFill>
                  <a:srgbClr val="000000"/>
                </a:solidFill>
              </a:defRPr>
            </a:lvl3pPr>
            <a:lvl4pPr marL="1828800" lvl="3" indent="-285750">
              <a:spcBef>
                <a:spcPts val="0"/>
              </a:spcBef>
              <a:spcAft>
                <a:spcPts val="0"/>
              </a:spcAft>
              <a:buClr>
                <a:srgbClr val="000000"/>
              </a:buClr>
              <a:buSzPts val="900"/>
              <a:buChar char="○"/>
              <a:defRPr sz="900">
                <a:solidFill>
                  <a:srgbClr val="000000"/>
                </a:solidFill>
              </a:defRPr>
            </a:lvl4pPr>
            <a:lvl5pPr marL="2286000" lvl="4" indent="-285750">
              <a:spcBef>
                <a:spcPts val="0"/>
              </a:spcBef>
              <a:spcAft>
                <a:spcPts val="0"/>
              </a:spcAft>
              <a:buClr>
                <a:srgbClr val="000000"/>
              </a:buClr>
              <a:buSzPts val="900"/>
              <a:buChar char="●"/>
              <a:defRPr sz="900">
                <a:solidFill>
                  <a:srgbClr val="000000"/>
                </a:solidFill>
              </a:defRPr>
            </a:lvl5pPr>
            <a:lvl6pPr marL="2743200" lvl="5" indent="-285750">
              <a:spcBef>
                <a:spcPts val="0"/>
              </a:spcBef>
              <a:spcAft>
                <a:spcPts val="0"/>
              </a:spcAft>
              <a:buClr>
                <a:srgbClr val="000000"/>
              </a:buClr>
              <a:buSzPts val="900"/>
              <a:buChar char="○"/>
              <a:defRPr sz="900">
                <a:solidFill>
                  <a:srgbClr val="000000"/>
                </a:solidFill>
              </a:defRPr>
            </a:lvl6pPr>
            <a:lvl7pPr marL="3200400" lvl="6" indent="-285750">
              <a:spcBef>
                <a:spcPts val="0"/>
              </a:spcBef>
              <a:spcAft>
                <a:spcPts val="0"/>
              </a:spcAft>
              <a:buClr>
                <a:srgbClr val="000000"/>
              </a:buClr>
              <a:buSzPts val="900"/>
              <a:buChar char="●"/>
              <a:defRPr sz="900">
                <a:solidFill>
                  <a:srgbClr val="000000"/>
                </a:solidFill>
              </a:defRPr>
            </a:lvl7pPr>
            <a:lvl8pPr marL="3657600" lvl="7" indent="-285750">
              <a:spcBef>
                <a:spcPts val="0"/>
              </a:spcBef>
              <a:spcAft>
                <a:spcPts val="0"/>
              </a:spcAft>
              <a:buClr>
                <a:srgbClr val="000000"/>
              </a:buClr>
              <a:buSzPts val="900"/>
              <a:buChar char="○"/>
              <a:defRPr sz="900">
                <a:solidFill>
                  <a:srgbClr val="000000"/>
                </a:solidFill>
              </a:defRPr>
            </a:lvl8pPr>
            <a:lvl9pPr marL="4114800" lvl="8" indent="-285750">
              <a:spcBef>
                <a:spcPts val="0"/>
              </a:spcBef>
              <a:spcAft>
                <a:spcPts val="0"/>
              </a:spcAft>
              <a:buClr>
                <a:srgbClr val="000000"/>
              </a:buClr>
              <a:buSzPts val="900"/>
              <a:buChar char="■"/>
              <a:defRPr sz="9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1513">
          <p15:clr>
            <a:schemeClr val="dk2"/>
          </p15:clr>
        </p15:guide>
        <p15:guide id="2" orient="horz" pos="456">
          <p15:clr>
            <a:schemeClr val="dk2"/>
          </p15:clr>
        </p15:guide>
        <p15:guide id="3" orient="horz" pos="1562">
          <p15:clr>
            <a:schemeClr val="dk2"/>
          </p15:clr>
        </p15:guide>
        <p15:guide id="4" orient="horz" pos="648">
          <p15:clr>
            <a:schemeClr val="dk2"/>
          </p15:clr>
        </p15:guide>
        <p15:guide id="5" orient="horz" pos="576">
          <p15:clr>
            <a:schemeClr val="accent4"/>
          </p15:clr>
        </p15:guide>
        <p15:guide id="6" orient="horz" pos="1899">
          <p15:clr>
            <a:schemeClr val="dk2"/>
          </p15:clr>
        </p15:guide>
        <p15:guide id="7" orient="horz" pos="2762">
          <p15:clr>
            <a:schemeClr val="dk2"/>
          </p15:clr>
        </p15:guide>
        <p15:guide id="8" orient="horz" pos="2810">
          <p15:clr>
            <a:schemeClr val="dk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1: Blank, Header and Footer Only" type="blank">
  <p:cSld name="BLANK">
    <p:spTree>
      <p:nvGrpSpPr>
        <p:cNvPr id="1" name="Shape 413"/>
        <p:cNvGrpSpPr/>
        <p:nvPr/>
      </p:nvGrpSpPr>
      <p:grpSpPr>
        <a:xfrm>
          <a:off x="0" y="0"/>
          <a:ext cx="0" cy="0"/>
          <a:chOff x="0" y="0"/>
          <a:chExt cx="0" cy="0"/>
        </a:xfrm>
      </p:grpSpPr>
      <p:sp>
        <p:nvSpPr>
          <p:cNvPr id="414" name="Google Shape;414;p45"/>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8.2: Blank, Page Number Only">
  <p:cSld name="BLANK_1">
    <p:spTree>
      <p:nvGrpSpPr>
        <p:cNvPr id="1" name="Shape 415"/>
        <p:cNvGrpSpPr/>
        <p:nvPr/>
      </p:nvGrpSpPr>
      <p:grpSpPr>
        <a:xfrm>
          <a:off x="0" y="0"/>
          <a:ext cx="0" cy="0"/>
          <a:chOff x="0" y="0"/>
          <a:chExt cx="0" cy="0"/>
        </a:xfrm>
      </p:grpSpPr>
      <p:sp>
        <p:nvSpPr>
          <p:cNvPr id="416" name="Google Shape;416;p46"/>
          <p:cNvSpPr txBox="1"/>
          <p:nvPr/>
        </p:nvSpPr>
        <p:spPr>
          <a:xfrm>
            <a:off x="0" y="0"/>
            <a:ext cx="9144000" cy="5143500"/>
          </a:xfrm>
          <a:prstGeom prst="rect">
            <a:avLst/>
          </a:prstGeom>
          <a:noFill/>
          <a:ln>
            <a:noFill/>
          </a:ln>
        </p:spPr>
        <p:txBody>
          <a:bodyPr spcFirstLastPara="1" wrap="square" lIns="457200" tIns="914400" rIns="2743200" bIns="457200" anchor="t" anchorCtr="0">
            <a:noAutofit/>
          </a:bodyPr>
          <a:lstStyle/>
          <a:p>
            <a:pPr marL="0" lvl="0" indent="0" algn="l" rtl="0">
              <a:spcBef>
                <a:spcPts val="0"/>
              </a:spcBef>
              <a:spcAft>
                <a:spcPts val="0"/>
              </a:spcAft>
              <a:buNone/>
            </a:pPr>
            <a:r>
              <a:rPr lang="en" sz="2000">
                <a:solidFill>
                  <a:schemeClr val="lt1"/>
                </a:solidFill>
              </a:rPr>
              <a:t>This “blank” slide theme is really two white rectangles plus this text description placed on top of the main theme. This is the only way to cover the header and footer. This means that you can’t change the background color or use an image background when using this theme. If you want to change the background color, you’ll have to place a rectangle or image on the slide and send it to the back.</a:t>
            </a:r>
            <a:endParaRPr sz="2000">
              <a:solidFill>
                <a:schemeClr val="lt1"/>
              </a:solidFill>
            </a:endParaRPr>
          </a:p>
        </p:txBody>
      </p:sp>
      <p:sp>
        <p:nvSpPr>
          <p:cNvPr id="417" name="Google Shape;417;p46"/>
          <p:cNvSpPr/>
          <p:nvPr/>
        </p:nvSpPr>
        <p:spPr>
          <a:xfrm>
            <a:off x="0" y="4892038"/>
            <a:ext cx="9144000" cy="2514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8" name="Google Shape;418;p46"/>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19" name="Google Shape;419;p46"/>
          <p:cNvSpPr/>
          <p:nvPr/>
        </p:nvSpPr>
        <p:spPr>
          <a:xfrm>
            <a:off x="0" y="0"/>
            <a:ext cx="9144000" cy="3429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9.1: Title/Section Break, White">
  <p:cSld name="TITLE_1">
    <p:spTree>
      <p:nvGrpSpPr>
        <p:cNvPr id="1" name="Shape 420"/>
        <p:cNvGrpSpPr/>
        <p:nvPr/>
      </p:nvGrpSpPr>
      <p:grpSpPr>
        <a:xfrm>
          <a:off x="0" y="0"/>
          <a:ext cx="0" cy="0"/>
          <a:chOff x="0" y="0"/>
          <a:chExt cx="0" cy="0"/>
        </a:xfrm>
      </p:grpSpPr>
      <p:sp>
        <p:nvSpPr>
          <p:cNvPr id="421" name="Google Shape;421;p47"/>
          <p:cNvSpPr txBox="1">
            <a:spLocks noGrp="1"/>
          </p:cNvSpPr>
          <p:nvPr>
            <p:ph type="subTitle" idx="1"/>
          </p:nvPr>
        </p:nvSpPr>
        <p:spPr>
          <a:xfrm>
            <a:off x="457200" y="1904938"/>
            <a:ext cx="8534400" cy="6477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1300"/>
              <a:buNone/>
              <a:defRPr sz="1300">
                <a:solidFill>
                  <a:schemeClr val="dk1"/>
                </a:solidFill>
              </a:defRPr>
            </a:lvl1pPr>
            <a:lvl2pPr lvl="1">
              <a:spcBef>
                <a:spcPts val="0"/>
              </a:spcBef>
              <a:spcAft>
                <a:spcPts val="0"/>
              </a:spcAft>
              <a:buClr>
                <a:schemeClr val="dk1"/>
              </a:buClr>
              <a:buSzPts val="700"/>
              <a:buNone/>
              <a:defRPr sz="700">
                <a:solidFill>
                  <a:schemeClr val="dk1"/>
                </a:solidFill>
              </a:defRPr>
            </a:lvl2pPr>
            <a:lvl3pPr lvl="2">
              <a:spcBef>
                <a:spcPts val="0"/>
              </a:spcBef>
              <a:spcAft>
                <a:spcPts val="0"/>
              </a:spcAft>
              <a:buClr>
                <a:schemeClr val="dk1"/>
              </a:buClr>
              <a:buSzPts val="700"/>
              <a:buNone/>
              <a:defRPr sz="700">
                <a:solidFill>
                  <a:schemeClr val="dk1"/>
                </a:solidFill>
              </a:defRPr>
            </a:lvl3pPr>
            <a:lvl4pPr lvl="3">
              <a:spcBef>
                <a:spcPts val="0"/>
              </a:spcBef>
              <a:spcAft>
                <a:spcPts val="0"/>
              </a:spcAft>
              <a:buClr>
                <a:schemeClr val="dk1"/>
              </a:buClr>
              <a:buSzPts val="700"/>
              <a:buNone/>
              <a:defRPr sz="700">
                <a:solidFill>
                  <a:schemeClr val="dk1"/>
                </a:solidFill>
              </a:defRPr>
            </a:lvl4pPr>
            <a:lvl5pPr lvl="4">
              <a:spcBef>
                <a:spcPts val="0"/>
              </a:spcBef>
              <a:spcAft>
                <a:spcPts val="0"/>
              </a:spcAft>
              <a:buClr>
                <a:schemeClr val="dk1"/>
              </a:buClr>
              <a:buSzPts val="700"/>
              <a:buNone/>
              <a:defRPr sz="700">
                <a:solidFill>
                  <a:schemeClr val="dk1"/>
                </a:solidFill>
              </a:defRPr>
            </a:lvl5pPr>
            <a:lvl6pPr lvl="5">
              <a:spcBef>
                <a:spcPts val="0"/>
              </a:spcBef>
              <a:spcAft>
                <a:spcPts val="0"/>
              </a:spcAft>
              <a:buClr>
                <a:schemeClr val="dk1"/>
              </a:buClr>
              <a:buSzPts val="700"/>
              <a:buNone/>
              <a:defRPr sz="700">
                <a:solidFill>
                  <a:schemeClr val="dk1"/>
                </a:solidFill>
              </a:defRPr>
            </a:lvl6pPr>
            <a:lvl7pPr lvl="6">
              <a:spcBef>
                <a:spcPts val="0"/>
              </a:spcBef>
              <a:spcAft>
                <a:spcPts val="0"/>
              </a:spcAft>
              <a:buClr>
                <a:schemeClr val="dk1"/>
              </a:buClr>
              <a:buSzPts val="700"/>
              <a:buNone/>
              <a:defRPr sz="700">
                <a:solidFill>
                  <a:schemeClr val="dk1"/>
                </a:solidFill>
              </a:defRPr>
            </a:lvl7pPr>
            <a:lvl8pPr lvl="7">
              <a:spcBef>
                <a:spcPts val="0"/>
              </a:spcBef>
              <a:spcAft>
                <a:spcPts val="0"/>
              </a:spcAft>
              <a:buClr>
                <a:schemeClr val="dk1"/>
              </a:buClr>
              <a:buSzPts val="700"/>
              <a:buNone/>
              <a:defRPr sz="700">
                <a:solidFill>
                  <a:schemeClr val="dk1"/>
                </a:solidFill>
              </a:defRPr>
            </a:lvl8pPr>
            <a:lvl9pPr lvl="8">
              <a:spcBef>
                <a:spcPts val="0"/>
              </a:spcBef>
              <a:spcAft>
                <a:spcPts val="0"/>
              </a:spcAft>
              <a:buClr>
                <a:schemeClr val="dk1"/>
              </a:buClr>
              <a:buSzPts val="700"/>
              <a:buNone/>
              <a:defRPr sz="700">
                <a:solidFill>
                  <a:schemeClr val="dk1"/>
                </a:solidFill>
              </a:defRPr>
            </a:lvl9pPr>
          </a:lstStyle>
          <a:p>
            <a:endParaRPr/>
          </a:p>
        </p:txBody>
      </p:sp>
      <p:sp>
        <p:nvSpPr>
          <p:cNvPr id="422" name="Google Shape;422;p47"/>
          <p:cNvSpPr txBox="1">
            <a:spLocks noGrp="1"/>
          </p:cNvSpPr>
          <p:nvPr>
            <p:ph type="title"/>
          </p:nvPr>
        </p:nvSpPr>
        <p:spPr>
          <a:xfrm>
            <a:off x="457200" y="1257238"/>
            <a:ext cx="8534400" cy="6477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700"/>
              <a:buNone/>
              <a:defRPr sz="700">
                <a:solidFill>
                  <a:schemeClr val="dk1"/>
                </a:solidFill>
              </a:defRPr>
            </a:lvl2pPr>
            <a:lvl3pPr lvl="2">
              <a:spcBef>
                <a:spcPts val="0"/>
              </a:spcBef>
              <a:spcAft>
                <a:spcPts val="0"/>
              </a:spcAft>
              <a:buClr>
                <a:schemeClr val="dk1"/>
              </a:buClr>
              <a:buSzPts val="700"/>
              <a:buNone/>
              <a:defRPr sz="700">
                <a:solidFill>
                  <a:schemeClr val="dk1"/>
                </a:solidFill>
              </a:defRPr>
            </a:lvl3pPr>
            <a:lvl4pPr lvl="3">
              <a:spcBef>
                <a:spcPts val="0"/>
              </a:spcBef>
              <a:spcAft>
                <a:spcPts val="0"/>
              </a:spcAft>
              <a:buClr>
                <a:schemeClr val="dk1"/>
              </a:buClr>
              <a:buSzPts val="700"/>
              <a:buNone/>
              <a:defRPr sz="700">
                <a:solidFill>
                  <a:schemeClr val="dk1"/>
                </a:solidFill>
              </a:defRPr>
            </a:lvl4pPr>
            <a:lvl5pPr lvl="4">
              <a:spcBef>
                <a:spcPts val="0"/>
              </a:spcBef>
              <a:spcAft>
                <a:spcPts val="0"/>
              </a:spcAft>
              <a:buClr>
                <a:schemeClr val="dk1"/>
              </a:buClr>
              <a:buSzPts val="700"/>
              <a:buNone/>
              <a:defRPr sz="700">
                <a:solidFill>
                  <a:schemeClr val="dk1"/>
                </a:solidFill>
              </a:defRPr>
            </a:lvl5pPr>
            <a:lvl6pPr lvl="5">
              <a:spcBef>
                <a:spcPts val="0"/>
              </a:spcBef>
              <a:spcAft>
                <a:spcPts val="0"/>
              </a:spcAft>
              <a:buClr>
                <a:schemeClr val="dk1"/>
              </a:buClr>
              <a:buSzPts val="700"/>
              <a:buNone/>
              <a:defRPr sz="700">
                <a:solidFill>
                  <a:schemeClr val="dk1"/>
                </a:solidFill>
              </a:defRPr>
            </a:lvl6pPr>
            <a:lvl7pPr lvl="6">
              <a:spcBef>
                <a:spcPts val="0"/>
              </a:spcBef>
              <a:spcAft>
                <a:spcPts val="0"/>
              </a:spcAft>
              <a:buClr>
                <a:schemeClr val="dk1"/>
              </a:buClr>
              <a:buSzPts val="700"/>
              <a:buNone/>
              <a:defRPr sz="700">
                <a:solidFill>
                  <a:schemeClr val="dk1"/>
                </a:solidFill>
              </a:defRPr>
            </a:lvl7pPr>
            <a:lvl8pPr lvl="7">
              <a:spcBef>
                <a:spcPts val="0"/>
              </a:spcBef>
              <a:spcAft>
                <a:spcPts val="0"/>
              </a:spcAft>
              <a:buClr>
                <a:schemeClr val="dk1"/>
              </a:buClr>
              <a:buSzPts val="700"/>
              <a:buNone/>
              <a:defRPr sz="700">
                <a:solidFill>
                  <a:schemeClr val="dk1"/>
                </a:solidFill>
              </a:defRPr>
            </a:lvl8pPr>
            <a:lvl9pPr lvl="8">
              <a:spcBef>
                <a:spcPts val="0"/>
              </a:spcBef>
              <a:spcAft>
                <a:spcPts val="0"/>
              </a:spcAft>
              <a:buClr>
                <a:schemeClr val="dk1"/>
              </a:buClr>
              <a:buSzPts val="700"/>
              <a:buNone/>
              <a:defRPr sz="700">
                <a:solidFill>
                  <a:schemeClr val="dk1"/>
                </a:solidFill>
              </a:defRPr>
            </a:lvl9pPr>
          </a:lstStyle>
          <a:p>
            <a:endParaRPr/>
          </a:p>
        </p:txBody>
      </p:sp>
      <p:sp>
        <p:nvSpPr>
          <p:cNvPr id="423" name="Google Shape;423;p47"/>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792">
          <p15:clr>
            <a:schemeClr val="dk2"/>
          </p15:clr>
        </p15:guide>
        <p15:guide id="2" pos="288">
          <p15:clr>
            <a:schemeClr val="dk2"/>
          </p15:clr>
        </p15:guide>
        <p15:guide id="3" orient="horz" pos="1200">
          <p15:clr>
            <a:schemeClr val="dk2"/>
          </p15:clr>
        </p15:guide>
        <p15:guide id="4" orient="horz" pos="1608">
          <p15:clr>
            <a:schemeClr val="lt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9.2: Title/Section Break, Black">
  <p:cSld name="CUSTOM_4">
    <p:bg>
      <p:bgPr>
        <a:solidFill>
          <a:schemeClr val="dk1"/>
        </a:solidFill>
        <a:effectLst/>
      </p:bgPr>
    </p:bg>
    <p:spTree>
      <p:nvGrpSpPr>
        <p:cNvPr id="1" name="Shape 424"/>
        <p:cNvGrpSpPr/>
        <p:nvPr/>
      </p:nvGrpSpPr>
      <p:grpSpPr>
        <a:xfrm>
          <a:off x="0" y="0"/>
          <a:ext cx="0" cy="0"/>
          <a:chOff x="0" y="0"/>
          <a:chExt cx="0" cy="0"/>
        </a:xfrm>
      </p:grpSpPr>
      <p:sp>
        <p:nvSpPr>
          <p:cNvPr id="425" name="Google Shape;425;p48"/>
          <p:cNvSpPr txBox="1">
            <a:spLocks noGrp="1"/>
          </p:cNvSpPr>
          <p:nvPr>
            <p:ph type="sldNum" idx="12"/>
          </p:nvPr>
        </p:nvSpPr>
        <p:spPr>
          <a:xfrm>
            <a:off x="8839349" y="4990013"/>
            <a:ext cx="152400" cy="77100"/>
          </a:xfrm>
          <a:prstGeom prst="rect">
            <a:avLst/>
          </a:prstGeom>
          <a:noFill/>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26" name="Google Shape;426;p48"/>
          <p:cNvPicPr preferRelativeResize="0"/>
          <p:nvPr/>
        </p:nvPicPr>
        <p:blipFill>
          <a:blip r:embed="rId2">
            <a:alphaModFix/>
          </a:blip>
          <a:stretch>
            <a:fillRect/>
          </a:stretch>
        </p:blipFill>
        <p:spPr>
          <a:xfrm>
            <a:off x="161288" y="5008044"/>
            <a:ext cx="230429" cy="64008"/>
          </a:xfrm>
          <a:prstGeom prst="rect">
            <a:avLst/>
          </a:prstGeom>
          <a:noFill/>
          <a:ln>
            <a:noFill/>
          </a:ln>
        </p:spPr>
      </p:pic>
      <p:sp>
        <p:nvSpPr>
          <p:cNvPr id="427" name="Google Shape;427;p48"/>
          <p:cNvSpPr txBox="1">
            <a:spLocks noGrp="1"/>
          </p:cNvSpPr>
          <p:nvPr>
            <p:ph type="subTitle" idx="1"/>
          </p:nvPr>
        </p:nvSpPr>
        <p:spPr>
          <a:xfrm>
            <a:off x="457200" y="1904938"/>
            <a:ext cx="8534400" cy="6477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lt1"/>
              </a:buClr>
              <a:buSzPts val="1300"/>
              <a:buNone/>
              <a:defRPr sz="1300">
                <a:solidFill>
                  <a:schemeClr val="lt1"/>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428" name="Google Shape;428;p48"/>
          <p:cNvSpPr txBox="1">
            <a:spLocks noGrp="1"/>
          </p:cNvSpPr>
          <p:nvPr>
            <p:ph type="title"/>
          </p:nvPr>
        </p:nvSpPr>
        <p:spPr>
          <a:xfrm>
            <a:off x="457200" y="1257238"/>
            <a:ext cx="8534400" cy="6477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lt1"/>
              </a:buClr>
              <a:buSzPts val="3300"/>
              <a:buNone/>
              <a:defRPr sz="33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a:endParaRPr/>
          </a:p>
        </p:txBody>
      </p:sp>
      <p:sp>
        <p:nvSpPr>
          <p:cNvPr id="429" name="Google Shape;429;p48"/>
          <p:cNvSpPr txBox="1">
            <a:spLocks noGrp="1"/>
          </p:cNvSpPr>
          <p:nvPr>
            <p:ph type="sldNum" idx="2"/>
          </p:nvPr>
        </p:nvSpPr>
        <p:spPr>
          <a:xfrm>
            <a:off x="8839349" y="4990013"/>
            <a:ext cx="152400" cy="77100"/>
          </a:xfrm>
          <a:prstGeom prst="rect">
            <a:avLst/>
          </a:prstGeom>
          <a:noFill/>
        </p:spPr>
        <p:txBody>
          <a:bodyPr spcFirstLastPara="1" wrap="square" lIns="0" tIns="0" rIns="0" bIns="0" anchor="ctr" anchorCtr="0">
            <a:spAutoFit/>
          </a:bodyPr>
          <a:lstStyle>
            <a:lvl1pPr lvl="0" algn="r">
              <a:buNone/>
              <a:defRPr sz="500">
                <a:solidFill>
                  <a:schemeClr val="lt1"/>
                </a:solidFill>
              </a:defRPr>
            </a:lvl1pPr>
            <a:lvl2pPr lvl="1" algn="r">
              <a:buNone/>
              <a:defRPr sz="500">
                <a:solidFill>
                  <a:schemeClr val="lt1"/>
                </a:solidFill>
              </a:defRPr>
            </a:lvl2pPr>
            <a:lvl3pPr lvl="2" algn="r">
              <a:buNone/>
              <a:defRPr sz="500">
                <a:solidFill>
                  <a:schemeClr val="lt1"/>
                </a:solidFill>
              </a:defRPr>
            </a:lvl3pPr>
            <a:lvl4pPr lvl="3" algn="r">
              <a:buNone/>
              <a:defRPr sz="500">
                <a:solidFill>
                  <a:schemeClr val="lt1"/>
                </a:solidFill>
              </a:defRPr>
            </a:lvl4pPr>
            <a:lvl5pPr lvl="4" algn="r">
              <a:buNone/>
              <a:defRPr sz="500">
                <a:solidFill>
                  <a:schemeClr val="lt1"/>
                </a:solidFill>
              </a:defRPr>
            </a:lvl5pPr>
            <a:lvl6pPr lvl="5" algn="r">
              <a:buNone/>
              <a:defRPr sz="500">
                <a:solidFill>
                  <a:schemeClr val="lt1"/>
                </a:solidFill>
              </a:defRPr>
            </a:lvl6pPr>
            <a:lvl7pPr lvl="6" algn="r">
              <a:buNone/>
              <a:defRPr sz="500">
                <a:solidFill>
                  <a:schemeClr val="lt1"/>
                </a:solidFill>
              </a:defRPr>
            </a:lvl7pPr>
            <a:lvl8pPr lvl="7" algn="r">
              <a:buNone/>
              <a:defRPr sz="500">
                <a:solidFill>
                  <a:schemeClr val="lt1"/>
                </a:solidFill>
              </a:defRPr>
            </a:lvl8pPr>
            <a:lvl9pPr lvl="8" algn="r">
              <a:buNone/>
              <a:defRPr sz="5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288">
          <p15:clr>
            <a:schemeClr val="dk2"/>
          </p15:clr>
        </p15:guide>
        <p15:guide id="2" orient="horz" pos="792">
          <p15:clr>
            <a:schemeClr val="dk2"/>
          </p15:clr>
        </p15:guide>
        <p15:guide id="3" orient="horz" pos="1200">
          <p15:clr>
            <a:schemeClr val="dk2"/>
          </p15:clr>
        </p15:guide>
        <p15:guide id="4" orient="horz" pos="1608">
          <p15:clr>
            <a:schemeClr val="lt2"/>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9.3: Title/Section Break, Image">
  <p:cSld name="CUSTOM_1">
    <p:spTree>
      <p:nvGrpSpPr>
        <p:cNvPr id="1" name="Shape 430"/>
        <p:cNvGrpSpPr/>
        <p:nvPr/>
      </p:nvGrpSpPr>
      <p:grpSpPr>
        <a:xfrm>
          <a:off x="0" y="0"/>
          <a:ext cx="0" cy="0"/>
          <a:chOff x="0" y="0"/>
          <a:chExt cx="0" cy="0"/>
        </a:xfrm>
      </p:grpSpPr>
      <p:sp>
        <p:nvSpPr>
          <p:cNvPr id="431" name="Google Shape;431;p49"/>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32" name="Google Shape;432;p49"/>
          <p:cNvSpPr>
            <a:spLocks noGrp="1"/>
          </p:cNvSpPr>
          <p:nvPr>
            <p:ph type="pic" idx="2"/>
          </p:nvPr>
        </p:nvSpPr>
        <p:spPr>
          <a:xfrm>
            <a:off x="-222" y="0"/>
            <a:ext cx="9153900" cy="5143800"/>
          </a:xfrm>
          <a:prstGeom prst="rect">
            <a:avLst/>
          </a:prstGeom>
          <a:noFill/>
          <a:ln>
            <a:noFill/>
          </a:ln>
        </p:spPr>
      </p:sp>
      <p:sp>
        <p:nvSpPr>
          <p:cNvPr id="433" name="Google Shape;433;p49"/>
          <p:cNvSpPr txBox="1">
            <a:spLocks noGrp="1"/>
          </p:cNvSpPr>
          <p:nvPr>
            <p:ph type="subTitle" idx="1"/>
          </p:nvPr>
        </p:nvSpPr>
        <p:spPr>
          <a:xfrm>
            <a:off x="457200" y="1562075"/>
            <a:ext cx="8534400" cy="7620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lt1"/>
              </a:buClr>
              <a:buSzPts val="1300"/>
              <a:buNone/>
              <a:defRPr sz="1300">
                <a:solidFill>
                  <a:schemeClr val="lt1"/>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434" name="Google Shape;434;p49"/>
          <p:cNvSpPr txBox="1">
            <a:spLocks noGrp="1"/>
          </p:cNvSpPr>
          <p:nvPr>
            <p:ph type="title"/>
          </p:nvPr>
        </p:nvSpPr>
        <p:spPr>
          <a:xfrm>
            <a:off x="457200" y="800000"/>
            <a:ext cx="8534400" cy="7620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lt1"/>
              </a:buClr>
              <a:buSzPts val="4300"/>
              <a:buNone/>
              <a:defRPr sz="43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a:endParaRPr/>
          </a:p>
        </p:txBody>
      </p:sp>
      <p:pic>
        <p:nvPicPr>
          <p:cNvPr id="435" name="Google Shape;435;p49"/>
          <p:cNvPicPr preferRelativeResize="0"/>
          <p:nvPr/>
        </p:nvPicPr>
        <p:blipFill>
          <a:blip r:embed="rId2">
            <a:alphaModFix/>
          </a:blip>
          <a:stretch>
            <a:fillRect/>
          </a:stretch>
        </p:blipFill>
        <p:spPr>
          <a:xfrm>
            <a:off x="161288" y="5008044"/>
            <a:ext cx="230429" cy="64008"/>
          </a:xfrm>
          <a:prstGeom prst="rect">
            <a:avLst/>
          </a:prstGeom>
          <a:noFill/>
          <a:ln>
            <a:noFill/>
          </a:ln>
        </p:spPr>
      </p:pic>
      <p:sp>
        <p:nvSpPr>
          <p:cNvPr id="436" name="Google Shape;436;p49"/>
          <p:cNvSpPr txBox="1">
            <a:spLocks noGrp="1"/>
          </p:cNvSpPr>
          <p:nvPr>
            <p:ph type="sldNum" idx="3"/>
          </p:nvPr>
        </p:nvSpPr>
        <p:spPr>
          <a:xfrm>
            <a:off x="8839349" y="4990013"/>
            <a:ext cx="152400" cy="77100"/>
          </a:xfrm>
          <a:prstGeom prst="rect">
            <a:avLst/>
          </a:prstGeom>
          <a:noFill/>
        </p:spPr>
        <p:txBody>
          <a:bodyPr spcFirstLastPara="1" wrap="square" lIns="0" tIns="0" rIns="0" bIns="0" anchor="ctr" anchorCtr="0">
            <a:spAutoFit/>
          </a:bodyPr>
          <a:lstStyle>
            <a:lvl1pPr lvl="0" algn="r">
              <a:buNone/>
              <a:defRPr sz="500">
                <a:solidFill>
                  <a:schemeClr val="lt1"/>
                </a:solidFill>
              </a:defRPr>
            </a:lvl1pPr>
            <a:lvl2pPr lvl="1" algn="r">
              <a:buNone/>
              <a:defRPr sz="500">
                <a:solidFill>
                  <a:schemeClr val="lt1"/>
                </a:solidFill>
              </a:defRPr>
            </a:lvl2pPr>
            <a:lvl3pPr lvl="2" algn="r">
              <a:buNone/>
              <a:defRPr sz="500">
                <a:solidFill>
                  <a:schemeClr val="lt1"/>
                </a:solidFill>
              </a:defRPr>
            </a:lvl3pPr>
            <a:lvl4pPr lvl="3" algn="r">
              <a:buNone/>
              <a:defRPr sz="500">
                <a:solidFill>
                  <a:schemeClr val="lt1"/>
                </a:solidFill>
              </a:defRPr>
            </a:lvl4pPr>
            <a:lvl5pPr lvl="4" algn="r">
              <a:buNone/>
              <a:defRPr sz="500">
                <a:solidFill>
                  <a:schemeClr val="lt1"/>
                </a:solidFill>
              </a:defRPr>
            </a:lvl5pPr>
            <a:lvl6pPr lvl="5" algn="r">
              <a:buNone/>
              <a:defRPr sz="500">
                <a:solidFill>
                  <a:schemeClr val="lt1"/>
                </a:solidFill>
              </a:defRPr>
            </a:lvl6pPr>
            <a:lvl7pPr lvl="6" algn="r">
              <a:buNone/>
              <a:defRPr sz="500">
                <a:solidFill>
                  <a:schemeClr val="lt1"/>
                </a:solidFill>
              </a:defRPr>
            </a:lvl7pPr>
            <a:lvl8pPr lvl="7" algn="r">
              <a:buNone/>
              <a:defRPr sz="500">
                <a:solidFill>
                  <a:schemeClr val="lt1"/>
                </a:solidFill>
              </a:defRPr>
            </a:lvl8pPr>
            <a:lvl9pPr lvl="8" algn="r">
              <a:buNone/>
              <a:defRPr sz="5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437" name="Google Shape;437;p49"/>
          <p:cNvSpPr txBox="1"/>
          <p:nvPr/>
        </p:nvSpPr>
        <p:spPr>
          <a:xfrm>
            <a:off x="3003675" y="4990019"/>
            <a:ext cx="3136800" cy="771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500">
                <a:solidFill>
                  <a:schemeClr val="lt1"/>
                </a:solidFill>
              </a:rPr>
              <a:t>Project Name</a:t>
            </a:r>
            <a:endParaRPr sz="500">
              <a:solidFill>
                <a:schemeClr val="lt1"/>
              </a:solidFill>
            </a:endParaRPr>
          </a:p>
        </p:txBody>
      </p:sp>
      <p:sp>
        <p:nvSpPr>
          <p:cNvPr id="438" name="Google Shape;438;p49"/>
          <p:cNvSpPr txBox="1"/>
          <p:nvPr/>
        </p:nvSpPr>
        <p:spPr>
          <a:xfrm>
            <a:off x="7429500" y="4990006"/>
            <a:ext cx="1371600" cy="77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500">
                <a:solidFill>
                  <a:schemeClr val="lt1"/>
                </a:solidFill>
              </a:rPr>
              <a:t>Month DD, YYYY</a:t>
            </a:r>
            <a:endParaRPr sz="500">
              <a:solidFill>
                <a:schemeClr val="lt1"/>
              </a:solidFill>
            </a:endParaRPr>
          </a:p>
        </p:txBody>
      </p:sp>
    </p:spTree>
  </p:cSld>
  <p:clrMapOvr>
    <a:masterClrMapping/>
  </p:clrMapOvr>
  <p:extLst>
    <p:ext uri="{DCECCB84-F9BA-43D5-87BE-67443E8EF086}">
      <p15:sldGuideLst xmlns:p15="http://schemas.microsoft.com/office/powerpoint/2012/main">
        <p15:guide id="1" orient="horz" pos="504">
          <p15:clr>
            <a:schemeClr val="dk2"/>
          </p15:clr>
        </p15:guide>
        <p15:guide id="2" orient="horz" pos="984">
          <p15:clr>
            <a:schemeClr val="dk2"/>
          </p15:clr>
        </p15:guide>
        <p15:guide id="3" pos="288">
          <p15:clr>
            <a:schemeClr val="dk2"/>
          </p15:clr>
        </p15:guide>
        <p15:guide id="4" orient="horz" pos="1464">
          <p15:clr>
            <a:schemeClr val="dk2"/>
          </p15:clr>
        </p15:guide>
        <p15:guide id="5" orient="horz" pos="1944">
          <p15:clr>
            <a:schemeClr val="dk2"/>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6.1: Rendering with Key Plan Opt 1">
  <p:cSld name="CUSTOM_5">
    <p:spTree>
      <p:nvGrpSpPr>
        <p:cNvPr id="1" name="Shape 439"/>
        <p:cNvGrpSpPr/>
        <p:nvPr/>
      </p:nvGrpSpPr>
      <p:grpSpPr>
        <a:xfrm>
          <a:off x="0" y="0"/>
          <a:ext cx="0" cy="0"/>
          <a:chOff x="0" y="0"/>
          <a:chExt cx="0" cy="0"/>
        </a:xfrm>
      </p:grpSpPr>
      <p:sp>
        <p:nvSpPr>
          <p:cNvPr id="440" name="Google Shape;440;p50"/>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41" name="Google Shape;441;p50"/>
          <p:cNvSpPr>
            <a:spLocks noGrp="1"/>
          </p:cNvSpPr>
          <p:nvPr>
            <p:ph type="pic" idx="2"/>
          </p:nvPr>
        </p:nvSpPr>
        <p:spPr>
          <a:xfrm>
            <a:off x="5932663" y="914338"/>
            <a:ext cx="3059100" cy="2704800"/>
          </a:xfrm>
          <a:prstGeom prst="rect">
            <a:avLst/>
          </a:prstGeom>
          <a:noFill/>
          <a:ln>
            <a:noFill/>
          </a:ln>
        </p:spPr>
      </p:sp>
      <p:sp>
        <p:nvSpPr>
          <p:cNvPr id="442" name="Google Shape;442;p50"/>
          <p:cNvSpPr txBox="1">
            <a:spLocks noGrp="1"/>
          </p:cNvSpPr>
          <p:nvPr>
            <p:ph type="title"/>
          </p:nvPr>
        </p:nvSpPr>
        <p:spPr>
          <a:xfrm>
            <a:off x="152400" y="342838"/>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43" name="Google Shape;443;p50"/>
          <p:cNvSpPr txBox="1">
            <a:spLocks noGrp="1"/>
          </p:cNvSpPr>
          <p:nvPr>
            <p:ph type="subTitle" idx="1"/>
          </p:nvPr>
        </p:nvSpPr>
        <p:spPr>
          <a:xfrm>
            <a:off x="5932712" y="3657238"/>
            <a:ext cx="24198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44" name="Google Shape;444;p50"/>
          <p:cNvSpPr txBox="1">
            <a:spLocks noGrp="1"/>
          </p:cNvSpPr>
          <p:nvPr>
            <p:ph type="subTitle" idx="3"/>
          </p:nvPr>
        </p:nvSpPr>
        <p:spPr>
          <a:xfrm>
            <a:off x="152400" y="723838"/>
            <a:ext cx="88392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445" name="Google Shape;445;p50"/>
          <p:cNvSpPr>
            <a:spLocks noGrp="1"/>
          </p:cNvSpPr>
          <p:nvPr>
            <p:ph type="pic" idx="4"/>
          </p:nvPr>
        </p:nvSpPr>
        <p:spPr>
          <a:xfrm>
            <a:off x="152250" y="914338"/>
            <a:ext cx="5628300" cy="2704800"/>
          </a:xfrm>
          <a:prstGeom prst="rect">
            <a:avLst/>
          </a:prstGeom>
          <a:noFill/>
          <a:ln>
            <a:noFill/>
          </a:ln>
        </p:spPr>
      </p:sp>
      <p:sp>
        <p:nvSpPr>
          <p:cNvPr id="446" name="Google Shape;446;p50"/>
          <p:cNvSpPr txBox="1">
            <a:spLocks noGrp="1"/>
          </p:cNvSpPr>
          <p:nvPr>
            <p:ph type="subTitle" idx="5"/>
          </p:nvPr>
        </p:nvSpPr>
        <p:spPr>
          <a:xfrm>
            <a:off x="152250" y="4785275"/>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47" name="Google Shape;447;p50"/>
          <p:cNvSpPr>
            <a:spLocks noGrp="1"/>
          </p:cNvSpPr>
          <p:nvPr>
            <p:ph type="pic" idx="6"/>
          </p:nvPr>
        </p:nvSpPr>
        <p:spPr>
          <a:xfrm>
            <a:off x="152250" y="3901500"/>
            <a:ext cx="1132500" cy="845700"/>
          </a:xfrm>
          <a:prstGeom prst="rect">
            <a:avLst/>
          </a:prstGeom>
          <a:noFill/>
          <a:ln>
            <a:noFill/>
          </a:ln>
        </p:spPr>
      </p:sp>
      <p:sp>
        <p:nvSpPr>
          <p:cNvPr id="448" name="Google Shape;448;p50"/>
          <p:cNvSpPr txBox="1">
            <a:spLocks noGrp="1"/>
          </p:cNvSpPr>
          <p:nvPr>
            <p:ph type="subTitle" idx="7"/>
          </p:nvPr>
        </p:nvSpPr>
        <p:spPr>
          <a:xfrm>
            <a:off x="152250" y="3657238"/>
            <a:ext cx="25170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49" name="Google Shape;449;p50"/>
          <p:cNvSpPr txBox="1">
            <a:spLocks noGrp="1"/>
          </p:cNvSpPr>
          <p:nvPr>
            <p:ph type="subTitle" idx="8"/>
          </p:nvPr>
        </p:nvSpPr>
        <p:spPr>
          <a:xfrm>
            <a:off x="1436756" y="4785213"/>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50" name="Google Shape;450;p50"/>
          <p:cNvSpPr>
            <a:spLocks noGrp="1"/>
          </p:cNvSpPr>
          <p:nvPr>
            <p:ph type="pic" idx="9"/>
          </p:nvPr>
        </p:nvSpPr>
        <p:spPr>
          <a:xfrm>
            <a:off x="1436756" y="3901438"/>
            <a:ext cx="1132500" cy="845700"/>
          </a:xfrm>
          <a:prstGeom prst="rect">
            <a:avLst/>
          </a:prstGeom>
          <a:noFill/>
          <a:ln>
            <a:noFill/>
          </a:ln>
        </p:spPr>
      </p:sp>
      <p:sp>
        <p:nvSpPr>
          <p:cNvPr id="451" name="Google Shape;451;p50"/>
          <p:cNvSpPr txBox="1">
            <a:spLocks noGrp="1"/>
          </p:cNvSpPr>
          <p:nvPr>
            <p:ph type="subTitle" idx="13"/>
          </p:nvPr>
        </p:nvSpPr>
        <p:spPr>
          <a:xfrm>
            <a:off x="2721300" y="4785275"/>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52" name="Google Shape;452;p50"/>
          <p:cNvSpPr>
            <a:spLocks noGrp="1"/>
          </p:cNvSpPr>
          <p:nvPr>
            <p:ph type="pic" idx="14"/>
          </p:nvPr>
        </p:nvSpPr>
        <p:spPr>
          <a:xfrm>
            <a:off x="2721300" y="3901500"/>
            <a:ext cx="1132500" cy="845700"/>
          </a:xfrm>
          <a:prstGeom prst="rect">
            <a:avLst/>
          </a:prstGeom>
          <a:noFill/>
          <a:ln>
            <a:noFill/>
          </a:ln>
        </p:spPr>
      </p:sp>
      <p:sp>
        <p:nvSpPr>
          <p:cNvPr id="453" name="Google Shape;453;p50"/>
          <p:cNvSpPr txBox="1">
            <a:spLocks noGrp="1"/>
          </p:cNvSpPr>
          <p:nvPr>
            <p:ph type="subTitle" idx="15"/>
          </p:nvPr>
        </p:nvSpPr>
        <p:spPr>
          <a:xfrm>
            <a:off x="4005806" y="4785213"/>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54" name="Google Shape;454;p50"/>
          <p:cNvSpPr>
            <a:spLocks noGrp="1"/>
          </p:cNvSpPr>
          <p:nvPr>
            <p:ph type="pic" idx="16"/>
          </p:nvPr>
        </p:nvSpPr>
        <p:spPr>
          <a:xfrm>
            <a:off x="4005806" y="3901438"/>
            <a:ext cx="1132500" cy="845700"/>
          </a:xfrm>
          <a:prstGeom prst="rect">
            <a:avLst/>
          </a:prstGeom>
          <a:noFill/>
          <a:ln>
            <a:noFill/>
          </a:ln>
        </p:spPr>
      </p:sp>
      <p:sp>
        <p:nvSpPr>
          <p:cNvPr id="455" name="Google Shape;455;p50"/>
          <p:cNvSpPr txBox="1">
            <a:spLocks noGrp="1"/>
          </p:cNvSpPr>
          <p:nvPr>
            <p:ph type="subTitle" idx="17"/>
          </p:nvPr>
        </p:nvSpPr>
        <p:spPr>
          <a:xfrm>
            <a:off x="5290375" y="4785338"/>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56" name="Google Shape;456;p50"/>
          <p:cNvSpPr>
            <a:spLocks noGrp="1"/>
          </p:cNvSpPr>
          <p:nvPr>
            <p:ph type="pic" idx="18"/>
          </p:nvPr>
        </p:nvSpPr>
        <p:spPr>
          <a:xfrm>
            <a:off x="5290375" y="3901563"/>
            <a:ext cx="1132500" cy="845700"/>
          </a:xfrm>
          <a:prstGeom prst="rect">
            <a:avLst/>
          </a:prstGeom>
          <a:noFill/>
          <a:ln>
            <a:noFill/>
          </a:ln>
        </p:spPr>
      </p:sp>
      <p:sp>
        <p:nvSpPr>
          <p:cNvPr id="457" name="Google Shape;457;p50"/>
          <p:cNvSpPr txBox="1">
            <a:spLocks noGrp="1"/>
          </p:cNvSpPr>
          <p:nvPr>
            <p:ph type="subTitle" idx="19"/>
          </p:nvPr>
        </p:nvSpPr>
        <p:spPr>
          <a:xfrm>
            <a:off x="6574881" y="4785275"/>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58" name="Google Shape;458;p50"/>
          <p:cNvSpPr>
            <a:spLocks noGrp="1"/>
          </p:cNvSpPr>
          <p:nvPr>
            <p:ph type="pic" idx="20"/>
          </p:nvPr>
        </p:nvSpPr>
        <p:spPr>
          <a:xfrm>
            <a:off x="6574881" y="3901500"/>
            <a:ext cx="1132500" cy="845700"/>
          </a:xfrm>
          <a:prstGeom prst="rect">
            <a:avLst/>
          </a:prstGeom>
          <a:noFill/>
          <a:ln>
            <a:noFill/>
          </a:ln>
        </p:spPr>
      </p:sp>
      <p:sp>
        <p:nvSpPr>
          <p:cNvPr id="459" name="Google Shape;459;p50"/>
          <p:cNvSpPr txBox="1">
            <a:spLocks noGrp="1"/>
          </p:cNvSpPr>
          <p:nvPr>
            <p:ph type="subTitle" idx="21"/>
          </p:nvPr>
        </p:nvSpPr>
        <p:spPr>
          <a:xfrm>
            <a:off x="7859394" y="4785338"/>
            <a:ext cx="11325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60" name="Google Shape;460;p50"/>
          <p:cNvSpPr>
            <a:spLocks noGrp="1"/>
          </p:cNvSpPr>
          <p:nvPr>
            <p:ph type="pic" idx="22"/>
          </p:nvPr>
        </p:nvSpPr>
        <p:spPr>
          <a:xfrm>
            <a:off x="7859394" y="3901563"/>
            <a:ext cx="1132500" cy="845700"/>
          </a:xfrm>
          <a:prstGeom prst="rect">
            <a:avLst/>
          </a:prstGeom>
          <a:noFill/>
          <a:ln>
            <a:noFill/>
          </a:ln>
        </p:spPr>
      </p:sp>
    </p:spTree>
  </p:cSld>
  <p:clrMapOvr>
    <a:masterClrMapping/>
  </p:clrMapOvr>
  <p:extLst>
    <p:ext uri="{DCECCB84-F9BA-43D5-87BE-67443E8EF086}">
      <p15:sldGuideLst xmlns:p15="http://schemas.microsoft.com/office/powerpoint/2012/main">
        <p15:guide id="1" pos="1888">
          <p15:clr>
            <a:schemeClr val="lt2"/>
          </p15:clr>
        </p15:guide>
        <p15:guide id="2" pos="1984">
          <p15:clr>
            <a:schemeClr val="lt2"/>
          </p15:clr>
        </p15:guide>
        <p15:guide id="3" orient="horz" pos="456">
          <p15:clr>
            <a:schemeClr val="dk2"/>
          </p15:clr>
        </p15:guide>
        <p15:guide id="4" orient="horz" pos="576">
          <p15:clr>
            <a:schemeClr val="accent4"/>
          </p15:clr>
        </p15:guide>
        <p15:guide id="5" pos="2832">
          <p15:clr>
            <a:schemeClr val="dk2"/>
          </p15:clr>
        </p15:guide>
        <p15:guide id="6" pos="2928">
          <p15:clr>
            <a:schemeClr val="dk2"/>
          </p15:clr>
        </p15:guide>
        <p15:guide id="7" pos="3776">
          <p15:clr>
            <a:schemeClr val="lt2"/>
          </p15:clr>
        </p15:guide>
        <p15:guide id="8" pos="3872">
          <p15:clr>
            <a:schemeClr val="lt2"/>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6.2: Rendering with Key Plan Opt 2">
  <p:cSld name="CUSTOM_5_2">
    <p:spTree>
      <p:nvGrpSpPr>
        <p:cNvPr id="1" name="Shape 461"/>
        <p:cNvGrpSpPr/>
        <p:nvPr/>
      </p:nvGrpSpPr>
      <p:grpSpPr>
        <a:xfrm>
          <a:off x="0" y="0"/>
          <a:ext cx="0" cy="0"/>
          <a:chOff x="0" y="0"/>
          <a:chExt cx="0" cy="0"/>
        </a:xfrm>
      </p:grpSpPr>
      <p:sp>
        <p:nvSpPr>
          <p:cNvPr id="462" name="Google Shape;462;p51"/>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3" name="Google Shape;463;p51"/>
          <p:cNvSpPr>
            <a:spLocks noGrp="1"/>
          </p:cNvSpPr>
          <p:nvPr>
            <p:ph type="pic" idx="2"/>
          </p:nvPr>
        </p:nvSpPr>
        <p:spPr>
          <a:xfrm>
            <a:off x="6146650" y="914400"/>
            <a:ext cx="2844900" cy="1718100"/>
          </a:xfrm>
          <a:prstGeom prst="rect">
            <a:avLst/>
          </a:prstGeom>
          <a:noFill/>
          <a:ln>
            <a:noFill/>
          </a:ln>
        </p:spPr>
      </p:sp>
      <p:sp>
        <p:nvSpPr>
          <p:cNvPr id="464" name="Google Shape;464;p51"/>
          <p:cNvSpPr txBox="1">
            <a:spLocks noGrp="1"/>
          </p:cNvSpPr>
          <p:nvPr>
            <p:ph type="title"/>
          </p:nvPr>
        </p:nvSpPr>
        <p:spPr>
          <a:xfrm>
            <a:off x="152250" y="342838"/>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65" name="Google Shape;465;p51"/>
          <p:cNvSpPr txBox="1">
            <a:spLocks noGrp="1"/>
          </p:cNvSpPr>
          <p:nvPr>
            <p:ph type="subTitle" idx="1"/>
          </p:nvPr>
        </p:nvSpPr>
        <p:spPr>
          <a:xfrm>
            <a:off x="6146650" y="2670463"/>
            <a:ext cx="24231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66" name="Google Shape;466;p51"/>
          <p:cNvSpPr txBox="1">
            <a:spLocks noGrp="1"/>
          </p:cNvSpPr>
          <p:nvPr>
            <p:ph type="subTitle" idx="3"/>
          </p:nvPr>
        </p:nvSpPr>
        <p:spPr>
          <a:xfrm>
            <a:off x="152400" y="723838"/>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467" name="Google Shape;467;p51"/>
          <p:cNvSpPr>
            <a:spLocks noGrp="1"/>
          </p:cNvSpPr>
          <p:nvPr>
            <p:ph type="pic" idx="4"/>
          </p:nvPr>
        </p:nvSpPr>
        <p:spPr>
          <a:xfrm>
            <a:off x="152250" y="914400"/>
            <a:ext cx="5842200" cy="3832800"/>
          </a:xfrm>
          <a:prstGeom prst="rect">
            <a:avLst/>
          </a:prstGeom>
          <a:noFill/>
          <a:ln>
            <a:noFill/>
          </a:ln>
        </p:spPr>
      </p:sp>
      <p:sp>
        <p:nvSpPr>
          <p:cNvPr id="468" name="Google Shape;468;p51"/>
          <p:cNvSpPr txBox="1">
            <a:spLocks noGrp="1"/>
          </p:cNvSpPr>
          <p:nvPr>
            <p:ph type="subTitle" idx="5"/>
          </p:nvPr>
        </p:nvSpPr>
        <p:spPr>
          <a:xfrm>
            <a:off x="6146655" y="3714488"/>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69" name="Google Shape;469;p51"/>
          <p:cNvSpPr>
            <a:spLocks noGrp="1"/>
          </p:cNvSpPr>
          <p:nvPr>
            <p:ph type="pic" idx="6"/>
          </p:nvPr>
        </p:nvSpPr>
        <p:spPr>
          <a:xfrm>
            <a:off x="6146655" y="2899088"/>
            <a:ext cx="1346400" cy="777300"/>
          </a:xfrm>
          <a:prstGeom prst="rect">
            <a:avLst/>
          </a:prstGeom>
          <a:noFill/>
          <a:ln>
            <a:noFill/>
          </a:ln>
        </p:spPr>
      </p:sp>
      <p:sp>
        <p:nvSpPr>
          <p:cNvPr id="470" name="Google Shape;470;p51"/>
          <p:cNvSpPr txBox="1">
            <a:spLocks noGrp="1"/>
          </p:cNvSpPr>
          <p:nvPr>
            <p:ph type="subTitle" idx="7"/>
          </p:nvPr>
        </p:nvSpPr>
        <p:spPr>
          <a:xfrm>
            <a:off x="152250" y="4785275"/>
            <a:ext cx="25170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71" name="Google Shape;471;p51"/>
          <p:cNvSpPr txBox="1">
            <a:spLocks noGrp="1"/>
          </p:cNvSpPr>
          <p:nvPr>
            <p:ph type="subTitle" idx="8"/>
          </p:nvPr>
        </p:nvSpPr>
        <p:spPr>
          <a:xfrm>
            <a:off x="6146655" y="4785275"/>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72" name="Google Shape;472;p51"/>
          <p:cNvSpPr>
            <a:spLocks noGrp="1"/>
          </p:cNvSpPr>
          <p:nvPr>
            <p:ph type="pic" idx="9"/>
          </p:nvPr>
        </p:nvSpPr>
        <p:spPr>
          <a:xfrm>
            <a:off x="6146650" y="3969875"/>
            <a:ext cx="1346400" cy="777300"/>
          </a:xfrm>
          <a:prstGeom prst="rect">
            <a:avLst/>
          </a:prstGeom>
          <a:noFill/>
          <a:ln>
            <a:noFill/>
          </a:ln>
        </p:spPr>
      </p:sp>
      <p:sp>
        <p:nvSpPr>
          <p:cNvPr id="473" name="Google Shape;473;p51"/>
          <p:cNvSpPr txBox="1">
            <a:spLocks noGrp="1"/>
          </p:cNvSpPr>
          <p:nvPr>
            <p:ph type="subTitle" idx="13"/>
          </p:nvPr>
        </p:nvSpPr>
        <p:spPr>
          <a:xfrm>
            <a:off x="7645230" y="3714488"/>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74" name="Google Shape;474;p51"/>
          <p:cNvSpPr>
            <a:spLocks noGrp="1"/>
          </p:cNvSpPr>
          <p:nvPr>
            <p:ph type="pic" idx="14"/>
          </p:nvPr>
        </p:nvSpPr>
        <p:spPr>
          <a:xfrm>
            <a:off x="7645230" y="2899088"/>
            <a:ext cx="1346400" cy="777300"/>
          </a:xfrm>
          <a:prstGeom prst="rect">
            <a:avLst/>
          </a:prstGeom>
          <a:noFill/>
          <a:ln>
            <a:noFill/>
          </a:ln>
        </p:spPr>
      </p:sp>
      <p:sp>
        <p:nvSpPr>
          <p:cNvPr id="475" name="Google Shape;475;p51"/>
          <p:cNvSpPr txBox="1">
            <a:spLocks noGrp="1"/>
          </p:cNvSpPr>
          <p:nvPr>
            <p:ph type="subTitle" idx="15"/>
          </p:nvPr>
        </p:nvSpPr>
        <p:spPr>
          <a:xfrm>
            <a:off x="7645230" y="4785275"/>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76" name="Google Shape;476;p51"/>
          <p:cNvSpPr>
            <a:spLocks noGrp="1"/>
          </p:cNvSpPr>
          <p:nvPr>
            <p:ph type="pic" idx="16"/>
          </p:nvPr>
        </p:nvSpPr>
        <p:spPr>
          <a:xfrm>
            <a:off x="7645225" y="3969875"/>
            <a:ext cx="1346400" cy="777300"/>
          </a:xfrm>
          <a:prstGeom prst="rect">
            <a:avLst/>
          </a:prstGeom>
          <a:noFill/>
          <a:ln>
            <a:noFill/>
          </a:ln>
        </p:spPr>
      </p:sp>
    </p:spTree>
  </p:cSld>
  <p:clrMapOvr>
    <a:masterClrMapping/>
  </p:clrMapOvr>
  <p:extLst>
    <p:ext uri="{DCECCB84-F9BA-43D5-87BE-67443E8EF086}">
      <p15:sldGuideLst xmlns:p15="http://schemas.microsoft.com/office/powerpoint/2012/main">
        <p15:guide id="1" pos="1888">
          <p15:clr>
            <a:schemeClr val="lt2"/>
          </p15:clr>
        </p15:guide>
        <p15:guide id="2" pos="1984">
          <p15:clr>
            <a:schemeClr val="lt2"/>
          </p15:clr>
        </p15:guide>
        <p15:guide id="3" orient="horz" pos="456">
          <p15:clr>
            <a:schemeClr val="dk2"/>
          </p15:clr>
        </p15:guide>
        <p15:guide id="4" orient="horz" pos="576">
          <p15:clr>
            <a:schemeClr val="accent4"/>
          </p15:clr>
        </p15:guide>
        <p15:guide id="5" pos="2832">
          <p15:clr>
            <a:schemeClr val="dk2"/>
          </p15:clr>
        </p15:guide>
        <p15:guide id="6" pos="2928">
          <p15:clr>
            <a:schemeClr val="dk2"/>
          </p15:clr>
        </p15:guide>
        <p15:guide id="7" pos="3776">
          <p15:clr>
            <a:schemeClr val="lt2"/>
          </p15:clr>
        </p15:guide>
        <p15:guide id="8" pos="3872">
          <p15:clr>
            <a:schemeClr val="lt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2: Large Image with Caption">
  <p:cSld name="SECTION_HEADER_1_1_1">
    <p:spTree>
      <p:nvGrpSpPr>
        <p:cNvPr id="1" name="Shape 38"/>
        <p:cNvGrpSpPr/>
        <p:nvPr/>
      </p:nvGrpSpPr>
      <p:grpSpPr>
        <a:xfrm>
          <a:off x="0" y="0"/>
          <a:ext cx="0" cy="0"/>
          <a:chOff x="0" y="0"/>
          <a:chExt cx="0" cy="0"/>
        </a:xfrm>
      </p:grpSpPr>
      <p:sp>
        <p:nvSpPr>
          <p:cNvPr id="39" name="Google Shape;39;p6"/>
          <p:cNvSpPr>
            <a:spLocks noGrp="1"/>
          </p:cNvSpPr>
          <p:nvPr>
            <p:ph type="pic" idx="2"/>
          </p:nvPr>
        </p:nvSpPr>
        <p:spPr>
          <a:xfrm>
            <a:off x="152250" y="914338"/>
            <a:ext cx="8839500" cy="3832800"/>
          </a:xfrm>
          <a:prstGeom prst="rect">
            <a:avLst/>
          </a:prstGeom>
          <a:noFill/>
          <a:ln>
            <a:noFill/>
          </a:ln>
        </p:spPr>
      </p:sp>
      <p:sp>
        <p:nvSpPr>
          <p:cNvPr id="40" name="Google Shape;40;p6"/>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1" name="Google Shape;41;p6"/>
          <p:cNvSpPr txBox="1">
            <a:spLocks noGrp="1"/>
          </p:cNvSpPr>
          <p:nvPr>
            <p:ph type="title"/>
          </p:nvPr>
        </p:nvSpPr>
        <p:spPr>
          <a:xfrm>
            <a:off x="152250" y="342838"/>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2" name="Google Shape;42;p6"/>
          <p:cNvSpPr txBox="1">
            <a:spLocks noGrp="1"/>
          </p:cNvSpPr>
          <p:nvPr>
            <p:ph type="subTitle" idx="1"/>
          </p:nvPr>
        </p:nvSpPr>
        <p:spPr>
          <a:xfrm>
            <a:off x="152400" y="4785275"/>
            <a:ext cx="44196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
        <p:nvSpPr>
          <p:cNvPr id="43" name="Google Shape;43;p6"/>
          <p:cNvSpPr txBox="1">
            <a:spLocks noGrp="1"/>
          </p:cNvSpPr>
          <p:nvPr>
            <p:ph type="subTitle" idx="3"/>
          </p:nvPr>
        </p:nvSpPr>
        <p:spPr>
          <a:xfrm>
            <a:off x="152250" y="723875"/>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pos="288">
          <p15:clr>
            <a:schemeClr val="dk2"/>
          </p15:clr>
        </p15:guide>
        <p15:guide id="2" pos="5472">
          <p15:clr>
            <a:schemeClr val="dk2"/>
          </p15:clr>
        </p15:guide>
        <p15:guide id="3" orient="horz" pos="456">
          <p15:clr>
            <a:schemeClr val="dk2"/>
          </p15:clr>
        </p15:guide>
        <p15:guide id="4" orient="horz" pos="576">
          <p15:clr>
            <a:schemeClr val="accent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6.3: Rendering with Key Plan Opt 3">
  <p:cSld name="CUSTOM_5_1">
    <p:spTree>
      <p:nvGrpSpPr>
        <p:cNvPr id="1" name="Shape 477"/>
        <p:cNvGrpSpPr/>
        <p:nvPr/>
      </p:nvGrpSpPr>
      <p:grpSpPr>
        <a:xfrm>
          <a:off x="0" y="0"/>
          <a:ext cx="0" cy="0"/>
          <a:chOff x="0" y="0"/>
          <a:chExt cx="0" cy="0"/>
        </a:xfrm>
      </p:grpSpPr>
      <p:sp>
        <p:nvSpPr>
          <p:cNvPr id="478" name="Google Shape;478;p52"/>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79" name="Google Shape;479;p52"/>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80" name="Google Shape;480;p52"/>
          <p:cNvSpPr txBox="1">
            <a:spLocks noGrp="1"/>
          </p:cNvSpPr>
          <p:nvPr>
            <p:ph type="subTitle" idx="1"/>
          </p:nvPr>
        </p:nvSpPr>
        <p:spPr>
          <a:xfrm>
            <a:off x="152250" y="723838"/>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481" name="Google Shape;481;p52"/>
          <p:cNvSpPr>
            <a:spLocks noGrp="1"/>
          </p:cNvSpPr>
          <p:nvPr>
            <p:ph type="pic" idx="2"/>
          </p:nvPr>
        </p:nvSpPr>
        <p:spPr>
          <a:xfrm>
            <a:off x="152250" y="914375"/>
            <a:ext cx="4343700" cy="3832800"/>
          </a:xfrm>
          <a:prstGeom prst="rect">
            <a:avLst/>
          </a:prstGeom>
          <a:noFill/>
          <a:ln>
            <a:noFill/>
          </a:ln>
        </p:spPr>
      </p:sp>
      <p:sp>
        <p:nvSpPr>
          <p:cNvPr id="482" name="Google Shape;482;p52"/>
          <p:cNvSpPr txBox="1">
            <a:spLocks noGrp="1"/>
          </p:cNvSpPr>
          <p:nvPr>
            <p:ph type="subTitle" idx="3"/>
          </p:nvPr>
        </p:nvSpPr>
        <p:spPr>
          <a:xfrm>
            <a:off x="152244" y="4785275"/>
            <a:ext cx="25170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83" name="Google Shape;483;p52"/>
          <p:cNvSpPr>
            <a:spLocks noGrp="1"/>
          </p:cNvSpPr>
          <p:nvPr>
            <p:ph type="pic" idx="4"/>
          </p:nvPr>
        </p:nvSpPr>
        <p:spPr>
          <a:xfrm>
            <a:off x="4648075" y="914400"/>
            <a:ext cx="2844900" cy="2756400"/>
          </a:xfrm>
          <a:prstGeom prst="rect">
            <a:avLst/>
          </a:prstGeom>
          <a:noFill/>
          <a:ln>
            <a:noFill/>
          </a:ln>
        </p:spPr>
      </p:sp>
      <p:sp>
        <p:nvSpPr>
          <p:cNvPr id="484" name="Google Shape;484;p52"/>
          <p:cNvSpPr txBox="1">
            <a:spLocks noGrp="1"/>
          </p:cNvSpPr>
          <p:nvPr>
            <p:ph type="subTitle" idx="5"/>
          </p:nvPr>
        </p:nvSpPr>
        <p:spPr>
          <a:xfrm>
            <a:off x="4648075" y="3708850"/>
            <a:ext cx="24231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85" name="Google Shape;485;p52"/>
          <p:cNvSpPr txBox="1">
            <a:spLocks noGrp="1"/>
          </p:cNvSpPr>
          <p:nvPr>
            <p:ph type="subTitle" idx="6"/>
          </p:nvPr>
        </p:nvSpPr>
        <p:spPr>
          <a:xfrm>
            <a:off x="7645230" y="2708656"/>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86" name="Google Shape;486;p52"/>
          <p:cNvSpPr>
            <a:spLocks noGrp="1"/>
          </p:cNvSpPr>
          <p:nvPr>
            <p:ph type="pic" idx="7"/>
          </p:nvPr>
        </p:nvSpPr>
        <p:spPr>
          <a:xfrm>
            <a:off x="7645225" y="1914562"/>
            <a:ext cx="1346400" cy="756000"/>
          </a:xfrm>
          <a:prstGeom prst="rect">
            <a:avLst/>
          </a:prstGeom>
          <a:noFill/>
          <a:ln>
            <a:noFill/>
          </a:ln>
        </p:spPr>
      </p:sp>
      <p:sp>
        <p:nvSpPr>
          <p:cNvPr id="487" name="Google Shape;487;p52"/>
          <p:cNvSpPr txBox="1">
            <a:spLocks noGrp="1"/>
          </p:cNvSpPr>
          <p:nvPr>
            <p:ph type="subTitle" idx="8"/>
          </p:nvPr>
        </p:nvSpPr>
        <p:spPr>
          <a:xfrm>
            <a:off x="7645230" y="3708850"/>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88" name="Google Shape;488;p52"/>
          <p:cNvSpPr>
            <a:spLocks noGrp="1"/>
          </p:cNvSpPr>
          <p:nvPr>
            <p:ph type="pic" idx="9"/>
          </p:nvPr>
        </p:nvSpPr>
        <p:spPr>
          <a:xfrm>
            <a:off x="7645225" y="2914750"/>
            <a:ext cx="1346400" cy="756000"/>
          </a:xfrm>
          <a:prstGeom prst="rect">
            <a:avLst/>
          </a:prstGeom>
          <a:noFill/>
          <a:ln>
            <a:noFill/>
          </a:ln>
        </p:spPr>
      </p:sp>
      <p:sp>
        <p:nvSpPr>
          <p:cNvPr id="489" name="Google Shape;489;p52"/>
          <p:cNvSpPr txBox="1">
            <a:spLocks noGrp="1"/>
          </p:cNvSpPr>
          <p:nvPr>
            <p:ph type="subTitle" idx="13"/>
          </p:nvPr>
        </p:nvSpPr>
        <p:spPr>
          <a:xfrm>
            <a:off x="7645255" y="1708500"/>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90" name="Google Shape;490;p52"/>
          <p:cNvSpPr>
            <a:spLocks noGrp="1"/>
          </p:cNvSpPr>
          <p:nvPr>
            <p:ph type="pic" idx="14"/>
          </p:nvPr>
        </p:nvSpPr>
        <p:spPr>
          <a:xfrm>
            <a:off x="7645250" y="914400"/>
            <a:ext cx="1346400" cy="756000"/>
          </a:xfrm>
          <a:prstGeom prst="rect">
            <a:avLst/>
          </a:prstGeom>
          <a:noFill/>
          <a:ln>
            <a:noFill/>
          </a:ln>
        </p:spPr>
      </p:sp>
      <p:sp>
        <p:nvSpPr>
          <p:cNvPr id="491" name="Google Shape;491;p52"/>
          <p:cNvSpPr txBox="1">
            <a:spLocks noGrp="1"/>
          </p:cNvSpPr>
          <p:nvPr>
            <p:ph type="subTitle" idx="15"/>
          </p:nvPr>
        </p:nvSpPr>
        <p:spPr>
          <a:xfrm>
            <a:off x="7645280" y="4784600"/>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92" name="Google Shape;492;p52"/>
          <p:cNvSpPr>
            <a:spLocks noGrp="1"/>
          </p:cNvSpPr>
          <p:nvPr>
            <p:ph type="pic" idx="16"/>
          </p:nvPr>
        </p:nvSpPr>
        <p:spPr>
          <a:xfrm>
            <a:off x="7645275" y="3990500"/>
            <a:ext cx="1346400" cy="756000"/>
          </a:xfrm>
          <a:prstGeom prst="rect">
            <a:avLst/>
          </a:prstGeom>
          <a:noFill/>
          <a:ln>
            <a:noFill/>
          </a:ln>
        </p:spPr>
      </p:sp>
      <p:sp>
        <p:nvSpPr>
          <p:cNvPr id="493" name="Google Shape;493;p52"/>
          <p:cNvSpPr txBox="1">
            <a:spLocks noGrp="1"/>
          </p:cNvSpPr>
          <p:nvPr>
            <p:ph type="subTitle" idx="17"/>
          </p:nvPr>
        </p:nvSpPr>
        <p:spPr>
          <a:xfrm>
            <a:off x="6146655" y="4784575"/>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94" name="Google Shape;494;p52"/>
          <p:cNvSpPr>
            <a:spLocks noGrp="1"/>
          </p:cNvSpPr>
          <p:nvPr>
            <p:ph type="pic" idx="18"/>
          </p:nvPr>
        </p:nvSpPr>
        <p:spPr>
          <a:xfrm>
            <a:off x="6146650" y="3990475"/>
            <a:ext cx="1346400" cy="756000"/>
          </a:xfrm>
          <a:prstGeom prst="rect">
            <a:avLst/>
          </a:prstGeom>
          <a:noFill/>
          <a:ln>
            <a:noFill/>
          </a:ln>
        </p:spPr>
      </p:sp>
      <p:sp>
        <p:nvSpPr>
          <p:cNvPr id="495" name="Google Shape;495;p52"/>
          <p:cNvSpPr txBox="1">
            <a:spLocks noGrp="1"/>
          </p:cNvSpPr>
          <p:nvPr>
            <p:ph type="subTitle" idx="19"/>
          </p:nvPr>
        </p:nvSpPr>
        <p:spPr>
          <a:xfrm>
            <a:off x="4648055" y="4784638"/>
            <a:ext cx="13464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500"/>
              <a:buNone/>
              <a:defRPr sz="500">
                <a:solidFill>
                  <a:schemeClr val="dk1"/>
                </a:solidFill>
              </a:defRPr>
            </a:lvl1pPr>
            <a:lvl2pPr lvl="1">
              <a:spcBef>
                <a:spcPts val="0"/>
              </a:spcBef>
              <a:spcAft>
                <a:spcPts val="0"/>
              </a:spcAft>
              <a:buClr>
                <a:schemeClr val="dk1"/>
              </a:buClr>
              <a:buSzPts val="500"/>
              <a:buNone/>
              <a:defRPr sz="500">
                <a:solidFill>
                  <a:schemeClr val="dk1"/>
                </a:solidFill>
              </a:defRPr>
            </a:lvl2pPr>
            <a:lvl3pPr lvl="2">
              <a:spcBef>
                <a:spcPts val="0"/>
              </a:spcBef>
              <a:spcAft>
                <a:spcPts val="0"/>
              </a:spcAft>
              <a:buClr>
                <a:schemeClr val="dk1"/>
              </a:buClr>
              <a:buSzPts val="500"/>
              <a:buNone/>
              <a:defRPr sz="500">
                <a:solidFill>
                  <a:schemeClr val="dk1"/>
                </a:solidFill>
              </a:defRPr>
            </a:lvl3pPr>
            <a:lvl4pPr lvl="3">
              <a:spcBef>
                <a:spcPts val="0"/>
              </a:spcBef>
              <a:spcAft>
                <a:spcPts val="0"/>
              </a:spcAft>
              <a:buClr>
                <a:schemeClr val="dk1"/>
              </a:buClr>
              <a:buSzPts val="500"/>
              <a:buNone/>
              <a:defRPr sz="500">
                <a:solidFill>
                  <a:schemeClr val="dk1"/>
                </a:solidFill>
              </a:defRPr>
            </a:lvl4pPr>
            <a:lvl5pPr lvl="4">
              <a:spcBef>
                <a:spcPts val="0"/>
              </a:spcBef>
              <a:spcAft>
                <a:spcPts val="0"/>
              </a:spcAft>
              <a:buClr>
                <a:schemeClr val="dk1"/>
              </a:buClr>
              <a:buSzPts val="500"/>
              <a:buNone/>
              <a:defRPr sz="500">
                <a:solidFill>
                  <a:schemeClr val="dk1"/>
                </a:solidFill>
              </a:defRPr>
            </a:lvl5pPr>
            <a:lvl6pPr lvl="5">
              <a:spcBef>
                <a:spcPts val="0"/>
              </a:spcBef>
              <a:spcAft>
                <a:spcPts val="0"/>
              </a:spcAft>
              <a:buClr>
                <a:schemeClr val="dk1"/>
              </a:buClr>
              <a:buSzPts val="500"/>
              <a:buNone/>
              <a:defRPr sz="500">
                <a:solidFill>
                  <a:schemeClr val="dk1"/>
                </a:solidFill>
              </a:defRPr>
            </a:lvl6pPr>
            <a:lvl7pPr lvl="6">
              <a:spcBef>
                <a:spcPts val="0"/>
              </a:spcBef>
              <a:spcAft>
                <a:spcPts val="0"/>
              </a:spcAft>
              <a:buClr>
                <a:schemeClr val="dk1"/>
              </a:buClr>
              <a:buSzPts val="500"/>
              <a:buNone/>
              <a:defRPr sz="500">
                <a:solidFill>
                  <a:schemeClr val="dk1"/>
                </a:solidFill>
              </a:defRPr>
            </a:lvl7pPr>
            <a:lvl8pPr lvl="7">
              <a:spcBef>
                <a:spcPts val="0"/>
              </a:spcBef>
              <a:spcAft>
                <a:spcPts val="0"/>
              </a:spcAft>
              <a:buClr>
                <a:schemeClr val="dk1"/>
              </a:buClr>
              <a:buSzPts val="500"/>
              <a:buNone/>
              <a:defRPr sz="500">
                <a:solidFill>
                  <a:schemeClr val="dk1"/>
                </a:solidFill>
              </a:defRPr>
            </a:lvl8pPr>
            <a:lvl9pPr lvl="8">
              <a:spcBef>
                <a:spcPts val="0"/>
              </a:spcBef>
              <a:spcAft>
                <a:spcPts val="0"/>
              </a:spcAft>
              <a:buClr>
                <a:schemeClr val="dk1"/>
              </a:buClr>
              <a:buSzPts val="500"/>
              <a:buNone/>
              <a:defRPr sz="500">
                <a:solidFill>
                  <a:schemeClr val="dk1"/>
                </a:solidFill>
              </a:defRPr>
            </a:lvl9pPr>
          </a:lstStyle>
          <a:p>
            <a:endParaRPr/>
          </a:p>
        </p:txBody>
      </p:sp>
      <p:sp>
        <p:nvSpPr>
          <p:cNvPr id="496" name="Google Shape;496;p52"/>
          <p:cNvSpPr>
            <a:spLocks noGrp="1"/>
          </p:cNvSpPr>
          <p:nvPr>
            <p:ph type="pic" idx="20"/>
          </p:nvPr>
        </p:nvSpPr>
        <p:spPr>
          <a:xfrm>
            <a:off x="4648050" y="3990538"/>
            <a:ext cx="1346400" cy="756000"/>
          </a:xfrm>
          <a:prstGeom prst="rect">
            <a:avLst/>
          </a:prstGeom>
          <a:noFill/>
          <a:ln>
            <a:noFill/>
          </a:ln>
        </p:spPr>
      </p:sp>
    </p:spTree>
  </p:cSld>
  <p:clrMapOvr>
    <a:masterClrMapping/>
  </p:clrMapOvr>
  <p:extLst>
    <p:ext uri="{DCECCB84-F9BA-43D5-87BE-67443E8EF086}">
      <p15:sldGuideLst xmlns:p15="http://schemas.microsoft.com/office/powerpoint/2012/main">
        <p15:guide id="1" pos="1888">
          <p15:clr>
            <a:schemeClr val="lt2"/>
          </p15:clr>
        </p15:guide>
        <p15:guide id="2" pos="1984">
          <p15:clr>
            <a:schemeClr val="lt2"/>
          </p15:clr>
        </p15:guide>
        <p15:guide id="3" orient="horz" pos="456">
          <p15:clr>
            <a:schemeClr val="dk2"/>
          </p15:clr>
        </p15:guide>
        <p15:guide id="4" orient="horz" pos="576">
          <p15:clr>
            <a:schemeClr val="accent4"/>
          </p15:clr>
        </p15:guide>
        <p15:guide id="5" pos="2832">
          <p15:clr>
            <a:schemeClr val="dk2"/>
          </p15:clr>
        </p15:guide>
        <p15:guide id="6" pos="2928">
          <p15:clr>
            <a:schemeClr val="dk2"/>
          </p15:clr>
        </p15:guide>
        <p15:guide id="7" pos="3776">
          <p15:clr>
            <a:schemeClr val="lt2"/>
          </p15:clr>
        </p15:guide>
        <p15:guide id="8" pos="3872">
          <p15:clr>
            <a:schemeClr val="lt2"/>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lug Title 1 Image">
  <p:cSld name="Slug Title 1 Image">
    <p:spTree>
      <p:nvGrpSpPr>
        <p:cNvPr id="1" name="Shape 497"/>
        <p:cNvGrpSpPr/>
        <p:nvPr/>
      </p:nvGrpSpPr>
      <p:grpSpPr>
        <a:xfrm>
          <a:off x="0" y="0"/>
          <a:ext cx="0" cy="0"/>
          <a:chOff x="0" y="0"/>
          <a:chExt cx="0" cy="0"/>
        </a:xfrm>
      </p:grpSpPr>
      <p:sp>
        <p:nvSpPr>
          <p:cNvPr id="498" name="Google Shape;498;p53"/>
          <p:cNvSpPr txBox="1">
            <a:spLocks noGrp="1"/>
          </p:cNvSpPr>
          <p:nvPr>
            <p:ph type="title"/>
          </p:nvPr>
        </p:nvSpPr>
        <p:spPr>
          <a:xfrm>
            <a:off x="168333" y="305038"/>
            <a:ext cx="8749500" cy="596700"/>
          </a:xfrm>
          <a:prstGeom prst="rect">
            <a:avLst/>
          </a:prstGeom>
          <a:noFill/>
          <a:ln>
            <a:noFill/>
          </a:ln>
        </p:spPr>
        <p:txBody>
          <a:bodyPr spcFirstLastPara="1" wrap="square" lIns="68575" tIns="34275" rIns="68575" bIns="34275" anchor="t" anchorCtr="0">
            <a:noAutofit/>
          </a:bodyPr>
          <a:lstStyle>
            <a:lvl1pPr marR="0" lvl="0" algn="l">
              <a:lnSpc>
                <a:spcPct val="120000"/>
              </a:lnSpc>
              <a:spcBef>
                <a:spcPts val="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9" name="Google Shape;499;p53"/>
          <p:cNvSpPr>
            <a:spLocks noGrp="1"/>
          </p:cNvSpPr>
          <p:nvPr>
            <p:ph type="pic" idx="2"/>
          </p:nvPr>
        </p:nvSpPr>
        <p:spPr>
          <a:xfrm>
            <a:off x="228660" y="901827"/>
            <a:ext cx="8689200" cy="3784500"/>
          </a:xfrm>
          <a:prstGeom prst="rect">
            <a:avLst/>
          </a:prstGeom>
          <a:solidFill>
            <a:srgbClr val="FFFFFF"/>
          </a:solidFill>
          <a:ln>
            <a:noFill/>
          </a:ln>
        </p:spPr>
        <p:txBody>
          <a:bodyPr spcFirstLastPara="1" wrap="square" lIns="68575" tIns="34275" rIns="68575" bIns="34275" anchor="ctr" anchorCtr="0">
            <a:noAutofit/>
          </a:bodyPr>
          <a:lstStyle>
            <a:lvl1pPr marR="0" lvl="0" algn="ctr">
              <a:lnSpc>
                <a:spcPct val="100000"/>
              </a:lnSpc>
              <a:spcBef>
                <a:spcPts val="500"/>
              </a:spcBef>
              <a:spcAft>
                <a:spcPts val="0"/>
              </a:spcAft>
              <a:buClr>
                <a:srgbClr val="000000"/>
              </a:buClr>
              <a:buSzPts val="2400"/>
              <a:buFont typeface="Arial"/>
              <a:buNone/>
              <a:defRPr sz="2400" b="0" i="0" u="none" strike="noStrike" cap="none">
                <a:solidFill>
                  <a:srgbClr val="000000"/>
                </a:solidFill>
                <a:latin typeface="Times New Roman"/>
                <a:ea typeface="Times New Roman"/>
                <a:cs typeface="Times New Roman"/>
                <a:sym typeface="Times New Roman"/>
              </a:defRPr>
            </a:lvl1pPr>
            <a:lvl2pPr marR="0" lvl="1"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
        <p:nvSpPr>
          <p:cNvPr id="500" name="Google Shape;500;p53"/>
          <p:cNvSpPr txBox="1">
            <a:spLocks noGrp="1"/>
          </p:cNvSpPr>
          <p:nvPr>
            <p:ph type="body" idx="1"/>
          </p:nvPr>
        </p:nvSpPr>
        <p:spPr>
          <a:xfrm>
            <a:off x="183128" y="160259"/>
            <a:ext cx="4777800" cy="1440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2pPr>
            <a:lvl3pPr marL="1371600" marR="0" lvl="2"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3pPr>
            <a:lvl4pPr marL="1828800" marR="0" lvl="3"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4pPr>
            <a:lvl5pPr marL="2286000" marR="0" lvl="4"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01"/>
        <p:cNvGrpSpPr/>
        <p:nvPr/>
      </p:nvGrpSpPr>
      <p:grpSpPr>
        <a:xfrm>
          <a:off x="0" y="0"/>
          <a:ext cx="0" cy="0"/>
          <a:chOff x="0" y="0"/>
          <a:chExt cx="0" cy="0"/>
        </a:xfrm>
      </p:grpSpPr>
      <p:sp>
        <p:nvSpPr>
          <p:cNvPr id="502" name="Google Shape;502;p54"/>
          <p:cNvSpPr txBox="1">
            <a:spLocks noGrp="1"/>
          </p:cNvSpPr>
          <p:nvPr>
            <p:ph type="body" idx="1"/>
          </p:nvPr>
        </p:nvSpPr>
        <p:spPr>
          <a:xfrm>
            <a:off x="127981" y="110800"/>
            <a:ext cx="8914500" cy="4660500"/>
          </a:xfrm>
          <a:prstGeom prst="rect">
            <a:avLst/>
          </a:prstGeom>
          <a:noFill/>
          <a:ln>
            <a:noFill/>
          </a:ln>
        </p:spPr>
        <p:txBody>
          <a:bodyPr spcFirstLastPara="1" wrap="square" lIns="68575" tIns="68575" rIns="68575" bIns="68575" anchor="t" anchorCtr="0">
            <a:noAutofit/>
          </a:bodyPr>
          <a:lstStyle>
            <a:lvl1pPr marL="457200" lvl="0" indent="-228600">
              <a:lnSpc>
                <a:spcPct val="106666"/>
              </a:lnSpc>
              <a:spcBef>
                <a:spcPts val="0"/>
              </a:spcBef>
              <a:spcAft>
                <a:spcPts val="0"/>
              </a:spcAft>
              <a:buClr>
                <a:srgbClr val="69321E"/>
              </a:buClr>
              <a:buSzPts val="1100"/>
              <a:buFont typeface="Arial"/>
              <a:buNone/>
              <a:defRPr sz="3400">
                <a:solidFill>
                  <a:srgbClr val="69321E"/>
                </a:solidFill>
                <a:latin typeface="Arial"/>
                <a:ea typeface="Arial"/>
                <a:cs typeface="Arial"/>
                <a:sym typeface="Arial"/>
              </a:defRPr>
            </a:lvl1pPr>
            <a:lvl2pPr marL="914400" lvl="1" indent="-298450">
              <a:spcBef>
                <a:spcPts val="0"/>
              </a:spcBef>
              <a:spcAft>
                <a:spcPts val="0"/>
              </a:spcAft>
              <a:buSzPts val="1100"/>
              <a:buChar char="○"/>
              <a:defRPr sz="2100">
                <a:solidFill>
                  <a:schemeClr val="dk1"/>
                </a:solidFill>
                <a:latin typeface="Times New Roman"/>
                <a:ea typeface="Times New Roman"/>
                <a:cs typeface="Times New Roman"/>
                <a:sym typeface="Times New Roman"/>
              </a:defRPr>
            </a:lvl2pPr>
            <a:lvl3pPr marL="1371600" lvl="2" indent="-298450">
              <a:spcBef>
                <a:spcPts val="0"/>
              </a:spcBef>
              <a:spcAft>
                <a:spcPts val="0"/>
              </a:spcAft>
              <a:buSzPts val="1100"/>
              <a:buChar char="■"/>
              <a:defRPr sz="1800">
                <a:solidFill>
                  <a:schemeClr val="dk1"/>
                </a:solidFill>
                <a:latin typeface="Times New Roman"/>
                <a:ea typeface="Times New Roman"/>
                <a:cs typeface="Times New Roman"/>
                <a:sym typeface="Times New Roman"/>
              </a:defRPr>
            </a:lvl3pPr>
            <a:lvl4pPr marL="1828800" lvl="3"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4pPr>
            <a:lvl5pPr marL="2286000" lvl="4"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5pPr>
            <a:lvl6pPr marL="2743200" lvl="5"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6pPr>
            <a:lvl7pPr marL="3200400" lvl="6"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7pPr>
            <a:lvl8pPr marL="3657600" lvl="7"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8pPr>
            <a:lvl9pPr marL="4114800" lvl="8" indent="-298450">
              <a:spcBef>
                <a:spcPts val="0"/>
              </a:spcBef>
              <a:spcAft>
                <a:spcPts val="0"/>
              </a:spcAft>
              <a:buSzPts val="1100"/>
              <a:buChar char="■"/>
              <a:defRPr sz="1500">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ulleted List and Image">
  <p:cSld name="Bulleted List and Image">
    <p:spTree>
      <p:nvGrpSpPr>
        <p:cNvPr id="1" name="Shape 503"/>
        <p:cNvGrpSpPr/>
        <p:nvPr/>
      </p:nvGrpSpPr>
      <p:grpSpPr>
        <a:xfrm>
          <a:off x="0" y="0"/>
          <a:ext cx="0" cy="0"/>
          <a:chOff x="0" y="0"/>
          <a:chExt cx="0" cy="0"/>
        </a:xfrm>
      </p:grpSpPr>
      <p:sp>
        <p:nvSpPr>
          <p:cNvPr id="504" name="Google Shape;504;p55"/>
          <p:cNvSpPr txBox="1">
            <a:spLocks noGrp="1"/>
          </p:cNvSpPr>
          <p:nvPr>
            <p:ph type="body" idx="1"/>
          </p:nvPr>
        </p:nvSpPr>
        <p:spPr>
          <a:xfrm>
            <a:off x="4577006" y="3743327"/>
            <a:ext cx="4340700" cy="4077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1371600" marR="0" lvl="2"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1828800" marR="0" lvl="3"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
        <p:nvSpPr>
          <p:cNvPr id="505" name="Google Shape;505;p55"/>
          <p:cNvSpPr>
            <a:spLocks noGrp="1"/>
          </p:cNvSpPr>
          <p:nvPr>
            <p:ph type="pic" idx="2"/>
          </p:nvPr>
        </p:nvSpPr>
        <p:spPr>
          <a:xfrm>
            <a:off x="4630356" y="882968"/>
            <a:ext cx="4287300" cy="2826600"/>
          </a:xfrm>
          <a:prstGeom prst="rect">
            <a:avLst/>
          </a:prstGeom>
          <a:solidFill>
            <a:srgbClr val="FFFFFF"/>
          </a:solidFill>
          <a:ln>
            <a:noFill/>
          </a:ln>
        </p:spPr>
        <p:txBody>
          <a:bodyPr spcFirstLastPara="1" wrap="square" lIns="68575" tIns="34275" rIns="68575" bIns="34275" anchor="ctr" anchorCtr="0">
            <a:noAutofit/>
          </a:bodyPr>
          <a:lstStyle>
            <a:lvl1pPr marR="0" lvl="0" algn="ctr">
              <a:lnSpc>
                <a:spcPct val="100000"/>
              </a:lnSpc>
              <a:spcBef>
                <a:spcPts val="500"/>
              </a:spcBef>
              <a:spcAft>
                <a:spcPts val="0"/>
              </a:spcAft>
              <a:buClr>
                <a:srgbClr val="000000"/>
              </a:buClr>
              <a:buSzPts val="2400"/>
              <a:buFont typeface="Arial"/>
              <a:buNone/>
              <a:defRPr sz="2400" b="0" i="0" u="none" strike="noStrike" cap="none">
                <a:solidFill>
                  <a:srgbClr val="000000"/>
                </a:solidFill>
                <a:latin typeface="Times New Roman"/>
                <a:ea typeface="Times New Roman"/>
                <a:cs typeface="Times New Roman"/>
                <a:sym typeface="Times New Roman"/>
              </a:defRPr>
            </a:lvl1pPr>
            <a:lvl2pPr marR="0" lvl="1"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
        <p:nvSpPr>
          <p:cNvPr id="506" name="Google Shape;506;p55"/>
          <p:cNvSpPr txBox="1">
            <a:spLocks noGrp="1"/>
          </p:cNvSpPr>
          <p:nvPr>
            <p:ph type="body" idx="3"/>
          </p:nvPr>
        </p:nvSpPr>
        <p:spPr>
          <a:xfrm>
            <a:off x="160068" y="882536"/>
            <a:ext cx="4287300" cy="3888600"/>
          </a:xfrm>
          <a:prstGeom prst="rect">
            <a:avLst/>
          </a:prstGeom>
          <a:noFill/>
          <a:ln>
            <a:noFill/>
          </a:ln>
        </p:spPr>
        <p:txBody>
          <a:bodyPr spcFirstLastPara="1" wrap="square" lIns="68575" tIns="34275" rIns="68575" bIns="34275" anchor="t" anchorCtr="0">
            <a:noAutofit/>
          </a:bodyPr>
          <a:lstStyle>
            <a:lvl1pPr marL="457200" marR="0" lvl="0" indent="-292100" algn="l">
              <a:lnSpc>
                <a:spcPct val="120000"/>
              </a:lnSpc>
              <a:spcBef>
                <a:spcPts val="0"/>
              </a:spcBef>
              <a:spcAft>
                <a:spcPts val="0"/>
              </a:spcAft>
              <a:buClr>
                <a:schemeClr val="dk1"/>
              </a:buClr>
              <a:buSzPts val="1000"/>
              <a:buFont typeface="Arial"/>
              <a:buChar char="•"/>
              <a:defRPr sz="1500" b="0" i="0" u="none" strike="noStrike" cap="none">
                <a:solidFill>
                  <a:schemeClr val="dk1"/>
                </a:solidFill>
                <a:latin typeface="Times New Roman"/>
                <a:ea typeface="Times New Roman"/>
                <a:cs typeface="Times New Roman"/>
                <a:sym typeface="Times New Roman"/>
              </a:defRPr>
            </a:lvl1pPr>
            <a:lvl2pPr marL="914400" marR="0" lvl="1" indent="-361950"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2pPr>
            <a:lvl3pPr marL="1371600" marR="0" lvl="2" indent="-342900" algn="l">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
        <p:nvSpPr>
          <p:cNvPr id="507" name="Google Shape;507;p55"/>
          <p:cNvSpPr txBox="1">
            <a:spLocks noGrp="1"/>
          </p:cNvSpPr>
          <p:nvPr>
            <p:ph type="body" idx="4"/>
          </p:nvPr>
        </p:nvSpPr>
        <p:spPr>
          <a:xfrm>
            <a:off x="183128" y="160259"/>
            <a:ext cx="4777800" cy="1440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914400" marR="0" lvl="1"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2pPr>
            <a:lvl3pPr marL="1371600" marR="0" lvl="2"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3pPr>
            <a:lvl4pPr marL="1828800" marR="0" lvl="3"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4pPr>
            <a:lvl5pPr marL="2286000" marR="0" lvl="4" indent="-317500" algn="l">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
        <p:nvSpPr>
          <p:cNvPr id="508" name="Google Shape;508;p55"/>
          <p:cNvSpPr txBox="1">
            <a:spLocks noGrp="1"/>
          </p:cNvSpPr>
          <p:nvPr>
            <p:ph type="body" idx="5"/>
          </p:nvPr>
        </p:nvSpPr>
        <p:spPr>
          <a:xfrm>
            <a:off x="168333" y="305038"/>
            <a:ext cx="8749500" cy="5697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50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a:lnSpc>
                <a:spcPct val="100000"/>
              </a:lnSpc>
              <a:spcBef>
                <a:spcPts val="50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2pPr>
            <a:lvl3pPr marL="1371600" marR="0" lvl="2" indent="-228600" algn="l">
              <a:lnSpc>
                <a:spcPct val="100000"/>
              </a:lnSpc>
              <a:spcBef>
                <a:spcPts val="50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3pPr>
            <a:lvl4pPr marL="1828800" marR="0" lvl="3" indent="-228600" algn="l">
              <a:lnSpc>
                <a:spcPct val="100000"/>
              </a:lnSpc>
              <a:spcBef>
                <a:spcPts val="50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4pPr>
            <a:lvl5pPr marL="2286000" marR="0" lvl="4" indent="-228600" algn="l">
              <a:lnSpc>
                <a:spcPct val="100000"/>
              </a:lnSpc>
              <a:spcBef>
                <a:spcPts val="50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lan (Full)">
  <p:cSld name="Plan (Full)">
    <p:spTree>
      <p:nvGrpSpPr>
        <p:cNvPr id="1" name="Shape 509"/>
        <p:cNvGrpSpPr/>
        <p:nvPr/>
      </p:nvGrpSpPr>
      <p:grpSpPr>
        <a:xfrm>
          <a:off x="0" y="0"/>
          <a:ext cx="0" cy="0"/>
          <a:chOff x="0" y="0"/>
          <a:chExt cx="0" cy="0"/>
        </a:xfrm>
      </p:grpSpPr>
      <p:sp>
        <p:nvSpPr>
          <p:cNvPr id="510" name="Google Shape;510;p56"/>
          <p:cNvSpPr>
            <a:spLocks noGrp="1"/>
          </p:cNvSpPr>
          <p:nvPr>
            <p:ph type="pic" idx="2"/>
          </p:nvPr>
        </p:nvSpPr>
        <p:spPr>
          <a:xfrm>
            <a:off x="0" y="601980"/>
            <a:ext cx="9144000" cy="4307400"/>
          </a:xfrm>
          <a:prstGeom prst="rect">
            <a:avLst/>
          </a:prstGeom>
          <a:solidFill>
            <a:srgbClr val="D9D9D9"/>
          </a:solidFill>
          <a:ln>
            <a:noFill/>
          </a:ln>
        </p:spPr>
      </p:sp>
      <p:sp>
        <p:nvSpPr>
          <p:cNvPr id="511" name="Google Shape;511;p56"/>
          <p:cNvSpPr txBox="1">
            <a:spLocks noGrp="1"/>
          </p:cNvSpPr>
          <p:nvPr>
            <p:ph type="title"/>
          </p:nvPr>
        </p:nvSpPr>
        <p:spPr>
          <a:xfrm>
            <a:off x="168333" y="171915"/>
            <a:ext cx="8749500" cy="441900"/>
          </a:xfrm>
          <a:prstGeom prst="rect">
            <a:avLst/>
          </a:prstGeom>
          <a:noFill/>
          <a:ln>
            <a:noFill/>
          </a:ln>
        </p:spPr>
        <p:txBody>
          <a:bodyPr spcFirstLastPara="1" wrap="square" lIns="0" tIns="34275" rIns="0" bIns="34275" anchor="t" anchorCtr="0">
            <a:noAutofit/>
          </a:bodyPr>
          <a:lstStyle>
            <a:lvl1pPr marR="0" lvl="0" algn="l">
              <a:lnSpc>
                <a:spcPct val="128571"/>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12" name="Google Shape;512;p56"/>
          <p:cNvSpPr>
            <a:spLocks noGrp="1"/>
          </p:cNvSpPr>
          <p:nvPr>
            <p:ph type="pic" idx="3"/>
          </p:nvPr>
        </p:nvSpPr>
        <p:spPr>
          <a:xfrm>
            <a:off x="7572405" y="704074"/>
            <a:ext cx="1438500" cy="22524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1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 Image Collage with Captions">
  <p:cSld name="SECTION_HEADER_1_1_1_1">
    <p:spTree>
      <p:nvGrpSpPr>
        <p:cNvPr id="1" name="Shape 44"/>
        <p:cNvGrpSpPr/>
        <p:nvPr/>
      </p:nvGrpSpPr>
      <p:grpSpPr>
        <a:xfrm>
          <a:off x="0" y="0"/>
          <a:ext cx="0" cy="0"/>
          <a:chOff x="0" y="0"/>
          <a:chExt cx="0" cy="0"/>
        </a:xfrm>
      </p:grpSpPr>
      <p:sp>
        <p:nvSpPr>
          <p:cNvPr id="45" name="Google Shape;45;p7"/>
          <p:cNvSpPr>
            <a:spLocks noGrp="1"/>
          </p:cNvSpPr>
          <p:nvPr>
            <p:ph type="pic" idx="2"/>
          </p:nvPr>
        </p:nvSpPr>
        <p:spPr>
          <a:xfrm>
            <a:off x="152400" y="914338"/>
            <a:ext cx="4419600" cy="3832800"/>
          </a:xfrm>
          <a:prstGeom prst="rect">
            <a:avLst/>
          </a:prstGeom>
          <a:noFill/>
          <a:ln>
            <a:noFill/>
          </a:ln>
        </p:spPr>
      </p:sp>
      <p:sp>
        <p:nvSpPr>
          <p:cNvPr id="46" name="Google Shape;46;p7"/>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7" name="Google Shape;47;p7"/>
          <p:cNvSpPr txBox="1">
            <a:spLocks noGrp="1"/>
          </p:cNvSpPr>
          <p:nvPr>
            <p:ph type="title"/>
          </p:nvPr>
        </p:nvSpPr>
        <p:spPr>
          <a:xfrm>
            <a:off x="152400" y="342900"/>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8" name="Google Shape;48;p7"/>
          <p:cNvSpPr txBox="1">
            <a:spLocks noGrp="1"/>
          </p:cNvSpPr>
          <p:nvPr>
            <p:ph type="subTitle" idx="1"/>
          </p:nvPr>
        </p:nvSpPr>
        <p:spPr>
          <a:xfrm>
            <a:off x="152400" y="4785275"/>
            <a:ext cx="44196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
        <p:nvSpPr>
          <p:cNvPr id="49" name="Google Shape;49;p7"/>
          <p:cNvSpPr txBox="1">
            <a:spLocks noGrp="1"/>
          </p:cNvSpPr>
          <p:nvPr>
            <p:ph type="subTitle" idx="3"/>
          </p:nvPr>
        </p:nvSpPr>
        <p:spPr>
          <a:xfrm>
            <a:off x="152250" y="723838"/>
            <a:ext cx="88392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50" name="Google Shape;50;p7"/>
          <p:cNvSpPr>
            <a:spLocks noGrp="1"/>
          </p:cNvSpPr>
          <p:nvPr>
            <p:ph type="pic" idx="4"/>
          </p:nvPr>
        </p:nvSpPr>
        <p:spPr>
          <a:xfrm>
            <a:off x="4724375" y="914338"/>
            <a:ext cx="4267500" cy="1979100"/>
          </a:xfrm>
          <a:prstGeom prst="rect">
            <a:avLst/>
          </a:prstGeom>
          <a:noFill/>
          <a:ln>
            <a:noFill/>
          </a:ln>
        </p:spPr>
      </p:sp>
      <p:sp>
        <p:nvSpPr>
          <p:cNvPr id="51" name="Google Shape;51;p7"/>
          <p:cNvSpPr txBox="1">
            <a:spLocks noGrp="1"/>
          </p:cNvSpPr>
          <p:nvPr>
            <p:ph type="subTitle" idx="5"/>
          </p:nvPr>
        </p:nvSpPr>
        <p:spPr>
          <a:xfrm>
            <a:off x="4724400" y="4785275"/>
            <a:ext cx="25170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
        <p:nvSpPr>
          <p:cNvPr id="52" name="Google Shape;52;p7"/>
          <p:cNvSpPr>
            <a:spLocks noGrp="1"/>
          </p:cNvSpPr>
          <p:nvPr>
            <p:ph type="pic" idx="6"/>
          </p:nvPr>
        </p:nvSpPr>
        <p:spPr>
          <a:xfrm>
            <a:off x="4724400" y="3213725"/>
            <a:ext cx="2517000" cy="1533600"/>
          </a:xfrm>
          <a:prstGeom prst="rect">
            <a:avLst/>
          </a:prstGeom>
          <a:noFill/>
          <a:ln>
            <a:noFill/>
          </a:ln>
        </p:spPr>
      </p:sp>
      <p:sp>
        <p:nvSpPr>
          <p:cNvPr id="53" name="Google Shape;53;p7"/>
          <p:cNvSpPr txBox="1">
            <a:spLocks noGrp="1"/>
          </p:cNvSpPr>
          <p:nvPr>
            <p:ph type="subTitle" idx="7"/>
          </p:nvPr>
        </p:nvSpPr>
        <p:spPr>
          <a:xfrm>
            <a:off x="4724375" y="2931425"/>
            <a:ext cx="25170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288">
          <p15:clr>
            <a:schemeClr val="dk2"/>
          </p15:clr>
        </p15:guide>
        <p15:guide id="2" pos="5472">
          <p15:clr>
            <a:schemeClr val="dk2"/>
          </p15:clr>
        </p15:guide>
        <p15:guide id="3" orient="horz" pos="456">
          <p15:clr>
            <a:schemeClr val="dk2"/>
          </p15:clr>
        </p15:guide>
        <p15:guide id="4" orient="horz" pos="576">
          <p15:clr>
            <a:schemeClr val="accent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 Image Collage, no Captions">
  <p:cSld name="CUSTOM_3_3">
    <p:spTree>
      <p:nvGrpSpPr>
        <p:cNvPr id="1" name="Shape 54"/>
        <p:cNvGrpSpPr/>
        <p:nvPr/>
      </p:nvGrpSpPr>
      <p:grpSpPr>
        <a:xfrm>
          <a:off x="0" y="0"/>
          <a:ext cx="0" cy="0"/>
          <a:chOff x="0" y="0"/>
          <a:chExt cx="0" cy="0"/>
        </a:xfrm>
      </p:grpSpPr>
      <p:sp>
        <p:nvSpPr>
          <p:cNvPr id="55" name="Google Shape;55;p8"/>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8"/>
          <p:cNvSpPr txBox="1">
            <a:spLocks noGrp="1"/>
          </p:cNvSpPr>
          <p:nvPr>
            <p:ph type="title"/>
          </p:nvPr>
        </p:nvSpPr>
        <p:spPr>
          <a:xfrm>
            <a:off x="152400" y="342900"/>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7" name="Google Shape;57;p8"/>
          <p:cNvSpPr txBox="1">
            <a:spLocks noGrp="1"/>
          </p:cNvSpPr>
          <p:nvPr>
            <p:ph type="subTitle" idx="1"/>
          </p:nvPr>
        </p:nvSpPr>
        <p:spPr>
          <a:xfrm>
            <a:off x="152400" y="723838"/>
            <a:ext cx="88392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
        <p:nvSpPr>
          <p:cNvPr id="58" name="Google Shape;58;p8"/>
          <p:cNvSpPr>
            <a:spLocks noGrp="1"/>
          </p:cNvSpPr>
          <p:nvPr>
            <p:ph type="pic" idx="2"/>
          </p:nvPr>
        </p:nvSpPr>
        <p:spPr>
          <a:xfrm>
            <a:off x="152250" y="914338"/>
            <a:ext cx="3114300" cy="1950900"/>
          </a:xfrm>
          <a:prstGeom prst="rect">
            <a:avLst/>
          </a:prstGeom>
          <a:noFill/>
          <a:ln>
            <a:noFill/>
          </a:ln>
        </p:spPr>
      </p:sp>
      <p:sp>
        <p:nvSpPr>
          <p:cNvPr id="59" name="Google Shape;59;p8"/>
          <p:cNvSpPr>
            <a:spLocks noGrp="1"/>
          </p:cNvSpPr>
          <p:nvPr>
            <p:ph type="pic" idx="3"/>
          </p:nvPr>
        </p:nvSpPr>
        <p:spPr>
          <a:xfrm>
            <a:off x="2499750" y="2941413"/>
            <a:ext cx="2982000" cy="1973700"/>
          </a:xfrm>
          <a:prstGeom prst="rect">
            <a:avLst/>
          </a:prstGeom>
          <a:noFill/>
          <a:ln>
            <a:noFill/>
          </a:ln>
        </p:spPr>
      </p:sp>
      <p:sp>
        <p:nvSpPr>
          <p:cNvPr id="60" name="Google Shape;60;p8"/>
          <p:cNvSpPr>
            <a:spLocks noGrp="1"/>
          </p:cNvSpPr>
          <p:nvPr>
            <p:ph type="pic" idx="4"/>
          </p:nvPr>
        </p:nvSpPr>
        <p:spPr>
          <a:xfrm>
            <a:off x="3338400" y="914400"/>
            <a:ext cx="3114300" cy="1950900"/>
          </a:xfrm>
          <a:prstGeom prst="rect">
            <a:avLst/>
          </a:prstGeom>
          <a:noFill/>
          <a:ln>
            <a:noFill/>
          </a:ln>
        </p:spPr>
      </p:sp>
      <p:sp>
        <p:nvSpPr>
          <p:cNvPr id="61" name="Google Shape;61;p8"/>
          <p:cNvSpPr>
            <a:spLocks noGrp="1"/>
          </p:cNvSpPr>
          <p:nvPr>
            <p:ph type="pic" idx="5"/>
          </p:nvPr>
        </p:nvSpPr>
        <p:spPr>
          <a:xfrm>
            <a:off x="6524400" y="914338"/>
            <a:ext cx="2467200" cy="1950900"/>
          </a:xfrm>
          <a:prstGeom prst="rect">
            <a:avLst/>
          </a:prstGeom>
          <a:noFill/>
          <a:ln>
            <a:noFill/>
          </a:ln>
        </p:spPr>
      </p:sp>
      <p:sp>
        <p:nvSpPr>
          <p:cNvPr id="62" name="Google Shape;62;p8"/>
          <p:cNvSpPr>
            <a:spLocks noGrp="1"/>
          </p:cNvSpPr>
          <p:nvPr>
            <p:ph type="pic" idx="6"/>
          </p:nvPr>
        </p:nvSpPr>
        <p:spPr>
          <a:xfrm>
            <a:off x="152250" y="2941419"/>
            <a:ext cx="2271300" cy="1973700"/>
          </a:xfrm>
          <a:prstGeom prst="rect">
            <a:avLst/>
          </a:prstGeom>
          <a:noFill/>
          <a:ln>
            <a:noFill/>
          </a:ln>
        </p:spPr>
      </p:sp>
      <p:sp>
        <p:nvSpPr>
          <p:cNvPr id="63" name="Google Shape;63;p8"/>
          <p:cNvSpPr>
            <a:spLocks noGrp="1"/>
          </p:cNvSpPr>
          <p:nvPr>
            <p:ph type="pic" idx="7"/>
          </p:nvPr>
        </p:nvSpPr>
        <p:spPr>
          <a:xfrm>
            <a:off x="5553450" y="2941419"/>
            <a:ext cx="3438300" cy="19737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456">
          <p15:clr>
            <a:schemeClr val="dk2"/>
          </p15:clr>
        </p15:guide>
        <p15:guide id="2" orient="horz" pos="576">
          <p15:clr>
            <a:schemeClr val="accent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 Large Image with Disclaimer">
  <p:cSld name="SECTION_HEADER_1_1_1_2">
    <p:spTree>
      <p:nvGrpSpPr>
        <p:cNvPr id="1" name="Shape 64"/>
        <p:cNvGrpSpPr/>
        <p:nvPr/>
      </p:nvGrpSpPr>
      <p:grpSpPr>
        <a:xfrm>
          <a:off x="0" y="0"/>
          <a:ext cx="0" cy="0"/>
          <a:chOff x="0" y="0"/>
          <a:chExt cx="0" cy="0"/>
        </a:xfrm>
      </p:grpSpPr>
      <p:sp>
        <p:nvSpPr>
          <p:cNvPr id="65" name="Google Shape;65;p9"/>
          <p:cNvSpPr txBox="1"/>
          <p:nvPr/>
        </p:nvSpPr>
        <p:spPr>
          <a:xfrm>
            <a:off x="4572000" y="4837919"/>
            <a:ext cx="4419600" cy="77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500">
                <a:solidFill>
                  <a:schemeClr val="dk2"/>
                </a:solidFill>
              </a:rPr>
              <a:t>Disclaimer: These plans are conceptual only and have not been subject to a comprehensive code and regulatory review.</a:t>
            </a:r>
            <a:endParaRPr sz="500">
              <a:solidFill>
                <a:schemeClr val="dk2"/>
              </a:solidFill>
            </a:endParaRPr>
          </a:p>
        </p:txBody>
      </p:sp>
      <p:sp>
        <p:nvSpPr>
          <p:cNvPr id="66" name="Google Shape;66;p9"/>
          <p:cNvSpPr>
            <a:spLocks noGrp="1"/>
          </p:cNvSpPr>
          <p:nvPr>
            <p:ph type="pic" idx="2"/>
          </p:nvPr>
        </p:nvSpPr>
        <p:spPr>
          <a:xfrm>
            <a:off x="152250" y="914338"/>
            <a:ext cx="8839500" cy="3680400"/>
          </a:xfrm>
          <a:prstGeom prst="rect">
            <a:avLst/>
          </a:prstGeom>
          <a:noFill/>
          <a:ln>
            <a:noFill/>
          </a:ln>
        </p:spPr>
      </p:sp>
      <p:sp>
        <p:nvSpPr>
          <p:cNvPr id="67" name="Google Shape;67;p9"/>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9"/>
          <p:cNvSpPr txBox="1">
            <a:spLocks noGrp="1"/>
          </p:cNvSpPr>
          <p:nvPr>
            <p:ph type="title"/>
          </p:nvPr>
        </p:nvSpPr>
        <p:spPr>
          <a:xfrm>
            <a:off x="152250" y="342900"/>
            <a:ext cx="88395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9" name="Google Shape;69;p9"/>
          <p:cNvSpPr txBox="1">
            <a:spLocks noGrp="1"/>
          </p:cNvSpPr>
          <p:nvPr>
            <p:ph type="subTitle" idx="1"/>
          </p:nvPr>
        </p:nvSpPr>
        <p:spPr>
          <a:xfrm>
            <a:off x="152400" y="4632875"/>
            <a:ext cx="4419600" cy="1299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600"/>
              <a:buNone/>
              <a:defRPr sz="600">
                <a:solidFill>
                  <a:schemeClr val="dk1"/>
                </a:solidFill>
              </a:defRPr>
            </a:lvl1pPr>
            <a:lvl2pPr lvl="1">
              <a:spcBef>
                <a:spcPts val="0"/>
              </a:spcBef>
              <a:spcAft>
                <a:spcPts val="0"/>
              </a:spcAft>
              <a:buClr>
                <a:schemeClr val="dk1"/>
              </a:buClr>
              <a:buSzPts val="600"/>
              <a:buNone/>
              <a:defRPr sz="600">
                <a:solidFill>
                  <a:schemeClr val="dk1"/>
                </a:solidFill>
              </a:defRPr>
            </a:lvl2pPr>
            <a:lvl3pPr lvl="2">
              <a:spcBef>
                <a:spcPts val="0"/>
              </a:spcBef>
              <a:spcAft>
                <a:spcPts val="0"/>
              </a:spcAft>
              <a:buClr>
                <a:schemeClr val="dk1"/>
              </a:buClr>
              <a:buSzPts val="600"/>
              <a:buNone/>
              <a:defRPr sz="600">
                <a:solidFill>
                  <a:schemeClr val="dk1"/>
                </a:solidFill>
              </a:defRPr>
            </a:lvl3pPr>
            <a:lvl4pPr lvl="3">
              <a:spcBef>
                <a:spcPts val="0"/>
              </a:spcBef>
              <a:spcAft>
                <a:spcPts val="0"/>
              </a:spcAft>
              <a:buClr>
                <a:schemeClr val="dk1"/>
              </a:buClr>
              <a:buSzPts val="600"/>
              <a:buNone/>
              <a:defRPr sz="600">
                <a:solidFill>
                  <a:schemeClr val="dk1"/>
                </a:solidFill>
              </a:defRPr>
            </a:lvl4pPr>
            <a:lvl5pPr lvl="4">
              <a:spcBef>
                <a:spcPts val="0"/>
              </a:spcBef>
              <a:spcAft>
                <a:spcPts val="0"/>
              </a:spcAft>
              <a:buClr>
                <a:schemeClr val="dk1"/>
              </a:buClr>
              <a:buSzPts val="600"/>
              <a:buNone/>
              <a:defRPr sz="600">
                <a:solidFill>
                  <a:schemeClr val="dk1"/>
                </a:solidFill>
              </a:defRPr>
            </a:lvl5pPr>
            <a:lvl6pPr lvl="5">
              <a:spcBef>
                <a:spcPts val="0"/>
              </a:spcBef>
              <a:spcAft>
                <a:spcPts val="0"/>
              </a:spcAft>
              <a:buClr>
                <a:schemeClr val="dk1"/>
              </a:buClr>
              <a:buSzPts val="600"/>
              <a:buNone/>
              <a:defRPr sz="600">
                <a:solidFill>
                  <a:schemeClr val="dk1"/>
                </a:solidFill>
              </a:defRPr>
            </a:lvl6pPr>
            <a:lvl7pPr lvl="6">
              <a:spcBef>
                <a:spcPts val="0"/>
              </a:spcBef>
              <a:spcAft>
                <a:spcPts val="0"/>
              </a:spcAft>
              <a:buClr>
                <a:schemeClr val="dk1"/>
              </a:buClr>
              <a:buSzPts val="600"/>
              <a:buNone/>
              <a:defRPr sz="600">
                <a:solidFill>
                  <a:schemeClr val="dk1"/>
                </a:solidFill>
              </a:defRPr>
            </a:lvl7pPr>
            <a:lvl8pPr lvl="7">
              <a:spcBef>
                <a:spcPts val="0"/>
              </a:spcBef>
              <a:spcAft>
                <a:spcPts val="0"/>
              </a:spcAft>
              <a:buClr>
                <a:schemeClr val="dk1"/>
              </a:buClr>
              <a:buSzPts val="600"/>
              <a:buNone/>
              <a:defRPr sz="600">
                <a:solidFill>
                  <a:schemeClr val="dk1"/>
                </a:solidFill>
              </a:defRPr>
            </a:lvl8pPr>
            <a:lvl9pPr lvl="8">
              <a:spcBef>
                <a:spcPts val="0"/>
              </a:spcBef>
              <a:spcAft>
                <a:spcPts val="0"/>
              </a:spcAft>
              <a:buClr>
                <a:schemeClr val="dk1"/>
              </a:buClr>
              <a:buSzPts val="600"/>
              <a:buNone/>
              <a:defRPr sz="600">
                <a:solidFill>
                  <a:schemeClr val="dk1"/>
                </a:solidFill>
              </a:defRPr>
            </a:lvl9pPr>
          </a:lstStyle>
          <a:p>
            <a:endParaRPr/>
          </a:p>
        </p:txBody>
      </p:sp>
      <p:sp>
        <p:nvSpPr>
          <p:cNvPr id="70" name="Google Shape;70;p9"/>
          <p:cNvSpPr txBox="1">
            <a:spLocks noGrp="1"/>
          </p:cNvSpPr>
          <p:nvPr>
            <p:ph type="subTitle" idx="3"/>
          </p:nvPr>
        </p:nvSpPr>
        <p:spPr>
          <a:xfrm>
            <a:off x="152250" y="723875"/>
            <a:ext cx="88395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700"/>
              <a:buNone/>
              <a:defRPr sz="700">
                <a:solidFill>
                  <a:srgbClr val="666666"/>
                </a:solidFill>
              </a:defRPr>
            </a:lvl2pPr>
            <a:lvl3pPr lvl="2">
              <a:spcBef>
                <a:spcPts val="0"/>
              </a:spcBef>
              <a:spcAft>
                <a:spcPts val="0"/>
              </a:spcAft>
              <a:buClr>
                <a:srgbClr val="666666"/>
              </a:buClr>
              <a:buSzPts val="700"/>
              <a:buNone/>
              <a:defRPr sz="700">
                <a:solidFill>
                  <a:srgbClr val="666666"/>
                </a:solidFill>
              </a:defRPr>
            </a:lvl3pPr>
            <a:lvl4pPr lvl="3">
              <a:spcBef>
                <a:spcPts val="0"/>
              </a:spcBef>
              <a:spcAft>
                <a:spcPts val="0"/>
              </a:spcAft>
              <a:buClr>
                <a:srgbClr val="666666"/>
              </a:buClr>
              <a:buSzPts val="700"/>
              <a:buNone/>
              <a:defRPr sz="700">
                <a:solidFill>
                  <a:srgbClr val="666666"/>
                </a:solidFill>
              </a:defRPr>
            </a:lvl4pPr>
            <a:lvl5pPr lvl="4">
              <a:spcBef>
                <a:spcPts val="0"/>
              </a:spcBef>
              <a:spcAft>
                <a:spcPts val="0"/>
              </a:spcAft>
              <a:buClr>
                <a:srgbClr val="666666"/>
              </a:buClr>
              <a:buSzPts val="700"/>
              <a:buNone/>
              <a:defRPr sz="700">
                <a:solidFill>
                  <a:srgbClr val="666666"/>
                </a:solidFill>
              </a:defRPr>
            </a:lvl5pPr>
            <a:lvl6pPr lvl="5">
              <a:spcBef>
                <a:spcPts val="0"/>
              </a:spcBef>
              <a:spcAft>
                <a:spcPts val="0"/>
              </a:spcAft>
              <a:buClr>
                <a:srgbClr val="666666"/>
              </a:buClr>
              <a:buSzPts val="700"/>
              <a:buNone/>
              <a:defRPr sz="700">
                <a:solidFill>
                  <a:srgbClr val="666666"/>
                </a:solidFill>
              </a:defRPr>
            </a:lvl6pPr>
            <a:lvl7pPr lvl="6">
              <a:spcBef>
                <a:spcPts val="0"/>
              </a:spcBef>
              <a:spcAft>
                <a:spcPts val="0"/>
              </a:spcAft>
              <a:buClr>
                <a:srgbClr val="666666"/>
              </a:buClr>
              <a:buSzPts val="700"/>
              <a:buNone/>
              <a:defRPr sz="700">
                <a:solidFill>
                  <a:srgbClr val="666666"/>
                </a:solidFill>
              </a:defRPr>
            </a:lvl7pPr>
            <a:lvl8pPr lvl="7">
              <a:spcBef>
                <a:spcPts val="0"/>
              </a:spcBef>
              <a:spcAft>
                <a:spcPts val="0"/>
              </a:spcAft>
              <a:buClr>
                <a:srgbClr val="666666"/>
              </a:buClr>
              <a:buSzPts val="700"/>
              <a:buNone/>
              <a:defRPr sz="700">
                <a:solidFill>
                  <a:srgbClr val="666666"/>
                </a:solidFill>
              </a:defRPr>
            </a:lvl8pPr>
            <a:lvl9pPr lvl="8">
              <a:spcBef>
                <a:spcPts val="0"/>
              </a:spcBef>
              <a:spcAft>
                <a:spcPts val="0"/>
              </a:spcAft>
              <a:buClr>
                <a:srgbClr val="666666"/>
              </a:buClr>
              <a:buSzPts val="700"/>
              <a:buNone/>
              <a:defRPr sz="7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pos="288">
          <p15:clr>
            <a:schemeClr val="dk2"/>
          </p15:clr>
        </p15:guide>
        <p15:guide id="2" pos="5472">
          <p15:clr>
            <a:schemeClr val="dk2"/>
          </p15:clr>
        </p15:guide>
        <p15:guide id="3" orient="horz" pos="456">
          <p15:clr>
            <a:schemeClr val="dk2"/>
          </p15:clr>
        </p15:guide>
        <p15:guide id="4" orient="horz" pos="576">
          <p15:clr>
            <a:schemeClr val="accent4"/>
          </p15:clr>
        </p15:guide>
        <p15:guide id="5" orient="horz" pos="3000">
          <p15:clr>
            <a:schemeClr val="dk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1: Image Grid with 1 Column Text">
  <p:cSld name="CUSTOM_3_4">
    <p:spTree>
      <p:nvGrpSpPr>
        <p:cNvPr id="1" name="Shape 71"/>
        <p:cNvGrpSpPr/>
        <p:nvPr/>
      </p:nvGrpSpPr>
      <p:grpSpPr>
        <a:xfrm>
          <a:off x="0" y="0"/>
          <a:ext cx="0" cy="0"/>
          <a:chOff x="0" y="0"/>
          <a:chExt cx="0" cy="0"/>
        </a:xfrm>
      </p:grpSpPr>
      <p:sp>
        <p:nvSpPr>
          <p:cNvPr id="72" name="Google Shape;72;p10"/>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0"/>
          <p:cNvSpPr>
            <a:spLocks noGrp="1"/>
          </p:cNvSpPr>
          <p:nvPr>
            <p:ph type="pic" idx="2"/>
          </p:nvPr>
        </p:nvSpPr>
        <p:spPr>
          <a:xfrm>
            <a:off x="3124200" y="1143000"/>
            <a:ext cx="1409700" cy="885900"/>
          </a:xfrm>
          <a:prstGeom prst="rect">
            <a:avLst/>
          </a:prstGeom>
          <a:noFill/>
          <a:ln>
            <a:noFill/>
          </a:ln>
        </p:spPr>
      </p:sp>
      <p:sp>
        <p:nvSpPr>
          <p:cNvPr id="74" name="Google Shape;74;p10"/>
          <p:cNvSpPr>
            <a:spLocks noGrp="1"/>
          </p:cNvSpPr>
          <p:nvPr>
            <p:ph type="pic" idx="3"/>
          </p:nvPr>
        </p:nvSpPr>
        <p:spPr>
          <a:xfrm>
            <a:off x="4610102" y="1143013"/>
            <a:ext cx="1409700" cy="885900"/>
          </a:xfrm>
          <a:prstGeom prst="rect">
            <a:avLst/>
          </a:prstGeom>
          <a:noFill/>
          <a:ln>
            <a:noFill/>
          </a:ln>
        </p:spPr>
      </p:sp>
      <p:sp>
        <p:nvSpPr>
          <p:cNvPr id="75" name="Google Shape;75;p10"/>
          <p:cNvSpPr>
            <a:spLocks noGrp="1"/>
          </p:cNvSpPr>
          <p:nvPr>
            <p:ph type="pic" idx="4"/>
          </p:nvPr>
        </p:nvSpPr>
        <p:spPr>
          <a:xfrm>
            <a:off x="3124200" y="2105097"/>
            <a:ext cx="1409700" cy="885900"/>
          </a:xfrm>
          <a:prstGeom prst="rect">
            <a:avLst/>
          </a:prstGeom>
          <a:noFill/>
          <a:ln>
            <a:noFill/>
          </a:ln>
        </p:spPr>
      </p:sp>
      <p:sp>
        <p:nvSpPr>
          <p:cNvPr id="76" name="Google Shape;76;p10"/>
          <p:cNvSpPr>
            <a:spLocks noGrp="1"/>
          </p:cNvSpPr>
          <p:nvPr>
            <p:ph type="pic" idx="5"/>
          </p:nvPr>
        </p:nvSpPr>
        <p:spPr>
          <a:xfrm>
            <a:off x="4610100" y="2105099"/>
            <a:ext cx="1409700" cy="885900"/>
          </a:xfrm>
          <a:prstGeom prst="rect">
            <a:avLst/>
          </a:prstGeom>
          <a:noFill/>
          <a:ln>
            <a:noFill/>
          </a:ln>
        </p:spPr>
      </p:sp>
      <p:sp>
        <p:nvSpPr>
          <p:cNvPr id="77" name="Google Shape;77;p10"/>
          <p:cNvSpPr>
            <a:spLocks noGrp="1"/>
          </p:cNvSpPr>
          <p:nvPr>
            <p:ph type="pic" idx="6"/>
          </p:nvPr>
        </p:nvSpPr>
        <p:spPr>
          <a:xfrm>
            <a:off x="3124200" y="3067203"/>
            <a:ext cx="1409700" cy="885900"/>
          </a:xfrm>
          <a:prstGeom prst="rect">
            <a:avLst/>
          </a:prstGeom>
          <a:noFill/>
          <a:ln>
            <a:noFill/>
          </a:ln>
        </p:spPr>
      </p:sp>
      <p:sp>
        <p:nvSpPr>
          <p:cNvPr id="78" name="Google Shape;78;p10"/>
          <p:cNvSpPr>
            <a:spLocks noGrp="1"/>
          </p:cNvSpPr>
          <p:nvPr>
            <p:ph type="pic" idx="7"/>
          </p:nvPr>
        </p:nvSpPr>
        <p:spPr>
          <a:xfrm>
            <a:off x="4610100" y="3067203"/>
            <a:ext cx="1409700" cy="885900"/>
          </a:xfrm>
          <a:prstGeom prst="rect">
            <a:avLst/>
          </a:prstGeom>
          <a:noFill/>
          <a:ln>
            <a:noFill/>
          </a:ln>
        </p:spPr>
      </p:sp>
      <p:sp>
        <p:nvSpPr>
          <p:cNvPr id="79" name="Google Shape;79;p10"/>
          <p:cNvSpPr>
            <a:spLocks noGrp="1"/>
          </p:cNvSpPr>
          <p:nvPr>
            <p:ph type="pic" idx="8"/>
          </p:nvPr>
        </p:nvSpPr>
        <p:spPr>
          <a:xfrm>
            <a:off x="3124200" y="4029325"/>
            <a:ext cx="1409700" cy="885900"/>
          </a:xfrm>
          <a:prstGeom prst="rect">
            <a:avLst/>
          </a:prstGeom>
          <a:noFill/>
          <a:ln>
            <a:noFill/>
          </a:ln>
        </p:spPr>
      </p:sp>
      <p:sp>
        <p:nvSpPr>
          <p:cNvPr id="80" name="Google Shape;80;p10"/>
          <p:cNvSpPr>
            <a:spLocks noGrp="1"/>
          </p:cNvSpPr>
          <p:nvPr>
            <p:ph type="pic" idx="9"/>
          </p:nvPr>
        </p:nvSpPr>
        <p:spPr>
          <a:xfrm>
            <a:off x="4610100" y="4029325"/>
            <a:ext cx="1409700" cy="885900"/>
          </a:xfrm>
          <a:prstGeom prst="rect">
            <a:avLst/>
          </a:prstGeom>
          <a:noFill/>
          <a:ln>
            <a:noFill/>
          </a:ln>
        </p:spPr>
      </p:sp>
      <p:sp>
        <p:nvSpPr>
          <p:cNvPr id="81" name="Google Shape;81;p10"/>
          <p:cNvSpPr>
            <a:spLocks noGrp="1"/>
          </p:cNvSpPr>
          <p:nvPr>
            <p:ph type="pic" idx="13"/>
          </p:nvPr>
        </p:nvSpPr>
        <p:spPr>
          <a:xfrm>
            <a:off x="6096001" y="1143013"/>
            <a:ext cx="1409700" cy="885900"/>
          </a:xfrm>
          <a:prstGeom prst="rect">
            <a:avLst/>
          </a:prstGeom>
          <a:noFill/>
          <a:ln>
            <a:noFill/>
          </a:ln>
        </p:spPr>
      </p:sp>
      <p:sp>
        <p:nvSpPr>
          <p:cNvPr id="82" name="Google Shape;82;p10"/>
          <p:cNvSpPr>
            <a:spLocks noGrp="1"/>
          </p:cNvSpPr>
          <p:nvPr>
            <p:ph type="pic" idx="14"/>
          </p:nvPr>
        </p:nvSpPr>
        <p:spPr>
          <a:xfrm>
            <a:off x="7581886" y="1143013"/>
            <a:ext cx="1409700" cy="885900"/>
          </a:xfrm>
          <a:prstGeom prst="rect">
            <a:avLst/>
          </a:prstGeom>
          <a:noFill/>
          <a:ln>
            <a:noFill/>
          </a:ln>
        </p:spPr>
      </p:sp>
      <p:sp>
        <p:nvSpPr>
          <p:cNvPr id="83" name="Google Shape;83;p10"/>
          <p:cNvSpPr>
            <a:spLocks noGrp="1"/>
          </p:cNvSpPr>
          <p:nvPr>
            <p:ph type="pic" idx="15"/>
          </p:nvPr>
        </p:nvSpPr>
        <p:spPr>
          <a:xfrm>
            <a:off x="6096000" y="2105099"/>
            <a:ext cx="1409700" cy="885900"/>
          </a:xfrm>
          <a:prstGeom prst="rect">
            <a:avLst/>
          </a:prstGeom>
          <a:noFill/>
          <a:ln>
            <a:noFill/>
          </a:ln>
        </p:spPr>
      </p:sp>
      <p:sp>
        <p:nvSpPr>
          <p:cNvPr id="84" name="Google Shape;84;p10"/>
          <p:cNvSpPr>
            <a:spLocks noGrp="1"/>
          </p:cNvSpPr>
          <p:nvPr>
            <p:ph type="pic" idx="16"/>
          </p:nvPr>
        </p:nvSpPr>
        <p:spPr>
          <a:xfrm>
            <a:off x="7581886" y="2105099"/>
            <a:ext cx="1409700" cy="885900"/>
          </a:xfrm>
          <a:prstGeom prst="rect">
            <a:avLst/>
          </a:prstGeom>
          <a:noFill/>
          <a:ln>
            <a:noFill/>
          </a:ln>
        </p:spPr>
      </p:sp>
      <p:sp>
        <p:nvSpPr>
          <p:cNvPr id="85" name="Google Shape;85;p10"/>
          <p:cNvSpPr>
            <a:spLocks noGrp="1"/>
          </p:cNvSpPr>
          <p:nvPr>
            <p:ph type="pic" idx="17"/>
          </p:nvPr>
        </p:nvSpPr>
        <p:spPr>
          <a:xfrm>
            <a:off x="6096000" y="3067203"/>
            <a:ext cx="1409700" cy="885900"/>
          </a:xfrm>
          <a:prstGeom prst="rect">
            <a:avLst/>
          </a:prstGeom>
          <a:noFill/>
          <a:ln>
            <a:noFill/>
          </a:ln>
        </p:spPr>
      </p:sp>
      <p:sp>
        <p:nvSpPr>
          <p:cNvPr id="86" name="Google Shape;86;p10"/>
          <p:cNvSpPr>
            <a:spLocks noGrp="1"/>
          </p:cNvSpPr>
          <p:nvPr>
            <p:ph type="pic" idx="18"/>
          </p:nvPr>
        </p:nvSpPr>
        <p:spPr>
          <a:xfrm>
            <a:off x="7581886" y="3067203"/>
            <a:ext cx="1409700" cy="885900"/>
          </a:xfrm>
          <a:prstGeom prst="rect">
            <a:avLst/>
          </a:prstGeom>
          <a:noFill/>
          <a:ln>
            <a:noFill/>
          </a:ln>
        </p:spPr>
      </p:sp>
      <p:sp>
        <p:nvSpPr>
          <p:cNvPr id="87" name="Google Shape;87;p10"/>
          <p:cNvSpPr>
            <a:spLocks noGrp="1"/>
          </p:cNvSpPr>
          <p:nvPr>
            <p:ph type="pic" idx="19"/>
          </p:nvPr>
        </p:nvSpPr>
        <p:spPr>
          <a:xfrm>
            <a:off x="6096000" y="4029325"/>
            <a:ext cx="1409700" cy="885900"/>
          </a:xfrm>
          <a:prstGeom prst="rect">
            <a:avLst/>
          </a:prstGeom>
          <a:noFill/>
          <a:ln>
            <a:noFill/>
          </a:ln>
        </p:spPr>
      </p:sp>
      <p:sp>
        <p:nvSpPr>
          <p:cNvPr id="88" name="Google Shape;88;p10"/>
          <p:cNvSpPr>
            <a:spLocks noGrp="1"/>
          </p:cNvSpPr>
          <p:nvPr>
            <p:ph type="pic" idx="20"/>
          </p:nvPr>
        </p:nvSpPr>
        <p:spPr>
          <a:xfrm>
            <a:off x="7581886" y="4029325"/>
            <a:ext cx="1409700" cy="885900"/>
          </a:xfrm>
          <a:prstGeom prst="rect">
            <a:avLst/>
          </a:prstGeom>
          <a:noFill/>
          <a:ln>
            <a:noFill/>
          </a:ln>
        </p:spPr>
      </p:sp>
      <p:sp>
        <p:nvSpPr>
          <p:cNvPr id="89" name="Google Shape;89;p10"/>
          <p:cNvSpPr txBox="1">
            <a:spLocks noGrp="1"/>
          </p:cNvSpPr>
          <p:nvPr>
            <p:ph type="title"/>
          </p:nvPr>
        </p:nvSpPr>
        <p:spPr>
          <a:xfrm>
            <a:off x="152400" y="342900"/>
            <a:ext cx="8839200" cy="3810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90" name="Google Shape;90;p10"/>
          <p:cNvSpPr txBox="1">
            <a:spLocks noGrp="1"/>
          </p:cNvSpPr>
          <p:nvPr>
            <p:ph type="subTitle" idx="1"/>
          </p:nvPr>
        </p:nvSpPr>
        <p:spPr>
          <a:xfrm>
            <a:off x="152400" y="723838"/>
            <a:ext cx="8839200" cy="1905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rgbClr val="666666"/>
              </a:buClr>
              <a:buSzPts val="1300"/>
              <a:buNone/>
              <a:defRPr sz="1300">
                <a:solidFill>
                  <a:srgbClr val="666666"/>
                </a:solidFill>
              </a:defRPr>
            </a:lvl2pPr>
            <a:lvl3pPr lvl="2">
              <a:spcBef>
                <a:spcPts val="0"/>
              </a:spcBef>
              <a:spcAft>
                <a:spcPts val="0"/>
              </a:spcAft>
              <a:buClr>
                <a:srgbClr val="666666"/>
              </a:buClr>
              <a:buSzPts val="1300"/>
              <a:buNone/>
              <a:defRPr sz="1300">
                <a:solidFill>
                  <a:srgbClr val="666666"/>
                </a:solidFill>
              </a:defRPr>
            </a:lvl3pPr>
            <a:lvl4pPr lvl="3">
              <a:spcBef>
                <a:spcPts val="0"/>
              </a:spcBef>
              <a:spcAft>
                <a:spcPts val="0"/>
              </a:spcAft>
              <a:buClr>
                <a:srgbClr val="666666"/>
              </a:buClr>
              <a:buSzPts val="1300"/>
              <a:buNone/>
              <a:defRPr sz="1300">
                <a:solidFill>
                  <a:srgbClr val="666666"/>
                </a:solidFill>
              </a:defRPr>
            </a:lvl4pPr>
            <a:lvl5pPr lvl="4">
              <a:spcBef>
                <a:spcPts val="0"/>
              </a:spcBef>
              <a:spcAft>
                <a:spcPts val="0"/>
              </a:spcAft>
              <a:buClr>
                <a:srgbClr val="666666"/>
              </a:buClr>
              <a:buSzPts val="1300"/>
              <a:buNone/>
              <a:defRPr sz="1300">
                <a:solidFill>
                  <a:srgbClr val="666666"/>
                </a:solidFill>
              </a:defRPr>
            </a:lvl5pPr>
            <a:lvl6pPr lvl="5">
              <a:spcBef>
                <a:spcPts val="0"/>
              </a:spcBef>
              <a:spcAft>
                <a:spcPts val="0"/>
              </a:spcAft>
              <a:buClr>
                <a:srgbClr val="666666"/>
              </a:buClr>
              <a:buSzPts val="1300"/>
              <a:buNone/>
              <a:defRPr sz="1300">
                <a:solidFill>
                  <a:srgbClr val="666666"/>
                </a:solidFill>
              </a:defRPr>
            </a:lvl6pPr>
            <a:lvl7pPr lvl="6">
              <a:spcBef>
                <a:spcPts val="0"/>
              </a:spcBef>
              <a:spcAft>
                <a:spcPts val="0"/>
              </a:spcAft>
              <a:buClr>
                <a:srgbClr val="666666"/>
              </a:buClr>
              <a:buSzPts val="1300"/>
              <a:buNone/>
              <a:defRPr sz="1300">
                <a:solidFill>
                  <a:srgbClr val="666666"/>
                </a:solidFill>
              </a:defRPr>
            </a:lvl7pPr>
            <a:lvl8pPr lvl="7">
              <a:spcBef>
                <a:spcPts val="0"/>
              </a:spcBef>
              <a:spcAft>
                <a:spcPts val="0"/>
              </a:spcAft>
              <a:buClr>
                <a:srgbClr val="666666"/>
              </a:buClr>
              <a:buSzPts val="1300"/>
              <a:buNone/>
              <a:defRPr sz="1300">
                <a:solidFill>
                  <a:srgbClr val="666666"/>
                </a:solidFill>
              </a:defRPr>
            </a:lvl8pPr>
            <a:lvl9pPr lvl="8">
              <a:spcBef>
                <a:spcPts val="0"/>
              </a:spcBef>
              <a:spcAft>
                <a:spcPts val="0"/>
              </a:spcAft>
              <a:buClr>
                <a:srgbClr val="666666"/>
              </a:buClr>
              <a:buSzPts val="1300"/>
              <a:buNone/>
              <a:defRPr sz="1300">
                <a:solidFill>
                  <a:srgbClr val="666666"/>
                </a:solidFill>
              </a:defRPr>
            </a:lvl9pPr>
          </a:lstStyle>
          <a:p>
            <a:endParaRPr/>
          </a:p>
        </p:txBody>
      </p:sp>
      <p:sp>
        <p:nvSpPr>
          <p:cNvPr id="91" name="Google Shape;91;p10"/>
          <p:cNvSpPr txBox="1">
            <a:spLocks noGrp="1"/>
          </p:cNvSpPr>
          <p:nvPr>
            <p:ph type="body" idx="21"/>
          </p:nvPr>
        </p:nvSpPr>
        <p:spPr>
          <a:xfrm>
            <a:off x="152250" y="1143000"/>
            <a:ext cx="2844900" cy="2743200"/>
          </a:xfrm>
          <a:prstGeom prst="rect">
            <a:avLst/>
          </a:prstGeom>
          <a:noFill/>
          <a:ln>
            <a:noFill/>
          </a:ln>
        </p:spPr>
        <p:txBody>
          <a:bodyPr spcFirstLastPara="1" wrap="square" lIns="0" tIns="0" rIns="0" bIns="0" anchor="t" anchorCtr="0">
            <a:spAutoFit/>
          </a:bodyPr>
          <a:lstStyle>
            <a:lvl1pPr marL="457200" lvl="0" indent="-323850">
              <a:spcBef>
                <a:spcPts val="0"/>
              </a:spcBef>
              <a:spcAft>
                <a:spcPts val="0"/>
              </a:spcAft>
              <a:buClr>
                <a:srgbClr val="000000"/>
              </a:buClr>
              <a:buSzPts val="1500"/>
              <a:buChar char="●"/>
              <a:defRPr sz="1500">
                <a:solidFill>
                  <a:srgbClr val="000000"/>
                </a:solidFill>
              </a:defRPr>
            </a:lvl1pPr>
            <a:lvl2pPr marL="914400" lvl="1" indent="-323850">
              <a:spcBef>
                <a:spcPts val="0"/>
              </a:spcBef>
              <a:spcAft>
                <a:spcPts val="0"/>
              </a:spcAft>
              <a:buClr>
                <a:srgbClr val="000000"/>
              </a:buClr>
              <a:buSzPts val="1500"/>
              <a:buChar char="○"/>
              <a:defRPr sz="1500">
                <a:solidFill>
                  <a:srgbClr val="000000"/>
                </a:solidFill>
              </a:defRPr>
            </a:lvl2pPr>
            <a:lvl3pPr marL="1371600" lvl="2" indent="-323850">
              <a:spcBef>
                <a:spcPts val="0"/>
              </a:spcBef>
              <a:spcAft>
                <a:spcPts val="0"/>
              </a:spcAft>
              <a:buClr>
                <a:srgbClr val="000000"/>
              </a:buClr>
              <a:buSzPts val="1500"/>
              <a:buChar char="■"/>
              <a:defRPr sz="1500">
                <a:solidFill>
                  <a:srgbClr val="000000"/>
                </a:solidFill>
              </a:defRPr>
            </a:lvl3pPr>
            <a:lvl4pPr marL="1828800" lvl="3" indent="-323850">
              <a:spcBef>
                <a:spcPts val="0"/>
              </a:spcBef>
              <a:spcAft>
                <a:spcPts val="0"/>
              </a:spcAft>
              <a:buClr>
                <a:srgbClr val="000000"/>
              </a:buClr>
              <a:buSzPts val="1500"/>
              <a:buChar char="●"/>
              <a:defRPr sz="1500">
                <a:solidFill>
                  <a:srgbClr val="000000"/>
                </a:solidFill>
              </a:defRPr>
            </a:lvl4pPr>
            <a:lvl5pPr marL="2286000" lvl="4" indent="-323850">
              <a:spcBef>
                <a:spcPts val="0"/>
              </a:spcBef>
              <a:spcAft>
                <a:spcPts val="0"/>
              </a:spcAft>
              <a:buClr>
                <a:srgbClr val="000000"/>
              </a:buClr>
              <a:buSzPts val="1500"/>
              <a:buChar char="○"/>
              <a:defRPr sz="1500">
                <a:solidFill>
                  <a:srgbClr val="000000"/>
                </a:solidFill>
              </a:defRPr>
            </a:lvl5pPr>
            <a:lvl6pPr marL="2743200" lvl="5" indent="-323850">
              <a:spcBef>
                <a:spcPts val="0"/>
              </a:spcBef>
              <a:spcAft>
                <a:spcPts val="0"/>
              </a:spcAft>
              <a:buClr>
                <a:srgbClr val="000000"/>
              </a:buClr>
              <a:buSzPts val="1500"/>
              <a:buChar char="■"/>
              <a:defRPr sz="1500">
                <a:solidFill>
                  <a:srgbClr val="000000"/>
                </a:solidFill>
              </a:defRPr>
            </a:lvl6pPr>
            <a:lvl7pPr marL="3200400" lvl="6" indent="-323850">
              <a:spcBef>
                <a:spcPts val="0"/>
              </a:spcBef>
              <a:spcAft>
                <a:spcPts val="0"/>
              </a:spcAft>
              <a:buClr>
                <a:srgbClr val="000000"/>
              </a:buClr>
              <a:buSzPts val="1500"/>
              <a:buChar char="●"/>
              <a:defRPr sz="1500">
                <a:solidFill>
                  <a:srgbClr val="000000"/>
                </a:solidFill>
              </a:defRPr>
            </a:lvl7pPr>
            <a:lvl8pPr marL="3657600" lvl="7" indent="-323850">
              <a:spcBef>
                <a:spcPts val="0"/>
              </a:spcBef>
              <a:spcAft>
                <a:spcPts val="0"/>
              </a:spcAft>
              <a:buClr>
                <a:srgbClr val="000000"/>
              </a:buClr>
              <a:buSzPts val="1500"/>
              <a:buChar char="○"/>
              <a:defRPr sz="1500">
                <a:solidFill>
                  <a:srgbClr val="000000"/>
                </a:solidFill>
              </a:defRPr>
            </a:lvl8pPr>
            <a:lvl9pPr marL="4114800" lvl="8" indent="-323850">
              <a:spcBef>
                <a:spcPts val="0"/>
              </a:spcBef>
              <a:spcAft>
                <a:spcPts val="0"/>
              </a:spcAft>
              <a:buClr>
                <a:srgbClr val="000000"/>
              </a:buClr>
              <a:buSzPts val="1500"/>
              <a:buChar char="■"/>
              <a:defRPr sz="15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456">
          <p15:clr>
            <a:schemeClr val="dk2"/>
          </p15:clr>
        </p15:guide>
        <p15:guide id="2" orient="horz" pos="576">
          <p15:clr>
            <a:schemeClr val="accent4"/>
          </p15:clr>
        </p15:guide>
        <p15:guide id="3" orient="horz" pos="720">
          <p15:clr>
            <a:schemeClr val="dk2"/>
          </p15:clr>
        </p15:guide>
        <p15:guide id="4" pos="1920">
          <p15:clr>
            <a:schemeClr val="lt2"/>
          </p15:clr>
        </p15:guide>
        <p15:guide id="5" pos="1968">
          <p15:clr>
            <a:schemeClr val="lt2"/>
          </p15:clr>
        </p15:guide>
        <p15:guide id="6" pos="2856">
          <p15:clr>
            <a:srgbClr val="EEEEEE"/>
          </p15:clr>
        </p15:guide>
        <p15:guide id="7" pos="2904">
          <p15:clr>
            <a:srgbClr val="EEEEEE"/>
          </p15:clr>
        </p15:guide>
        <p15:guide id="8" pos="3792">
          <p15:clr>
            <a:srgbClr val="EEEEEE"/>
          </p15:clr>
        </p15:guide>
        <p15:guide id="9" pos="3840">
          <p15:clr>
            <a:srgbClr val="EEEEEE"/>
          </p15:clr>
        </p15:guide>
        <p15:guide id="10" pos="4728">
          <p15:clr>
            <a:srgbClr val="EEEEEE"/>
          </p15:clr>
        </p15:guide>
        <p15:guide id="11" pos="4776">
          <p15:clr>
            <a:srgbClr val="EEEEEE"/>
          </p15:clr>
        </p15:guide>
        <p15:guide id="12" pos="984">
          <p15:clr>
            <a:srgbClr val="EEEEEE"/>
          </p15:clr>
        </p15:guide>
        <p15:guide id="13" pos="1032">
          <p15:clr>
            <a:srgbClr val="EEEEEE"/>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839349" y="4990013"/>
            <a:ext cx="152400" cy="77100"/>
          </a:xfrm>
          <a:prstGeom prst="rect">
            <a:avLst/>
          </a:prstGeom>
          <a:noFill/>
          <a:ln>
            <a:noFill/>
          </a:ln>
        </p:spPr>
        <p:txBody>
          <a:bodyPr spcFirstLastPara="1" wrap="square" lIns="0" tIns="0" rIns="0" bIns="0" anchor="ctr" anchorCtr="0">
            <a:spAutoFit/>
          </a:bodyPr>
          <a:lstStyle>
            <a:lvl1pPr lvl="0" algn="r">
              <a:buNone/>
              <a:defRPr sz="500">
                <a:solidFill>
                  <a:schemeClr val="dk2"/>
                </a:solidFill>
              </a:defRPr>
            </a:lvl1pPr>
            <a:lvl2pPr lvl="1" algn="r">
              <a:buNone/>
              <a:defRPr sz="500">
                <a:solidFill>
                  <a:schemeClr val="dk2"/>
                </a:solidFill>
              </a:defRPr>
            </a:lvl2pPr>
            <a:lvl3pPr lvl="2" algn="r">
              <a:buNone/>
              <a:defRPr sz="500">
                <a:solidFill>
                  <a:schemeClr val="dk2"/>
                </a:solidFill>
              </a:defRPr>
            </a:lvl3pPr>
            <a:lvl4pPr lvl="3" algn="r">
              <a:buNone/>
              <a:defRPr sz="500">
                <a:solidFill>
                  <a:schemeClr val="dk2"/>
                </a:solidFill>
              </a:defRPr>
            </a:lvl4pPr>
            <a:lvl5pPr lvl="4" algn="r">
              <a:buNone/>
              <a:defRPr sz="500">
                <a:solidFill>
                  <a:schemeClr val="dk2"/>
                </a:solidFill>
              </a:defRPr>
            </a:lvl5pPr>
            <a:lvl6pPr lvl="5" algn="r">
              <a:buNone/>
              <a:defRPr sz="500">
                <a:solidFill>
                  <a:schemeClr val="dk2"/>
                </a:solidFill>
              </a:defRPr>
            </a:lvl6pPr>
            <a:lvl7pPr lvl="6" algn="r">
              <a:buNone/>
              <a:defRPr sz="500">
                <a:solidFill>
                  <a:schemeClr val="dk2"/>
                </a:solidFill>
              </a:defRPr>
            </a:lvl7pPr>
            <a:lvl8pPr lvl="7" algn="r">
              <a:buNone/>
              <a:defRPr sz="500">
                <a:solidFill>
                  <a:schemeClr val="dk2"/>
                </a:solidFill>
              </a:defRPr>
            </a:lvl8pPr>
            <a:lvl9pPr lvl="8" algn="r">
              <a:buNone/>
              <a:defRPr sz="5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7" name="Google Shape;7;p1"/>
          <p:cNvPicPr preferRelativeResize="0"/>
          <p:nvPr/>
        </p:nvPicPr>
        <p:blipFill>
          <a:blip r:embed="rId30">
            <a:alphaModFix/>
          </a:blip>
          <a:stretch>
            <a:fillRect/>
          </a:stretch>
        </p:blipFill>
        <p:spPr>
          <a:xfrm>
            <a:off x="152400" y="5007744"/>
            <a:ext cx="232950" cy="64587"/>
          </a:xfrm>
          <a:prstGeom prst="rect">
            <a:avLst/>
          </a:prstGeom>
          <a:noFill/>
          <a:ln>
            <a:noFill/>
          </a:ln>
        </p:spPr>
      </p:pic>
      <p:sp>
        <p:nvSpPr>
          <p:cNvPr id="8" name="Google Shape;8;p1"/>
          <p:cNvSpPr txBox="1"/>
          <p:nvPr/>
        </p:nvSpPr>
        <p:spPr>
          <a:xfrm>
            <a:off x="3162338" y="4990025"/>
            <a:ext cx="2819400" cy="771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Clr>
                <a:schemeClr val="dk1"/>
              </a:buClr>
              <a:buSzPts val="600"/>
              <a:buFont typeface="Arial"/>
              <a:buNone/>
            </a:pPr>
            <a:r>
              <a:rPr lang="en" sz="500">
                <a:solidFill>
                  <a:schemeClr val="dk2"/>
                </a:solidFill>
              </a:rPr>
              <a:t>Hamilton Town Center Zoning</a:t>
            </a:r>
            <a:endParaRPr sz="500">
              <a:solidFill>
                <a:schemeClr val="dk2"/>
              </a:solidFill>
            </a:endParaRPr>
          </a:p>
        </p:txBody>
      </p:sp>
      <p:sp>
        <p:nvSpPr>
          <p:cNvPr id="9" name="Google Shape;9;p1"/>
          <p:cNvSpPr/>
          <p:nvPr/>
        </p:nvSpPr>
        <p:spPr>
          <a:xfrm>
            <a:off x="152444" y="4951025"/>
            <a:ext cx="8839200" cy="4500"/>
          </a:xfrm>
          <a:prstGeom prst="rect">
            <a:avLst/>
          </a:prstGeom>
          <a:solidFill>
            <a:schemeClr val="dk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 name="Google Shape;10;p1"/>
          <p:cNvSpPr txBox="1"/>
          <p:nvPr/>
        </p:nvSpPr>
        <p:spPr>
          <a:xfrm>
            <a:off x="7467750" y="4990025"/>
            <a:ext cx="1371600" cy="77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500">
                <a:solidFill>
                  <a:schemeClr val="dk2"/>
                </a:solidFill>
              </a:rPr>
              <a:t>Spring 2025</a:t>
            </a:r>
            <a:endParaRPr sz="5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96">
          <p15:clr>
            <a:schemeClr val="dk2"/>
          </p15:clr>
        </p15:guide>
        <p15:guide id="2" pos="5664">
          <p15:clr>
            <a:schemeClr val="dk2"/>
          </p15:clr>
        </p15:guide>
        <p15:guide id="3" pos="2880">
          <p15:clr>
            <a:schemeClr val="dk2"/>
          </p15:clr>
        </p15:guide>
        <p15:guide id="4" orient="horz" pos="3096">
          <p15:clr>
            <a:schemeClr val="dk2"/>
          </p15:clr>
        </p15:guide>
        <p15:guide id="5" orient="horz" pos="216">
          <p15:clr>
            <a:schemeClr val="dk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61"/>
        <p:cNvGrpSpPr/>
        <p:nvPr/>
      </p:nvGrpSpPr>
      <p:grpSpPr>
        <a:xfrm>
          <a:off x="0" y="0"/>
          <a:ext cx="0" cy="0"/>
          <a:chOff x="0" y="0"/>
          <a:chExt cx="0" cy="0"/>
        </a:xfrm>
      </p:grpSpPr>
      <p:sp>
        <p:nvSpPr>
          <p:cNvPr id="262" name="Google Shape;262;p30"/>
          <p:cNvSpPr txBox="1">
            <a:spLocks noGrp="1"/>
          </p:cNvSpPr>
          <p:nvPr>
            <p:ph type="sldNum" idx="12"/>
          </p:nvPr>
        </p:nvSpPr>
        <p:spPr>
          <a:xfrm>
            <a:off x="8839349" y="4990013"/>
            <a:ext cx="152400" cy="77100"/>
          </a:xfrm>
          <a:prstGeom prst="rect">
            <a:avLst/>
          </a:prstGeom>
          <a:noFill/>
          <a:ln>
            <a:noFill/>
          </a:ln>
        </p:spPr>
        <p:txBody>
          <a:bodyPr spcFirstLastPara="1" wrap="square" lIns="0" tIns="0" rIns="0" bIns="0" anchor="ctr" anchorCtr="0">
            <a:spAutoFit/>
          </a:bodyPr>
          <a:lstStyle>
            <a:lvl1pPr lvl="0" algn="r">
              <a:buNone/>
              <a:defRPr sz="500">
                <a:solidFill>
                  <a:schemeClr val="dk2"/>
                </a:solidFill>
              </a:defRPr>
            </a:lvl1pPr>
            <a:lvl2pPr lvl="1" algn="r">
              <a:buNone/>
              <a:defRPr sz="500">
                <a:solidFill>
                  <a:schemeClr val="dk2"/>
                </a:solidFill>
              </a:defRPr>
            </a:lvl2pPr>
            <a:lvl3pPr lvl="2" algn="r">
              <a:buNone/>
              <a:defRPr sz="500">
                <a:solidFill>
                  <a:schemeClr val="dk2"/>
                </a:solidFill>
              </a:defRPr>
            </a:lvl3pPr>
            <a:lvl4pPr lvl="3" algn="r">
              <a:buNone/>
              <a:defRPr sz="500">
                <a:solidFill>
                  <a:schemeClr val="dk2"/>
                </a:solidFill>
              </a:defRPr>
            </a:lvl4pPr>
            <a:lvl5pPr lvl="4" algn="r">
              <a:buNone/>
              <a:defRPr sz="500">
                <a:solidFill>
                  <a:schemeClr val="dk2"/>
                </a:solidFill>
              </a:defRPr>
            </a:lvl5pPr>
            <a:lvl6pPr lvl="5" algn="r">
              <a:buNone/>
              <a:defRPr sz="500">
                <a:solidFill>
                  <a:schemeClr val="dk2"/>
                </a:solidFill>
              </a:defRPr>
            </a:lvl6pPr>
            <a:lvl7pPr lvl="6" algn="r">
              <a:buNone/>
              <a:defRPr sz="500">
                <a:solidFill>
                  <a:schemeClr val="dk2"/>
                </a:solidFill>
              </a:defRPr>
            </a:lvl7pPr>
            <a:lvl8pPr lvl="7" algn="r">
              <a:buNone/>
              <a:defRPr sz="500">
                <a:solidFill>
                  <a:schemeClr val="dk2"/>
                </a:solidFill>
              </a:defRPr>
            </a:lvl8pPr>
            <a:lvl9pPr lvl="8" algn="r">
              <a:buNone/>
              <a:defRPr sz="5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263" name="Google Shape;263;p30"/>
          <p:cNvPicPr preferRelativeResize="0"/>
          <p:nvPr/>
        </p:nvPicPr>
        <p:blipFill>
          <a:blip r:embed="rId29">
            <a:alphaModFix/>
          </a:blip>
          <a:stretch>
            <a:fillRect/>
          </a:stretch>
        </p:blipFill>
        <p:spPr>
          <a:xfrm>
            <a:off x="152400" y="5007744"/>
            <a:ext cx="232950" cy="64587"/>
          </a:xfrm>
          <a:prstGeom prst="rect">
            <a:avLst/>
          </a:prstGeom>
          <a:noFill/>
          <a:ln>
            <a:noFill/>
          </a:ln>
        </p:spPr>
      </p:pic>
      <p:sp>
        <p:nvSpPr>
          <p:cNvPr id="264" name="Google Shape;264;p30"/>
          <p:cNvSpPr txBox="1"/>
          <p:nvPr/>
        </p:nvSpPr>
        <p:spPr>
          <a:xfrm>
            <a:off x="3162338" y="4990025"/>
            <a:ext cx="2819400" cy="1539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Clr>
                <a:schemeClr val="dk1"/>
              </a:buClr>
              <a:buSzPts val="600"/>
              <a:buFont typeface="Arial"/>
              <a:buNone/>
            </a:pPr>
            <a:r>
              <a:rPr lang="en" sz="500">
                <a:solidFill>
                  <a:schemeClr val="dk2"/>
                </a:solidFill>
              </a:rPr>
              <a:t>Hamilton Town Center &amp; Section 3A Zoning</a:t>
            </a:r>
            <a:endParaRPr sz="500">
              <a:solidFill>
                <a:schemeClr val="dk2"/>
              </a:solidFill>
            </a:endParaRPr>
          </a:p>
          <a:p>
            <a:pPr marL="0" lvl="0" indent="0" algn="l" rtl="0">
              <a:spcBef>
                <a:spcPts val="0"/>
              </a:spcBef>
              <a:spcAft>
                <a:spcPts val="0"/>
              </a:spcAft>
              <a:buNone/>
            </a:pPr>
            <a:endParaRPr sz="500">
              <a:solidFill>
                <a:schemeClr val="dk2"/>
              </a:solidFill>
            </a:endParaRPr>
          </a:p>
        </p:txBody>
      </p:sp>
      <p:sp>
        <p:nvSpPr>
          <p:cNvPr id="265" name="Google Shape;265;p30"/>
          <p:cNvSpPr/>
          <p:nvPr/>
        </p:nvSpPr>
        <p:spPr>
          <a:xfrm>
            <a:off x="152444" y="4951025"/>
            <a:ext cx="8839200" cy="4500"/>
          </a:xfrm>
          <a:prstGeom prst="rect">
            <a:avLst/>
          </a:prstGeom>
          <a:solidFill>
            <a:schemeClr val="dk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6" name="Google Shape;266;p30"/>
          <p:cNvSpPr txBox="1"/>
          <p:nvPr/>
        </p:nvSpPr>
        <p:spPr>
          <a:xfrm>
            <a:off x="7467750" y="4990025"/>
            <a:ext cx="1371600" cy="77100"/>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r>
              <a:rPr lang="en" sz="500">
                <a:solidFill>
                  <a:schemeClr val="dk2"/>
                </a:solidFill>
              </a:rPr>
              <a:t>April 1, 2025</a:t>
            </a:r>
            <a:endParaRPr sz="500">
              <a:solidFill>
                <a:schemeClr val="dk2"/>
              </a:solidFill>
            </a:endParaRPr>
          </a:p>
        </p:txBody>
      </p:sp>
      <p:pic>
        <p:nvPicPr>
          <p:cNvPr id="267" name="Google Shape;267;p30"/>
          <p:cNvPicPr preferRelativeResize="0"/>
          <p:nvPr/>
        </p:nvPicPr>
        <p:blipFill>
          <a:blip r:embed="rId30">
            <a:alphaModFix/>
          </a:blip>
          <a:stretch>
            <a:fillRect/>
          </a:stretch>
        </p:blipFill>
        <p:spPr>
          <a:xfrm>
            <a:off x="485638" y="4992162"/>
            <a:ext cx="349383" cy="957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96">
          <p15:clr>
            <a:schemeClr val="dk2"/>
          </p15:clr>
        </p15:guide>
        <p15:guide id="2" pos="5664">
          <p15:clr>
            <a:schemeClr val="dk2"/>
          </p15:clr>
        </p15:guide>
        <p15:guide id="3" pos="2880">
          <p15:clr>
            <a:schemeClr val="dk2"/>
          </p15:clr>
        </p15:guide>
        <p15:guide id="4" orient="horz" pos="3096">
          <p15:clr>
            <a:schemeClr val="dk2"/>
          </p15:clr>
        </p15:guide>
        <p15:guide id="5" orient="horz" pos="216">
          <p15:clr>
            <a:schemeClr val="dk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www.hamiltonma.gov/wp-content/uploads/2021/08/Zoning-Bylaw.Final-August-2021.pdf" TargetMode="Externa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3.jp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50.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50.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30.xml"/><Relationship Id="rId4" Type="http://schemas.openxmlformats.org/officeDocument/2006/relationships/image" Target="../media/image44.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58"/>
          <p:cNvPicPr preferRelativeResize="0"/>
          <p:nvPr/>
        </p:nvPicPr>
        <p:blipFill rotWithShape="1">
          <a:blip r:embed="rId3">
            <a:alphaModFix/>
          </a:blip>
          <a:srcRect l="1162" t="1382" r="24299" b="8867"/>
          <a:stretch/>
        </p:blipFill>
        <p:spPr>
          <a:xfrm>
            <a:off x="0" y="0"/>
            <a:ext cx="9143999" cy="5143500"/>
          </a:xfrm>
          <a:prstGeom prst="rect">
            <a:avLst/>
          </a:prstGeom>
          <a:noFill/>
          <a:ln>
            <a:noFill/>
          </a:ln>
        </p:spPr>
      </p:pic>
      <p:sp>
        <p:nvSpPr>
          <p:cNvPr id="519" name="Google Shape;519;p58"/>
          <p:cNvSpPr/>
          <p:nvPr/>
        </p:nvSpPr>
        <p:spPr>
          <a:xfrm>
            <a:off x="0" y="0"/>
            <a:ext cx="9144000" cy="5143500"/>
          </a:xfrm>
          <a:prstGeom prst="rect">
            <a:avLst/>
          </a:prstGeom>
          <a:solidFill>
            <a:srgbClr val="00456E">
              <a:alpha val="4000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20" name="Google Shape;520;p58"/>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sz="500"/>
              <a:t>1</a:t>
            </a:fld>
            <a:endParaRPr sz="500"/>
          </a:p>
        </p:txBody>
      </p:sp>
      <p:sp>
        <p:nvSpPr>
          <p:cNvPr id="521" name="Google Shape;521;p58"/>
          <p:cNvSpPr txBox="1">
            <a:spLocks noGrp="1"/>
          </p:cNvSpPr>
          <p:nvPr>
            <p:ph type="subTitle" idx="1"/>
          </p:nvPr>
        </p:nvSpPr>
        <p:spPr>
          <a:xfrm>
            <a:off x="457200" y="2345369"/>
            <a:ext cx="4114800" cy="4002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Public Hearing</a:t>
            </a:r>
            <a:endParaRPr b="1"/>
          </a:p>
          <a:p>
            <a:pPr marL="0" lvl="0" indent="0" algn="l" rtl="0">
              <a:spcBef>
                <a:spcPts val="0"/>
              </a:spcBef>
              <a:spcAft>
                <a:spcPts val="0"/>
              </a:spcAft>
              <a:buNone/>
            </a:pPr>
            <a:r>
              <a:rPr lang="en" b="1"/>
              <a:t>May 20, 2025</a:t>
            </a:r>
            <a:endParaRPr b="1"/>
          </a:p>
        </p:txBody>
      </p:sp>
      <p:sp>
        <p:nvSpPr>
          <p:cNvPr id="522" name="Google Shape;522;p58"/>
          <p:cNvSpPr txBox="1">
            <a:spLocks noGrp="1"/>
          </p:cNvSpPr>
          <p:nvPr>
            <p:ph type="sldNum" idx="3"/>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1</a:t>
            </a:fld>
            <a:endParaRPr/>
          </a:p>
        </p:txBody>
      </p:sp>
      <p:sp>
        <p:nvSpPr>
          <p:cNvPr id="523" name="Google Shape;523;p58"/>
          <p:cNvSpPr txBox="1">
            <a:spLocks noGrp="1"/>
          </p:cNvSpPr>
          <p:nvPr>
            <p:ph type="title"/>
          </p:nvPr>
        </p:nvSpPr>
        <p:spPr>
          <a:xfrm>
            <a:off x="457200" y="800100"/>
            <a:ext cx="6133500" cy="1015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3300" b="1">
                <a:solidFill>
                  <a:srgbClr val="FFFFFF"/>
                </a:solidFill>
              </a:rPr>
              <a:t>Hamilton Town Center &amp; </a:t>
            </a:r>
            <a:endParaRPr sz="3300" b="1">
              <a:solidFill>
                <a:srgbClr val="FFFFFF"/>
              </a:solidFill>
            </a:endParaRPr>
          </a:p>
          <a:p>
            <a:pPr marL="0" lvl="0" indent="0" algn="l" rtl="0">
              <a:spcBef>
                <a:spcPts val="0"/>
              </a:spcBef>
              <a:spcAft>
                <a:spcPts val="0"/>
              </a:spcAft>
              <a:buNone/>
            </a:pPr>
            <a:r>
              <a:rPr lang="en" sz="3300" b="1">
                <a:solidFill>
                  <a:srgbClr val="FFFFFF"/>
                </a:solidFill>
              </a:rPr>
              <a:t>Section 3A Zoning</a:t>
            </a:r>
            <a:endParaRPr sz="3300" b="1">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67" title="Town Center - Existing Zoning.png"/>
          <p:cNvPicPr preferRelativeResize="0"/>
          <p:nvPr/>
        </p:nvPicPr>
        <p:blipFill rotWithShape="1">
          <a:blip r:embed="rId3">
            <a:alphaModFix/>
          </a:blip>
          <a:srcRect/>
          <a:stretch/>
        </p:blipFill>
        <p:spPr>
          <a:xfrm>
            <a:off x="152325" y="914338"/>
            <a:ext cx="8839352" cy="4001011"/>
          </a:xfrm>
          <a:prstGeom prst="rect">
            <a:avLst/>
          </a:prstGeom>
          <a:noFill/>
          <a:ln>
            <a:noFill/>
          </a:ln>
        </p:spPr>
      </p:pic>
      <p:sp>
        <p:nvSpPr>
          <p:cNvPr id="660" name="Google Shape;660;p67"/>
          <p:cNvSpPr/>
          <p:nvPr/>
        </p:nvSpPr>
        <p:spPr>
          <a:xfrm>
            <a:off x="139850" y="914338"/>
            <a:ext cx="2368500" cy="3138600"/>
          </a:xfrm>
          <a:prstGeom prst="rect">
            <a:avLst/>
          </a:prstGeom>
          <a:solidFill>
            <a:schemeClr val="lt1"/>
          </a:solidFill>
          <a:ln w="381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661" name="Google Shape;661;p67"/>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10</a:t>
            </a:fld>
            <a:endParaRPr/>
          </a:p>
        </p:txBody>
      </p:sp>
      <p:sp>
        <p:nvSpPr>
          <p:cNvPr id="662" name="Google Shape;662;p67"/>
          <p:cNvSpPr txBox="1">
            <a:spLocks noGrp="1"/>
          </p:cNvSpPr>
          <p:nvPr>
            <p:ph type="title"/>
          </p:nvPr>
        </p:nvSpPr>
        <p:spPr>
          <a:xfrm>
            <a:off x="152250" y="342838"/>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Existing Zoning Subdistricts</a:t>
            </a:r>
            <a:endParaRPr/>
          </a:p>
        </p:txBody>
      </p:sp>
      <p:sp>
        <p:nvSpPr>
          <p:cNvPr id="663" name="Google Shape;663;p67"/>
          <p:cNvSpPr txBox="1">
            <a:spLocks noGrp="1"/>
          </p:cNvSpPr>
          <p:nvPr>
            <p:ph type="subTitle" idx="3"/>
          </p:nvPr>
        </p:nvSpPr>
        <p:spPr>
          <a:xfrm>
            <a:off x="152250" y="723875"/>
            <a:ext cx="88395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We will plan to conduct a net new analysis relative to existing buildings, what the </a:t>
            </a:r>
            <a:r>
              <a:rPr lang="en" u="sng">
                <a:solidFill>
                  <a:schemeClr val="hlink"/>
                </a:solidFill>
                <a:hlinkClick r:id="rId4"/>
              </a:rPr>
              <a:t>current base zoning</a:t>
            </a:r>
            <a:r>
              <a:rPr lang="en"/>
              <a:t> allows, and what the proposed zoning would allow.</a:t>
            </a:r>
            <a:endParaRPr/>
          </a:p>
        </p:txBody>
      </p:sp>
      <p:sp>
        <p:nvSpPr>
          <p:cNvPr id="664" name="Google Shape;664;p67"/>
          <p:cNvSpPr txBox="1"/>
          <p:nvPr/>
        </p:nvSpPr>
        <p:spPr>
          <a:xfrm>
            <a:off x="5521200" y="2787250"/>
            <a:ext cx="637200" cy="155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00" b="1"/>
              <a:t>Winthrop School</a:t>
            </a:r>
            <a:endParaRPr sz="700" b="1"/>
          </a:p>
        </p:txBody>
      </p:sp>
      <p:sp>
        <p:nvSpPr>
          <p:cNvPr id="665" name="Google Shape;665;p67"/>
          <p:cNvSpPr txBox="1"/>
          <p:nvPr/>
        </p:nvSpPr>
        <p:spPr>
          <a:xfrm>
            <a:off x="4922043" y="2026458"/>
            <a:ext cx="879600" cy="155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00" b="1"/>
              <a:t>Senior Center</a:t>
            </a:r>
            <a:endParaRPr sz="700" b="1"/>
          </a:p>
        </p:txBody>
      </p:sp>
      <p:cxnSp>
        <p:nvCxnSpPr>
          <p:cNvPr id="666" name="Google Shape;666;p67"/>
          <p:cNvCxnSpPr/>
          <p:nvPr/>
        </p:nvCxnSpPr>
        <p:spPr>
          <a:xfrm>
            <a:off x="5122180" y="2149477"/>
            <a:ext cx="0" cy="425100"/>
          </a:xfrm>
          <a:prstGeom prst="straightConnector1">
            <a:avLst/>
          </a:prstGeom>
          <a:noFill/>
          <a:ln w="9525" cap="flat" cmpd="sng">
            <a:solidFill>
              <a:schemeClr val="dk1"/>
            </a:solidFill>
            <a:prstDash val="solid"/>
            <a:round/>
            <a:headEnd type="none" w="med" len="med"/>
            <a:tailEnd type="oval" w="med" len="med"/>
          </a:ln>
        </p:spPr>
      </p:cxnSp>
      <p:sp>
        <p:nvSpPr>
          <p:cNvPr id="667" name="Google Shape;667;p67"/>
          <p:cNvSpPr txBox="1"/>
          <p:nvPr/>
        </p:nvSpPr>
        <p:spPr>
          <a:xfrm>
            <a:off x="5179468" y="3395539"/>
            <a:ext cx="879600" cy="155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00" b="1"/>
              <a:t>Public Safety</a:t>
            </a:r>
            <a:endParaRPr sz="700" b="1"/>
          </a:p>
        </p:txBody>
      </p:sp>
      <p:cxnSp>
        <p:nvCxnSpPr>
          <p:cNvPr id="668" name="Google Shape;668;p67"/>
          <p:cNvCxnSpPr/>
          <p:nvPr/>
        </p:nvCxnSpPr>
        <p:spPr>
          <a:xfrm>
            <a:off x="5284843" y="2952939"/>
            <a:ext cx="0" cy="391800"/>
          </a:xfrm>
          <a:prstGeom prst="straightConnector1">
            <a:avLst/>
          </a:prstGeom>
          <a:noFill/>
          <a:ln w="9525" cap="flat" cmpd="sng">
            <a:solidFill>
              <a:schemeClr val="dk1"/>
            </a:solidFill>
            <a:prstDash val="solid"/>
            <a:round/>
            <a:headEnd type="oval" w="med" len="med"/>
            <a:tailEnd type="none" w="med" len="med"/>
          </a:ln>
        </p:spPr>
      </p:cxnSp>
      <p:sp>
        <p:nvSpPr>
          <p:cNvPr id="669" name="Google Shape;669;p67"/>
          <p:cNvSpPr txBox="1"/>
          <p:nvPr/>
        </p:nvSpPr>
        <p:spPr>
          <a:xfrm>
            <a:off x="2891130" y="3981064"/>
            <a:ext cx="1241400" cy="248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700" b="1"/>
              <a:t>Hamilton/Wenham Station</a:t>
            </a:r>
            <a:endParaRPr sz="700" b="1"/>
          </a:p>
          <a:p>
            <a:pPr marL="0" lvl="0" indent="0" algn="r" rtl="0">
              <a:spcBef>
                <a:spcPts val="0"/>
              </a:spcBef>
              <a:spcAft>
                <a:spcPts val="0"/>
              </a:spcAft>
              <a:buNone/>
            </a:pPr>
            <a:r>
              <a:rPr lang="en" sz="700" i="1"/>
              <a:t>Newburyport/Rockport Commuter Rail Line</a:t>
            </a:r>
            <a:endParaRPr sz="700" i="1"/>
          </a:p>
        </p:txBody>
      </p:sp>
      <p:sp>
        <p:nvSpPr>
          <p:cNvPr id="670" name="Google Shape;670;p67"/>
          <p:cNvSpPr txBox="1"/>
          <p:nvPr/>
        </p:nvSpPr>
        <p:spPr>
          <a:xfrm>
            <a:off x="2011680" y="3441577"/>
            <a:ext cx="879600" cy="155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700" b="1"/>
              <a:t>Public </a:t>
            </a:r>
            <a:endParaRPr sz="700" b="1"/>
          </a:p>
          <a:p>
            <a:pPr marL="0" lvl="0" indent="0" algn="r" rtl="0">
              <a:spcBef>
                <a:spcPts val="0"/>
              </a:spcBef>
              <a:spcAft>
                <a:spcPts val="0"/>
              </a:spcAft>
              <a:buNone/>
            </a:pPr>
            <a:r>
              <a:rPr lang="en" sz="700" b="1"/>
              <a:t>Library</a:t>
            </a:r>
            <a:endParaRPr sz="700" b="1"/>
          </a:p>
        </p:txBody>
      </p:sp>
      <p:cxnSp>
        <p:nvCxnSpPr>
          <p:cNvPr id="671" name="Google Shape;671;p67"/>
          <p:cNvCxnSpPr/>
          <p:nvPr/>
        </p:nvCxnSpPr>
        <p:spPr>
          <a:xfrm>
            <a:off x="2751593" y="2991427"/>
            <a:ext cx="0" cy="391800"/>
          </a:xfrm>
          <a:prstGeom prst="straightConnector1">
            <a:avLst/>
          </a:prstGeom>
          <a:noFill/>
          <a:ln w="9525" cap="flat" cmpd="sng">
            <a:solidFill>
              <a:schemeClr val="dk1"/>
            </a:solidFill>
            <a:prstDash val="solid"/>
            <a:round/>
            <a:headEnd type="oval" w="med" len="med"/>
            <a:tailEnd type="none" w="med" len="med"/>
          </a:ln>
        </p:spPr>
      </p:cxnSp>
      <p:sp>
        <p:nvSpPr>
          <p:cNvPr id="672" name="Google Shape;672;p67"/>
          <p:cNvSpPr/>
          <p:nvPr/>
        </p:nvSpPr>
        <p:spPr>
          <a:xfrm>
            <a:off x="289838" y="1038438"/>
            <a:ext cx="117300" cy="117300"/>
          </a:xfrm>
          <a:prstGeom prst="rect">
            <a:avLst/>
          </a:prstGeom>
          <a:solidFill>
            <a:srgbClr val="87219F"/>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673" name="Google Shape;673;p67"/>
          <p:cNvSpPr/>
          <p:nvPr/>
        </p:nvSpPr>
        <p:spPr>
          <a:xfrm>
            <a:off x="289838" y="1580741"/>
            <a:ext cx="117300" cy="117300"/>
          </a:xfrm>
          <a:prstGeom prst="rect">
            <a:avLst/>
          </a:prstGeom>
          <a:solidFill>
            <a:srgbClr val="FF7F00"/>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674" name="Google Shape;674;p67"/>
          <p:cNvSpPr txBox="1"/>
          <p:nvPr/>
        </p:nvSpPr>
        <p:spPr>
          <a:xfrm>
            <a:off x="528338" y="982975"/>
            <a:ext cx="1980000" cy="2270400"/>
          </a:xfrm>
          <a:prstGeom prst="rect">
            <a:avLst/>
          </a:prstGeom>
          <a:noFill/>
          <a:ln>
            <a:noFill/>
          </a:ln>
        </p:spPr>
        <p:txBody>
          <a:bodyPr spcFirstLastPara="1" wrap="square" lIns="45725" tIns="45725" rIns="45725" bIns="45725" anchor="t" anchorCtr="0">
            <a:noAutofit/>
          </a:bodyPr>
          <a:lstStyle/>
          <a:p>
            <a:pPr marL="0" lvl="0" indent="0" algn="l" rtl="0">
              <a:lnSpc>
                <a:spcPct val="100000"/>
              </a:lnSpc>
              <a:spcBef>
                <a:spcPts val="0"/>
              </a:spcBef>
              <a:spcAft>
                <a:spcPts val="0"/>
              </a:spcAft>
              <a:buNone/>
            </a:pPr>
            <a:r>
              <a:rPr lang="en" sz="800" b="1"/>
              <a:t>B (Business)</a:t>
            </a:r>
            <a:endParaRPr sz="800" b="1"/>
          </a:p>
          <a:p>
            <a:pPr marL="0" lvl="0" indent="0" algn="l" rtl="0">
              <a:lnSpc>
                <a:spcPct val="100000"/>
              </a:lnSpc>
              <a:spcBef>
                <a:spcPts val="0"/>
              </a:spcBef>
              <a:spcAft>
                <a:spcPts val="0"/>
              </a:spcAft>
              <a:buNone/>
            </a:pPr>
            <a:r>
              <a:rPr lang="en" sz="800"/>
              <a:t>Use: allows MF on upper floors</a:t>
            </a:r>
            <a:endParaRPr sz="800">
              <a:solidFill>
                <a:schemeClr val="dk1"/>
              </a:solidFill>
            </a:endParaRPr>
          </a:p>
          <a:p>
            <a:pPr marL="0" lvl="0" indent="0" algn="l" rtl="0">
              <a:spcBef>
                <a:spcPts val="0"/>
              </a:spcBef>
              <a:spcAft>
                <a:spcPts val="0"/>
              </a:spcAft>
              <a:buClr>
                <a:schemeClr val="dk1"/>
              </a:buClr>
              <a:buSzPts val="600"/>
              <a:buFont typeface="Arial"/>
              <a:buNone/>
            </a:pPr>
            <a:r>
              <a:rPr lang="en" sz="800">
                <a:solidFill>
                  <a:schemeClr val="dk1"/>
                </a:solidFill>
              </a:rPr>
              <a:t>35’ height / 3 stories / 75% bldg coverage</a:t>
            </a:r>
            <a:endParaRPr sz="800">
              <a:solidFill>
                <a:schemeClr val="dk1"/>
              </a:solidFill>
            </a:endParaRPr>
          </a:p>
          <a:p>
            <a:pPr marL="0" lvl="0" indent="0" algn="l" rtl="0">
              <a:lnSpc>
                <a:spcPct val="150000"/>
              </a:lnSpc>
              <a:spcBef>
                <a:spcPts val="0"/>
              </a:spcBef>
              <a:spcAft>
                <a:spcPts val="0"/>
              </a:spcAft>
              <a:buNone/>
            </a:pPr>
            <a:r>
              <a:rPr lang="en" sz="800">
                <a:solidFill>
                  <a:schemeClr val="dk1"/>
                </a:solidFill>
              </a:rPr>
              <a:t>Setbacks &amp; Buildable Lot: ZBA</a:t>
            </a:r>
            <a:endParaRPr sz="800"/>
          </a:p>
          <a:p>
            <a:pPr marL="0" lvl="0" indent="0" algn="l" rtl="0">
              <a:lnSpc>
                <a:spcPct val="100000"/>
              </a:lnSpc>
              <a:spcBef>
                <a:spcPts val="0"/>
              </a:spcBef>
              <a:spcAft>
                <a:spcPts val="0"/>
              </a:spcAft>
              <a:buNone/>
            </a:pPr>
            <a:r>
              <a:rPr lang="en" sz="800" b="1"/>
              <a:t>R-1A (Residence District)</a:t>
            </a:r>
            <a:endParaRPr sz="800" b="1"/>
          </a:p>
          <a:p>
            <a:pPr marL="0" lvl="0" indent="0" algn="l" rtl="0">
              <a:lnSpc>
                <a:spcPct val="100000"/>
              </a:lnSpc>
              <a:spcBef>
                <a:spcPts val="0"/>
              </a:spcBef>
              <a:spcAft>
                <a:spcPts val="0"/>
              </a:spcAft>
              <a:buNone/>
            </a:pPr>
            <a:r>
              <a:rPr lang="en" sz="800"/>
              <a:t>Use: Single Family, MF prohibited</a:t>
            </a:r>
            <a:endParaRPr sz="800"/>
          </a:p>
          <a:p>
            <a:pPr marL="0" lvl="0" indent="0" algn="l" rtl="0">
              <a:lnSpc>
                <a:spcPct val="100000"/>
              </a:lnSpc>
              <a:spcBef>
                <a:spcPts val="0"/>
              </a:spcBef>
              <a:spcAft>
                <a:spcPts val="0"/>
              </a:spcAft>
              <a:buNone/>
            </a:pPr>
            <a:r>
              <a:rPr lang="en" sz="800"/>
              <a:t>20,000sf min lot size / 125’ frontage</a:t>
            </a:r>
            <a:endParaRPr sz="800"/>
          </a:p>
          <a:p>
            <a:pPr marL="0" lvl="0" indent="0" algn="l" rtl="0">
              <a:lnSpc>
                <a:spcPct val="100000"/>
              </a:lnSpc>
              <a:spcBef>
                <a:spcPts val="0"/>
              </a:spcBef>
              <a:spcAft>
                <a:spcPts val="0"/>
              </a:spcAft>
              <a:buNone/>
            </a:pPr>
            <a:r>
              <a:rPr lang="en" sz="800"/>
              <a:t>35’ height / 3 stories / 25% bldg coverage</a:t>
            </a:r>
            <a:endParaRPr sz="800"/>
          </a:p>
          <a:p>
            <a:pPr marL="0" lvl="0" indent="0" algn="l" rtl="0">
              <a:lnSpc>
                <a:spcPct val="150000"/>
              </a:lnSpc>
              <a:spcBef>
                <a:spcPts val="0"/>
              </a:spcBef>
              <a:spcAft>
                <a:spcPts val="0"/>
              </a:spcAft>
              <a:buNone/>
            </a:pPr>
            <a:r>
              <a:rPr lang="en" sz="800"/>
              <a:t>Setbacks (F/S/R): 25’ / 15’ / 15’</a:t>
            </a:r>
            <a:endParaRPr sz="800"/>
          </a:p>
          <a:p>
            <a:pPr marL="0" lvl="0" indent="0" algn="l" rtl="0">
              <a:lnSpc>
                <a:spcPct val="100000"/>
              </a:lnSpc>
              <a:spcBef>
                <a:spcPts val="0"/>
              </a:spcBef>
              <a:spcAft>
                <a:spcPts val="0"/>
              </a:spcAft>
              <a:buNone/>
            </a:pPr>
            <a:r>
              <a:rPr lang="en" sz="800" b="1"/>
              <a:t>R-1B (Residence District)</a:t>
            </a:r>
            <a:endParaRPr sz="800" b="1"/>
          </a:p>
          <a:p>
            <a:pPr marL="0" lvl="0" indent="0" algn="l" rtl="0">
              <a:spcBef>
                <a:spcPts val="0"/>
              </a:spcBef>
              <a:spcAft>
                <a:spcPts val="0"/>
              </a:spcAft>
              <a:buClr>
                <a:schemeClr val="dk1"/>
              </a:buClr>
              <a:buSzPts val="600"/>
              <a:buFont typeface="Arial"/>
              <a:buNone/>
            </a:pPr>
            <a:r>
              <a:rPr lang="en" sz="800">
                <a:solidFill>
                  <a:schemeClr val="dk1"/>
                </a:solidFill>
              </a:rPr>
              <a:t>Use: Single Family, MF prohibited</a:t>
            </a:r>
            <a:endParaRPr sz="800" b="1"/>
          </a:p>
          <a:p>
            <a:pPr marL="0" lvl="0" indent="0" algn="l" rtl="0">
              <a:lnSpc>
                <a:spcPct val="100000"/>
              </a:lnSpc>
              <a:spcBef>
                <a:spcPts val="0"/>
              </a:spcBef>
              <a:spcAft>
                <a:spcPts val="0"/>
              </a:spcAft>
              <a:buClr>
                <a:schemeClr val="dk1"/>
              </a:buClr>
              <a:buSzPts val="600"/>
              <a:buFont typeface="Arial"/>
              <a:buNone/>
            </a:pPr>
            <a:r>
              <a:rPr lang="en" sz="800">
                <a:solidFill>
                  <a:schemeClr val="dk1"/>
                </a:solidFill>
              </a:rPr>
              <a:t>40,000sf min lot size / 175’ frontage</a:t>
            </a:r>
            <a:endParaRPr sz="800">
              <a:solidFill>
                <a:schemeClr val="dk1"/>
              </a:solidFill>
            </a:endParaRPr>
          </a:p>
          <a:p>
            <a:pPr marL="0" lvl="0" indent="0" algn="l" rtl="0">
              <a:spcBef>
                <a:spcPts val="0"/>
              </a:spcBef>
              <a:spcAft>
                <a:spcPts val="0"/>
              </a:spcAft>
              <a:buClr>
                <a:schemeClr val="dk1"/>
              </a:buClr>
              <a:buSzPts val="600"/>
              <a:buFont typeface="Arial"/>
              <a:buNone/>
            </a:pPr>
            <a:r>
              <a:rPr lang="en" sz="800">
                <a:solidFill>
                  <a:schemeClr val="dk1"/>
                </a:solidFill>
              </a:rPr>
              <a:t>35’ height / 3 stories / 25% bldg coverage</a:t>
            </a:r>
            <a:endParaRPr sz="800">
              <a:solidFill>
                <a:schemeClr val="dk1"/>
              </a:solidFill>
            </a:endParaRPr>
          </a:p>
          <a:p>
            <a:pPr marL="0" lvl="0" indent="0" algn="l" rtl="0">
              <a:lnSpc>
                <a:spcPct val="150000"/>
              </a:lnSpc>
              <a:spcBef>
                <a:spcPts val="0"/>
              </a:spcBef>
              <a:spcAft>
                <a:spcPts val="0"/>
              </a:spcAft>
              <a:buClr>
                <a:schemeClr val="dk1"/>
              </a:buClr>
              <a:buSzPts val="600"/>
              <a:buFont typeface="Arial"/>
              <a:buNone/>
            </a:pPr>
            <a:r>
              <a:rPr lang="en" sz="800">
                <a:solidFill>
                  <a:schemeClr val="dk1"/>
                </a:solidFill>
              </a:rPr>
              <a:t>Setbacks (F/S/R): 25’ / 15’ / 15’</a:t>
            </a:r>
            <a:endParaRPr sz="800">
              <a:solidFill>
                <a:schemeClr val="dk1"/>
              </a:solidFill>
            </a:endParaRPr>
          </a:p>
          <a:p>
            <a:pPr marL="0" lvl="0" indent="0" algn="l" rtl="0">
              <a:lnSpc>
                <a:spcPct val="100000"/>
              </a:lnSpc>
              <a:spcBef>
                <a:spcPts val="0"/>
              </a:spcBef>
              <a:spcAft>
                <a:spcPts val="0"/>
              </a:spcAft>
              <a:buNone/>
            </a:pPr>
            <a:r>
              <a:rPr lang="en" sz="800" b="1"/>
              <a:t>RA (Residence Agricultural District)</a:t>
            </a:r>
            <a:endParaRPr sz="800" b="1"/>
          </a:p>
          <a:p>
            <a:pPr marL="0" lvl="0" indent="0" algn="l" rtl="0">
              <a:spcBef>
                <a:spcPts val="0"/>
              </a:spcBef>
              <a:spcAft>
                <a:spcPts val="0"/>
              </a:spcAft>
              <a:buClr>
                <a:schemeClr val="dk1"/>
              </a:buClr>
              <a:buSzPts val="600"/>
              <a:buFont typeface="Arial"/>
              <a:buNone/>
            </a:pPr>
            <a:r>
              <a:rPr lang="en" sz="800">
                <a:solidFill>
                  <a:schemeClr val="dk1"/>
                </a:solidFill>
              </a:rPr>
              <a:t>Use: Single Family, MF prohibited</a:t>
            </a:r>
            <a:endParaRPr sz="800" b="1"/>
          </a:p>
          <a:p>
            <a:pPr marL="0" lvl="0" indent="0" algn="l" rtl="0">
              <a:lnSpc>
                <a:spcPct val="100000"/>
              </a:lnSpc>
              <a:spcBef>
                <a:spcPts val="0"/>
              </a:spcBef>
              <a:spcAft>
                <a:spcPts val="0"/>
              </a:spcAft>
              <a:buClr>
                <a:schemeClr val="dk1"/>
              </a:buClr>
              <a:buSzPts val="600"/>
              <a:buFont typeface="Arial"/>
              <a:buNone/>
            </a:pPr>
            <a:r>
              <a:rPr lang="en" sz="800">
                <a:solidFill>
                  <a:schemeClr val="dk1"/>
                </a:solidFill>
              </a:rPr>
              <a:t>80,000sf min lot size / 175’ frontage</a:t>
            </a:r>
            <a:endParaRPr sz="800">
              <a:solidFill>
                <a:schemeClr val="dk1"/>
              </a:solidFill>
            </a:endParaRPr>
          </a:p>
          <a:p>
            <a:pPr marL="0" lvl="0" indent="0" algn="l" rtl="0">
              <a:spcBef>
                <a:spcPts val="0"/>
              </a:spcBef>
              <a:spcAft>
                <a:spcPts val="0"/>
              </a:spcAft>
              <a:buClr>
                <a:schemeClr val="dk1"/>
              </a:buClr>
              <a:buSzPts val="600"/>
              <a:buFont typeface="Arial"/>
              <a:buNone/>
            </a:pPr>
            <a:r>
              <a:rPr lang="en" sz="800">
                <a:solidFill>
                  <a:schemeClr val="dk1"/>
                </a:solidFill>
              </a:rPr>
              <a:t>35’ height / 3 stories / 25% bldg coverage</a:t>
            </a:r>
            <a:endParaRPr sz="800">
              <a:solidFill>
                <a:schemeClr val="dk1"/>
              </a:solidFill>
            </a:endParaRPr>
          </a:p>
          <a:p>
            <a:pPr marL="0" lvl="0" indent="0" algn="l" rtl="0">
              <a:lnSpc>
                <a:spcPct val="150000"/>
              </a:lnSpc>
              <a:spcBef>
                <a:spcPts val="0"/>
              </a:spcBef>
              <a:spcAft>
                <a:spcPts val="0"/>
              </a:spcAft>
              <a:buClr>
                <a:schemeClr val="dk1"/>
              </a:buClr>
              <a:buSzPts val="600"/>
              <a:buFont typeface="Arial"/>
              <a:buNone/>
            </a:pPr>
            <a:r>
              <a:rPr lang="en" sz="800">
                <a:solidFill>
                  <a:schemeClr val="dk1"/>
                </a:solidFill>
              </a:rPr>
              <a:t>Setbacks (F/S/R): 25’ / 15’ / 15’</a:t>
            </a:r>
            <a:endParaRPr sz="800">
              <a:solidFill>
                <a:schemeClr val="dk1"/>
              </a:solidFill>
            </a:endParaRPr>
          </a:p>
          <a:p>
            <a:pPr marL="0" lvl="0" indent="0" algn="l" rtl="0">
              <a:lnSpc>
                <a:spcPct val="150000"/>
              </a:lnSpc>
              <a:spcBef>
                <a:spcPts val="0"/>
              </a:spcBef>
              <a:spcAft>
                <a:spcPts val="0"/>
              </a:spcAft>
              <a:buClr>
                <a:schemeClr val="dk1"/>
              </a:buClr>
              <a:buSzPts val="600"/>
              <a:buFont typeface="Arial"/>
              <a:buNone/>
            </a:pPr>
            <a:endParaRPr sz="800">
              <a:solidFill>
                <a:schemeClr val="dk1"/>
              </a:solidFill>
            </a:endParaRPr>
          </a:p>
        </p:txBody>
      </p:sp>
      <p:sp>
        <p:nvSpPr>
          <p:cNvPr id="675" name="Google Shape;675;p67"/>
          <p:cNvSpPr/>
          <p:nvPr/>
        </p:nvSpPr>
        <p:spPr>
          <a:xfrm>
            <a:off x="289838" y="2251632"/>
            <a:ext cx="117300" cy="117300"/>
          </a:xfrm>
          <a:prstGeom prst="rect">
            <a:avLst/>
          </a:prstGeom>
          <a:solidFill>
            <a:srgbClr val="F9DB3E"/>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676" name="Google Shape;676;p67"/>
          <p:cNvSpPr/>
          <p:nvPr/>
        </p:nvSpPr>
        <p:spPr>
          <a:xfrm>
            <a:off x="289838" y="2922523"/>
            <a:ext cx="117300" cy="117300"/>
          </a:xfrm>
          <a:prstGeom prst="rect">
            <a:avLst/>
          </a:prstGeom>
          <a:solidFill>
            <a:srgbClr val="B2DF8A"/>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677" name="Google Shape;677;p67"/>
          <p:cNvSpPr txBox="1"/>
          <p:nvPr/>
        </p:nvSpPr>
        <p:spPr>
          <a:xfrm>
            <a:off x="238313" y="3553463"/>
            <a:ext cx="2165400" cy="2805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700" i="1">
                <a:solidFill>
                  <a:schemeClr val="dk2"/>
                </a:solidFill>
              </a:rPr>
              <a:t>Note: this is a rough transcription of Hamilton’s existing zoning map. It does not include overlay districts and precise boundaries may be slightly off where the boundaries do not align with parcel boundaries.</a:t>
            </a:r>
            <a:endParaRPr sz="700" i="1">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8"/>
          <p:cNvSpPr txBox="1">
            <a:spLocks noGrp="1"/>
          </p:cNvSpPr>
          <p:nvPr>
            <p:ph type="title"/>
          </p:nvPr>
        </p:nvSpPr>
        <p:spPr>
          <a:xfrm>
            <a:off x="152250" y="342900"/>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When do you need to come into conformity with new zoning?</a:t>
            </a:r>
            <a:endParaRPr/>
          </a:p>
        </p:txBody>
      </p:sp>
      <p:sp>
        <p:nvSpPr>
          <p:cNvPr id="683" name="Google Shape;683;p68"/>
          <p:cNvSpPr txBox="1">
            <a:spLocks noGrp="1"/>
          </p:cNvSpPr>
          <p:nvPr>
            <p:ph type="subTitle" idx="1"/>
          </p:nvPr>
        </p:nvSpPr>
        <p:spPr>
          <a:xfrm>
            <a:off x="152250" y="723838"/>
            <a:ext cx="27435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84" name="Google Shape;684;p68"/>
          <p:cNvSpPr txBox="1">
            <a:spLocks noGrp="1"/>
          </p:cNvSpPr>
          <p:nvPr>
            <p:ph type="subTitle" idx="3"/>
          </p:nvPr>
        </p:nvSpPr>
        <p:spPr>
          <a:xfrm>
            <a:off x="3200175" y="723963"/>
            <a:ext cx="27435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85" name="Google Shape;685;p68"/>
          <p:cNvSpPr txBox="1">
            <a:spLocks noGrp="1"/>
          </p:cNvSpPr>
          <p:nvPr>
            <p:ph type="body" idx="2"/>
          </p:nvPr>
        </p:nvSpPr>
        <p:spPr>
          <a:xfrm>
            <a:off x="152400" y="1143025"/>
            <a:ext cx="6646500" cy="2770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Current Bylaw</a:t>
            </a:r>
            <a:endParaRPr/>
          </a:p>
          <a:p>
            <a:pPr marL="0" lvl="0" indent="0" algn="l" rtl="0">
              <a:spcBef>
                <a:spcPts val="0"/>
              </a:spcBef>
              <a:spcAft>
                <a:spcPts val="0"/>
              </a:spcAft>
              <a:buNone/>
            </a:pPr>
            <a:r>
              <a:rPr lang="en"/>
              <a:t>Section 5 : Nonconforming Uses and Structures</a:t>
            </a:r>
            <a:endParaRPr/>
          </a:p>
          <a:p>
            <a:pPr marL="0" lvl="0" indent="0" algn="l" rtl="0">
              <a:spcBef>
                <a:spcPts val="0"/>
              </a:spcBef>
              <a:spcAft>
                <a:spcPts val="0"/>
              </a:spcAft>
              <a:buNone/>
            </a:pPr>
            <a:endParaRPr/>
          </a:p>
          <a:p>
            <a:pPr marL="457200" lvl="0" indent="-323850" algn="l" rtl="0">
              <a:spcBef>
                <a:spcPts val="0"/>
              </a:spcBef>
              <a:spcAft>
                <a:spcPts val="0"/>
              </a:spcAft>
              <a:buSzPts val="1500"/>
              <a:buChar char="●"/>
            </a:pPr>
            <a:r>
              <a:rPr lang="en"/>
              <a:t>Nonconforming </a:t>
            </a:r>
            <a:r>
              <a:rPr lang="en" b="1"/>
              <a:t>Uses</a:t>
            </a:r>
            <a:r>
              <a:rPr lang="en"/>
              <a:t>  - ZBA required for expansion or change</a:t>
            </a:r>
            <a:endParaRPr/>
          </a:p>
          <a:p>
            <a:pPr marL="914400" lvl="1" indent="-323850" algn="l" rtl="0">
              <a:spcBef>
                <a:spcPts val="0"/>
              </a:spcBef>
              <a:spcAft>
                <a:spcPts val="0"/>
              </a:spcAft>
              <a:buSzPts val="1500"/>
              <a:buChar char="○"/>
            </a:pPr>
            <a:r>
              <a:rPr lang="en"/>
              <a:t> </a:t>
            </a:r>
            <a:r>
              <a:rPr lang="en" i="1">
                <a:solidFill>
                  <a:srgbClr val="FF0000"/>
                </a:solidFill>
              </a:rPr>
              <a:t>No proposed changes in new zoning</a:t>
            </a:r>
            <a:endParaRPr i="1">
              <a:solidFill>
                <a:srgbClr val="FF0000"/>
              </a:solidFill>
            </a:endParaRPr>
          </a:p>
          <a:p>
            <a:pPr marL="457200" lvl="0" indent="0" algn="l" rtl="0">
              <a:spcBef>
                <a:spcPts val="0"/>
              </a:spcBef>
              <a:spcAft>
                <a:spcPts val="0"/>
              </a:spcAft>
              <a:buNone/>
            </a:pPr>
            <a:endParaRPr/>
          </a:p>
          <a:p>
            <a:pPr marL="457200" lvl="0" indent="-323850" algn="l" rtl="0">
              <a:spcBef>
                <a:spcPts val="0"/>
              </a:spcBef>
              <a:spcAft>
                <a:spcPts val="0"/>
              </a:spcAft>
              <a:buSzPts val="1500"/>
              <a:buChar char="●"/>
            </a:pPr>
            <a:r>
              <a:rPr lang="en"/>
              <a:t>Nonconforming </a:t>
            </a:r>
            <a:r>
              <a:rPr lang="en" b="1"/>
              <a:t>Structure</a:t>
            </a:r>
            <a:r>
              <a:rPr lang="en"/>
              <a:t> - Single and Two Family Structures with nonconforming lot sizes </a:t>
            </a:r>
            <a:r>
              <a:rPr lang="en" b="1"/>
              <a:t>or</a:t>
            </a:r>
            <a:r>
              <a:rPr lang="en"/>
              <a:t> non-conforming structures may propose alterations which do not require a special permit</a:t>
            </a:r>
            <a:endParaRPr/>
          </a:p>
          <a:p>
            <a:pPr marL="914400" lvl="1" indent="-323850" algn="l" rtl="0">
              <a:spcBef>
                <a:spcPts val="0"/>
              </a:spcBef>
              <a:spcAft>
                <a:spcPts val="0"/>
              </a:spcAft>
              <a:buSzPts val="1500"/>
              <a:buChar char="○"/>
            </a:pPr>
            <a:r>
              <a:rPr lang="en"/>
              <a:t> </a:t>
            </a:r>
            <a:r>
              <a:rPr lang="en" i="1">
                <a:solidFill>
                  <a:srgbClr val="FF0000"/>
                </a:solidFill>
              </a:rPr>
              <a:t>No proposed changes in new zoning, but additional language has been added to clarify what comprises a nonconformity relative to new dimensional standards</a:t>
            </a:r>
            <a:endParaRPr i="1">
              <a:solidFill>
                <a:srgbClr val="FF0000"/>
              </a:solidFill>
            </a:endParaRPr>
          </a:p>
        </p:txBody>
      </p:sp>
      <p:sp>
        <p:nvSpPr>
          <p:cNvPr id="686" name="Google Shape;686;p68"/>
          <p:cNvSpPr txBox="1">
            <a:spLocks noGrp="1"/>
          </p:cNvSpPr>
          <p:nvPr>
            <p:ph type="subTitle" idx="5"/>
          </p:nvPr>
        </p:nvSpPr>
        <p:spPr>
          <a:xfrm>
            <a:off x="6248250" y="723838"/>
            <a:ext cx="27435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69"/>
          <p:cNvSpPr txBox="1">
            <a:spLocks noGrp="1"/>
          </p:cNvSpPr>
          <p:nvPr>
            <p:ph type="subTitle" idx="1"/>
          </p:nvPr>
        </p:nvSpPr>
        <p:spPr>
          <a:xfrm>
            <a:off x="457200" y="1904938"/>
            <a:ext cx="8534400" cy="2001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p:txBody>
      </p:sp>
      <p:sp>
        <p:nvSpPr>
          <p:cNvPr id="692" name="Google Shape;692;p69"/>
          <p:cNvSpPr txBox="1">
            <a:spLocks noGrp="1"/>
          </p:cNvSpPr>
          <p:nvPr>
            <p:ph type="title"/>
          </p:nvPr>
        </p:nvSpPr>
        <p:spPr>
          <a:xfrm>
            <a:off x="457200" y="1257238"/>
            <a:ext cx="8534400" cy="507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Proposed Zoning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70"/>
          <p:cNvSpPr/>
          <p:nvPr/>
        </p:nvSpPr>
        <p:spPr>
          <a:xfrm>
            <a:off x="398075" y="2365994"/>
            <a:ext cx="4679100" cy="6750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698" name="Google Shape;698;p70"/>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13</a:t>
            </a:fld>
            <a:endParaRPr/>
          </a:p>
        </p:txBody>
      </p:sp>
      <p:sp>
        <p:nvSpPr>
          <p:cNvPr id="699" name="Google Shape;699;p70"/>
          <p:cNvSpPr txBox="1">
            <a:spLocks noGrp="1"/>
          </p:cNvSpPr>
          <p:nvPr>
            <p:ph type="subTitle" idx="1"/>
          </p:nvPr>
        </p:nvSpPr>
        <p:spPr>
          <a:xfrm>
            <a:off x="531863" y="3701694"/>
            <a:ext cx="2614200" cy="9696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200" b="1" u="sng"/>
              <a:t>New Base Zoning</a:t>
            </a:r>
            <a:endParaRPr sz="1200" b="1" u="sng"/>
          </a:p>
          <a:p>
            <a:pPr marL="0" lvl="0" indent="0" algn="l" rtl="0">
              <a:spcBef>
                <a:spcPts val="0"/>
              </a:spcBef>
              <a:spcAft>
                <a:spcPts val="0"/>
              </a:spcAft>
              <a:buNone/>
            </a:pPr>
            <a:r>
              <a:rPr lang="en" sz="1200" b="1"/>
              <a:t>Town Center Zoning with </a:t>
            </a:r>
            <a:br>
              <a:rPr lang="en" sz="1200" b="1"/>
            </a:br>
            <a:r>
              <a:rPr lang="en" sz="1200" b="1"/>
              <a:t>Design Standards</a:t>
            </a:r>
            <a:endParaRPr sz="1200" b="1"/>
          </a:p>
          <a:p>
            <a:pPr marL="0" lvl="0" indent="0" algn="l" rtl="0">
              <a:spcBef>
                <a:spcPts val="0"/>
              </a:spcBef>
              <a:spcAft>
                <a:spcPts val="0"/>
              </a:spcAft>
              <a:buNone/>
            </a:pPr>
            <a:r>
              <a:rPr lang="en" sz="900" i="1"/>
              <a:t>This to includes 5 subdistricts,</a:t>
            </a:r>
            <a:endParaRPr sz="900" i="1"/>
          </a:p>
          <a:p>
            <a:pPr marL="0" lvl="0" indent="0" algn="l" rtl="0">
              <a:spcBef>
                <a:spcPts val="0"/>
              </a:spcBef>
              <a:spcAft>
                <a:spcPts val="0"/>
              </a:spcAft>
              <a:buNone/>
            </a:pPr>
            <a:r>
              <a:rPr lang="en" sz="900" i="1"/>
              <a:t>each with distinctive patterns and standards. </a:t>
            </a:r>
            <a:br>
              <a:rPr lang="en" sz="900" i="1"/>
            </a:br>
            <a:r>
              <a:rPr lang="en" sz="900" i="1"/>
              <a:t>This would replace existing zoning in these areas.</a:t>
            </a:r>
            <a:endParaRPr sz="900" i="1"/>
          </a:p>
        </p:txBody>
      </p:sp>
      <p:sp>
        <p:nvSpPr>
          <p:cNvPr id="700" name="Google Shape;700;p70"/>
          <p:cNvSpPr txBox="1">
            <a:spLocks noGrp="1"/>
          </p:cNvSpPr>
          <p:nvPr>
            <p:ph type="subTitle" idx="1"/>
          </p:nvPr>
        </p:nvSpPr>
        <p:spPr>
          <a:xfrm>
            <a:off x="3796200" y="3701700"/>
            <a:ext cx="2862300" cy="923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200" b="1" u="sng"/>
              <a:t>Overlay</a:t>
            </a:r>
            <a:r>
              <a:rPr lang="en" sz="1200" b="1"/>
              <a:t/>
            </a:r>
            <a:br>
              <a:rPr lang="en" sz="1200" b="1"/>
            </a:br>
            <a:r>
              <a:rPr lang="en" sz="1200" b="1"/>
              <a:t>3A Multi Family Overlay District</a:t>
            </a:r>
            <a:endParaRPr sz="1200" b="1"/>
          </a:p>
          <a:p>
            <a:pPr marL="0" lvl="0" indent="0" algn="l" rtl="0">
              <a:spcBef>
                <a:spcPts val="0"/>
              </a:spcBef>
              <a:spcAft>
                <a:spcPts val="0"/>
              </a:spcAft>
              <a:buNone/>
            </a:pPr>
            <a:r>
              <a:rPr lang="en" sz="900" i="1"/>
              <a:t>The Asbury subdistrict outside of the boundaries of the Town Center provides the final piece of the puzzle to meet 3A requirements. Outside of the Town Center, this would be an alternative to existing zoning.</a:t>
            </a:r>
            <a:endParaRPr sz="1200" b="1"/>
          </a:p>
        </p:txBody>
      </p:sp>
      <p:sp>
        <p:nvSpPr>
          <p:cNvPr id="701" name="Google Shape;701;p70"/>
          <p:cNvSpPr txBox="1">
            <a:spLocks noGrp="1"/>
          </p:cNvSpPr>
          <p:nvPr>
            <p:ph type="subTitle" idx="1"/>
          </p:nvPr>
        </p:nvSpPr>
        <p:spPr>
          <a:xfrm>
            <a:off x="3842850" y="2497050"/>
            <a:ext cx="1012500" cy="307800"/>
          </a:xfrm>
          <a:prstGeom prst="rect">
            <a:avLst/>
          </a:prstGeom>
          <a:solidFill>
            <a:srgbClr val="A4C2F4"/>
          </a:solidFill>
          <a:ln>
            <a:noFill/>
          </a:ln>
        </p:spPr>
        <p:txBody>
          <a:bodyPr spcFirstLastPara="1" wrap="square" lIns="0" tIns="0" rIns="0" bIns="0" anchor="t" anchorCtr="0">
            <a:spAutoFit/>
          </a:bodyPr>
          <a:lstStyle/>
          <a:p>
            <a:pPr marL="0" lvl="0" indent="0" algn="ctr" rtl="0">
              <a:spcBef>
                <a:spcPts val="0"/>
              </a:spcBef>
              <a:spcAft>
                <a:spcPts val="0"/>
              </a:spcAft>
              <a:buNone/>
            </a:pPr>
            <a:r>
              <a:rPr lang="en" sz="1000" b="1"/>
              <a:t>3A - MFOD</a:t>
            </a:r>
            <a:endParaRPr sz="1000" b="1"/>
          </a:p>
          <a:p>
            <a:pPr marL="0" lvl="0" indent="0" algn="ctr" rtl="0">
              <a:spcBef>
                <a:spcPts val="0"/>
              </a:spcBef>
              <a:spcAft>
                <a:spcPts val="0"/>
              </a:spcAft>
              <a:buNone/>
            </a:pPr>
            <a:r>
              <a:rPr lang="en" sz="1000" b="1"/>
              <a:t>Asbury North</a:t>
            </a:r>
            <a:endParaRPr sz="1200" b="1"/>
          </a:p>
        </p:txBody>
      </p:sp>
      <p:sp>
        <p:nvSpPr>
          <p:cNvPr id="702" name="Google Shape;702;p70"/>
          <p:cNvSpPr/>
          <p:nvPr/>
        </p:nvSpPr>
        <p:spPr>
          <a:xfrm>
            <a:off x="567022" y="2177375"/>
            <a:ext cx="148800" cy="147600"/>
          </a:xfrm>
          <a:prstGeom prst="rect">
            <a:avLst/>
          </a:prstGeom>
          <a:solidFill>
            <a:srgbClr val="E75A5A"/>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703" name="Google Shape;703;p70"/>
          <p:cNvSpPr/>
          <p:nvPr/>
        </p:nvSpPr>
        <p:spPr>
          <a:xfrm>
            <a:off x="567022" y="2403534"/>
            <a:ext cx="148800" cy="147600"/>
          </a:xfrm>
          <a:prstGeom prst="rect">
            <a:avLst/>
          </a:prstGeom>
          <a:solidFill>
            <a:srgbClr val="EA8D8D"/>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704" name="Google Shape;704;p70"/>
          <p:cNvSpPr/>
          <p:nvPr/>
        </p:nvSpPr>
        <p:spPr>
          <a:xfrm>
            <a:off x="567022" y="2629694"/>
            <a:ext cx="148800" cy="147600"/>
          </a:xfrm>
          <a:prstGeom prst="rect">
            <a:avLst/>
          </a:prstGeom>
          <a:solidFill>
            <a:srgbClr val="E68738"/>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705" name="Google Shape;705;p70"/>
          <p:cNvSpPr txBox="1"/>
          <p:nvPr/>
        </p:nvSpPr>
        <p:spPr>
          <a:xfrm>
            <a:off x="837300" y="2121917"/>
            <a:ext cx="1738200" cy="1216200"/>
          </a:xfrm>
          <a:prstGeom prst="rect">
            <a:avLst/>
          </a:prstGeom>
          <a:noFill/>
          <a:ln>
            <a:noFill/>
          </a:ln>
        </p:spPr>
        <p:txBody>
          <a:bodyPr spcFirstLastPara="1" wrap="square" lIns="45725" tIns="45725" rIns="45725" bIns="45725" anchor="t" anchorCtr="0">
            <a:noAutofit/>
          </a:bodyPr>
          <a:lstStyle/>
          <a:p>
            <a:pPr marL="0" lvl="0" indent="0" algn="l" rtl="0">
              <a:lnSpc>
                <a:spcPct val="150000"/>
              </a:lnSpc>
              <a:spcBef>
                <a:spcPts val="0"/>
              </a:spcBef>
              <a:spcAft>
                <a:spcPts val="0"/>
              </a:spcAft>
              <a:buClr>
                <a:schemeClr val="dk1"/>
              </a:buClr>
              <a:buSzPts val="600"/>
              <a:buFont typeface="Arial"/>
              <a:buNone/>
            </a:pPr>
            <a:r>
              <a:rPr lang="en" sz="1000" b="1">
                <a:solidFill>
                  <a:schemeClr val="dk1"/>
                </a:solidFill>
              </a:rPr>
              <a:t>Depot Square Mixed Use</a:t>
            </a:r>
            <a:endParaRPr sz="1000" b="1"/>
          </a:p>
          <a:p>
            <a:pPr marL="0" lvl="0" indent="0" algn="l" rtl="0">
              <a:lnSpc>
                <a:spcPct val="150000"/>
              </a:lnSpc>
              <a:spcBef>
                <a:spcPts val="0"/>
              </a:spcBef>
              <a:spcAft>
                <a:spcPts val="0"/>
              </a:spcAft>
              <a:buNone/>
            </a:pPr>
            <a:r>
              <a:rPr lang="en" sz="1000" b="1"/>
              <a:t>Bay Road Mixed Use</a:t>
            </a:r>
            <a:endParaRPr sz="1000" b="1"/>
          </a:p>
          <a:p>
            <a:pPr marL="0" lvl="0" indent="0" algn="l" rtl="0">
              <a:lnSpc>
                <a:spcPct val="150000"/>
              </a:lnSpc>
              <a:spcBef>
                <a:spcPts val="0"/>
              </a:spcBef>
              <a:spcAft>
                <a:spcPts val="0"/>
              </a:spcAft>
              <a:buNone/>
            </a:pPr>
            <a:r>
              <a:rPr lang="en" sz="1000" b="1"/>
              <a:t>Willow St Mixed Use</a:t>
            </a:r>
            <a:endParaRPr sz="1000" b="1"/>
          </a:p>
          <a:p>
            <a:pPr marL="0" lvl="0" indent="0" algn="l" rtl="0">
              <a:lnSpc>
                <a:spcPct val="150000"/>
              </a:lnSpc>
              <a:spcBef>
                <a:spcPts val="0"/>
              </a:spcBef>
              <a:spcAft>
                <a:spcPts val="0"/>
              </a:spcAft>
              <a:buNone/>
            </a:pPr>
            <a:r>
              <a:rPr lang="en" sz="1000" b="1"/>
              <a:t>Downtown Residential</a:t>
            </a:r>
            <a:endParaRPr sz="1000" b="1"/>
          </a:p>
          <a:p>
            <a:pPr marL="0" lvl="0" indent="0" algn="l" rtl="0">
              <a:lnSpc>
                <a:spcPct val="150000"/>
              </a:lnSpc>
              <a:spcBef>
                <a:spcPts val="0"/>
              </a:spcBef>
              <a:spcAft>
                <a:spcPts val="0"/>
              </a:spcAft>
              <a:buNone/>
            </a:pPr>
            <a:r>
              <a:rPr lang="en" sz="1000" b="1"/>
              <a:t>Bay Road Civic</a:t>
            </a:r>
            <a:endParaRPr sz="1000" b="1"/>
          </a:p>
        </p:txBody>
      </p:sp>
      <p:sp>
        <p:nvSpPr>
          <p:cNvPr id="706" name="Google Shape;706;p70"/>
          <p:cNvSpPr/>
          <p:nvPr/>
        </p:nvSpPr>
        <p:spPr>
          <a:xfrm>
            <a:off x="565263" y="2855853"/>
            <a:ext cx="148800" cy="147600"/>
          </a:xfrm>
          <a:prstGeom prst="rect">
            <a:avLst/>
          </a:prstGeom>
          <a:solidFill>
            <a:srgbClr val="F1D378"/>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707" name="Google Shape;707;p70"/>
          <p:cNvSpPr/>
          <p:nvPr/>
        </p:nvSpPr>
        <p:spPr>
          <a:xfrm>
            <a:off x="568775" y="3082012"/>
            <a:ext cx="148800" cy="147600"/>
          </a:xfrm>
          <a:prstGeom prst="rect">
            <a:avLst/>
          </a:prstGeom>
          <a:solidFill>
            <a:srgbClr val="93BAE3"/>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cxnSp>
        <p:nvCxnSpPr>
          <p:cNvPr id="708" name="Google Shape;708;p70"/>
          <p:cNvCxnSpPr/>
          <p:nvPr/>
        </p:nvCxnSpPr>
        <p:spPr>
          <a:xfrm rot="10800000" flipH="1">
            <a:off x="3325538" y="1588913"/>
            <a:ext cx="7500" cy="783300"/>
          </a:xfrm>
          <a:prstGeom prst="straightConnector1">
            <a:avLst/>
          </a:prstGeom>
          <a:noFill/>
          <a:ln w="28575" cap="flat" cmpd="sng">
            <a:solidFill>
              <a:schemeClr val="dk2"/>
            </a:solidFill>
            <a:prstDash val="solid"/>
            <a:round/>
            <a:headEnd type="none" w="med" len="med"/>
            <a:tailEnd type="none" w="med" len="med"/>
          </a:ln>
        </p:spPr>
      </p:cxnSp>
      <p:cxnSp>
        <p:nvCxnSpPr>
          <p:cNvPr id="709" name="Google Shape;709;p70"/>
          <p:cNvCxnSpPr/>
          <p:nvPr/>
        </p:nvCxnSpPr>
        <p:spPr>
          <a:xfrm flipH="1">
            <a:off x="3333038" y="1588913"/>
            <a:ext cx="272100" cy="7500"/>
          </a:xfrm>
          <a:prstGeom prst="straightConnector1">
            <a:avLst/>
          </a:prstGeom>
          <a:noFill/>
          <a:ln w="28575" cap="flat" cmpd="sng">
            <a:solidFill>
              <a:schemeClr val="dk2"/>
            </a:solidFill>
            <a:prstDash val="solid"/>
            <a:round/>
            <a:headEnd type="none" w="med" len="med"/>
            <a:tailEnd type="none" w="med" len="med"/>
          </a:ln>
        </p:spPr>
      </p:cxnSp>
      <p:sp>
        <p:nvSpPr>
          <p:cNvPr id="710" name="Google Shape;710;p70"/>
          <p:cNvSpPr txBox="1"/>
          <p:nvPr/>
        </p:nvSpPr>
        <p:spPr>
          <a:xfrm>
            <a:off x="3605138" y="1371875"/>
            <a:ext cx="1405500" cy="400200"/>
          </a:xfrm>
          <a:prstGeom prst="rect">
            <a:avLst/>
          </a:prstGeom>
          <a:noFill/>
          <a:ln w="28575" cap="flat" cmpd="sng">
            <a:solidFill>
              <a:schemeClr val="dk2"/>
            </a:solidFill>
            <a:prstDash val="solid"/>
            <a:round/>
            <a:headEnd type="none" w="sm" len="sm"/>
            <a:tailEnd type="none" w="sm" len="sm"/>
          </a:ln>
        </p:spPr>
        <p:txBody>
          <a:bodyPr spcFirstLastPara="1" wrap="square" lIns="45725" tIns="45725" rIns="45725" bIns="45725" anchor="t" anchorCtr="0">
            <a:spAutoFit/>
          </a:bodyPr>
          <a:lstStyle/>
          <a:p>
            <a:pPr marL="0" lvl="0" indent="0" algn="l" rtl="0">
              <a:lnSpc>
                <a:spcPct val="100000"/>
              </a:lnSpc>
              <a:spcBef>
                <a:spcPts val="0"/>
              </a:spcBef>
              <a:spcAft>
                <a:spcPts val="0"/>
              </a:spcAft>
              <a:buNone/>
            </a:pPr>
            <a:r>
              <a:rPr lang="en" sz="1000" b="1" i="1">
                <a:solidFill>
                  <a:schemeClr val="dk1"/>
                </a:solidFill>
              </a:rPr>
              <a:t>Districts contributing to 3A compliance</a:t>
            </a:r>
            <a:endParaRPr sz="700" i="1">
              <a:solidFill>
                <a:schemeClr val="dk1"/>
              </a:solidFill>
            </a:endParaRPr>
          </a:p>
        </p:txBody>
      </p:sp>
      <p:sp>
        <p:nvSpPr>
          <p:cNvPr id="711" name="Google Shape;711;p70"/>
          <p:cNvSpPr txBox="1">
            <a:spLocks noGrp="1"/>
          </p:cNvSpPr>
          <p:nvPr>
            <p:ph type="title"/>
          </p:nvPr>
        </p:nvSpPr>
        <p:spPr>
          <a:xfrm>
            <a:off x="152250" y="342838"/>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t>Overall Zoning &amp; Compliance Approach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71"/>
          <p:cNvSpPr txBox="1">
            <a:spLocks noGrp="1"/>
          </p:cNvSpPr>
          <p:nvPr>
            <p:ph type="subTitle" idx="1"/>
          </p:nvPr>
        </p:nvSpPr>
        <p:spPr>
          <a:xfrm>
            <a:off x="765975" y="4558425"/>
            <a:ext cx="6634500" cy="24630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600"/>
              <a:buFont typeface="Arial"/>
              <a:buNone/>
            </a:pPr>
            <a:r>
              <a:rPr lang="en" sz="1000" b="1"/>
              <a:t>Multi-family homes along Asbury Street</a:t>
            </a:r>
            <a:endParaRPr sz="1000" b="1"/>
          </a:p>
          <a:p>
            <a:pPr marL="0" lvl="0" indent="0" algn="l" rtl="0">
              <a:spcBef>
                <a:spcPts val="0"/>
              </a:spcBef>
              <a:spcAft>
                <a:spcPts val="0"/>
              </a:spcAft>
              <a:buNone/>
            </a:pPr>
            <a:r>
              <a:rPr lang="en"/>
              <a:t>69 units in planned and existing projects</a:t>
            </a:r>
            <a:endParaRPr sz="1000" b="1"/>
          </a:p>
        </p:txBody>
      </p:sp>
      <p:pic>
        <p:nvPicPr>
          <p:cNvPr id="717" name="Google Shape;717;p71" title="2025.03.12_Asbury Street North_outline.png"/>
          <p:cNvPicPr preferRelativeResize="0">
            <a:picLocks noGrp="1"/>
          </p:cNvPicPr>
          <p:nvPr>
            <p:ph type="pic" idx="2"/>
          </p:nvPr>
        </p:nvPicPr>
        <p:blipFill rotWithShape="1">
          <a:blip r:embed="rId3">
            <a:alphaModFix/>
          </a:blip>
          <a:srcRect l="8229" r="8221"/>
          <a:stretch/>
        </p:blipFill>
        <p:spPr>
          <a:xfrm>
            <a:off x="468450" y="1053332"/>
            <a:ext cx="3995812" cy="3381511"/>
          </a:xfrm>
          <a:prstGeom prst="rect">
            <a:avLst/>
          </a:prstGeom>
        </p:spPr>
      </p:pic>
      <p:pic>
        <p:nvPicPr>
          <p:cNvPr id="718" name="Google Shape;718;p71" title="2025.03.12_Asbury Street_Key Map.png"/>
          <p:cNvPicPr preferRelativeResize="0"/>
          <p:nvPr/>
        </p:nvPicPr>
        <p:blipFill rotWithShape="1">
          <a:blip r:embed="rId4">
            <a:alphaModFix/>
          </a:blip>
          <a:srcRect l="9"/>
          <a:stretch/>
        </p:blipFill>
        <p:spPr>
          <a:xfrm>
            <a:off x="2999232" y="1053338"/>
            <a:ext cx="1464869" cy="1097280"/>
          </a:xfrm>
          <a:prstGeom prst="rect">
            <a:avLst/>
          </a:prstGeom>
          <a:noFill/>
          <a:ln w="9525" cap="flat" cmpd="sng">
            <a:solidFill>
              <a:schemeClr val="dk1"/>
            </a:solidFill>
            <a:prstDash val="solid"/>
            <a:round/>
            <a:headEnd type="none" w="sm" len="sm"/>
            <a:tailEnd type="none" w="sm" len="sm"/>
          </a:ln>
        </p:spPr>
      </p:pic>
      <p:graphicFrame>
        <p:nvGraphicFramePr>
          <p:cNvPr id="719" name="Google Shape;719;p71"/>
          <p:cNvGraphicFramePr/>
          <p:nvPr/>
        </p:nvGraphicFramePr>
        <p:xfrm>
          <a:off x="4746738" y="1033369"/>
          <a:ext cx="3000000" cy="3000000"/>
        </p:xfrm>
        <a:graphic>
          <a:graphicData uri="http://schemas.openxmlformats.org/drawingml/2006/table">
            <a:tbl>
              <a:tblPr>
                <a:noFill/>
                <a:tableStyleId>{02EF7566-C719-4DD9-B88E-53A555459F04}</a:tableStyleId>
              </a:tblPr>
              <a:tblGrid>
                <a:gridCol w="1715375">
                  <a:extLst>
                    <a:ext uri="{9D8B030D-6E8A-4147-A177-3AD203B41FA5}">
                      <a16:colId xmlns:a16="http://schemas.microsoft.com/office/drawing/2014/main" val="20000"/>
                    </a:ext>
                  </a:extLst>
                </a:gridCol>
                <a:gridCol w="2135475">
                  <a:extLst>
                    <a:ext uri="{9D8B030D-6E8A-4147-A177-3AD203B41FA5}">
                      <a16:colId xmlns:a16="http://schemas.microsoft.com/office/drawing/2014/main" val="20001"/>
                    </a:ext>
                  </a:extLst>
                </a:gridCol>
              </a:tblGrid>
              <a:tr h="190500">
                <a:tc gridSpan="2">
                  <a:txBody>
                    <a:bodyPr/>
                    <a:lstStyle/>
                    <a:p>
                      <a:pPr marL="0" lvl="0" indent="0" algn="l" rtl="0">
                        <a:spcBef>
                          <a:spcPts val="0"/>
                        </a:spcBef>
                        <a:spcAft>
                          <a:spcPts val="0"/>
                        </a:spcAft>
                        <a:buNone/>
                      </a:pPr>
                      <a:r>
                        <a:rPr lang="en" sz="800" b="1"/>
                        <a:t>Key Stats</a:t>
                      </a:r>
                      <a:endParaRPr sz="800" b="1"/>
                    </a:p>
                  </a:txBody>
                  <a:tcPr marL="45725" marR="45725" marT="45725" marB="45725">
                    <a:lnT w="9525" cap="flat" cmpd="sng">
                      <a:solidFill>
                        <a:srgbClr val="9E9E9E"/>
                      </a:solidFill>
                      <a:prstDash val="solid"/>
                      <a:round/>
                      <a:headEnd type="none" w="sm" len="sm"/>
                      <a:tailEnd type="none" w="sm" len="sm"/>
                    </a:lnT>
                    <a:solidFill>
                      <a:srgbClr val="EEEEEE"/>
                    </a:solidFill>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marL="0" lvl="0" indent="0" algn="l" rtl="0">
                        <a:spcBef>
                          <a:spcPts val="0"/>
                        </a:spcBef>
                        <a:spcAft>
                          <a:spcPts val="0"/>
                        </a:spcAft>
                        <a:buNone/>
                      </a:pPr>
                      <a:r>
                        <a:rPr lang="en" sz="800"/>
                        <a:t>Acres</a:t>
                      </a:r>
                      <a:endParaRPr sz="800"/>
                    </a:p>
                  </a:txBody>
                  <a:tcPr marL="45725" marR="45725" marT="45725" marB="45725"/>
                </a:tc>
                <a:tc>
                  <a:txBody>
                    <a:bodyPr/>
                    <a:lstStyle/>
                    <a:p>
                      <a:pPr marL="0" lvl="0" indent="0" algn="l" rtl="0">
                        <a:spcBef>
                          <a:spcPts val="0"/>
                        </a:spcBef>
                        <a:spcAft>
                          <a:spcPts val="0"/>
                        </a:spcAft>
                        <a:buNone/>
                      </a:pPr>
                      <a:r>
                        <a:rPr lang="en" sz="800"/>
                        <a:t>19.1</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1"/>
                  </a:ext>
                </a:extLst>
              </a:tr>
              <a:tr h="190500">
                <a:tc>
                  <a:txBody>
                    <a:bodyPr/>
                    <a:lstStyle/>
                    <a:p>
                      <a:pPr marL="0" lvl="0" indent="0" algn="l" rtl="0">
                        <a:spcBef>
                          <a:spcPts val="0"/>
                        </a:spcBef>
                        <a:spcAft>
                          <a:spcPts val="0"/>
                        </a:spcAft>
                        <a:buNone/>
                      </a:pPr>
                      <a:r>
                        <a:rPr lang="en" sz="800"/>
                        <a:t>Density Denominator</a:t>
                      </a:r>
                      <a:endParaRPr sz="800"/>
                    </a:p>
                  </a:txBody>
                  <a:tcPr marL="45725" marR="45725" marT="45725" marB="45725"/>
                </a:tc>
                <a:tc>
                  <a:txBody>
                    <a:bodyPr/>
                    <a:lstStyle/>
                    <a:p>
                      <a:pPr marL="0" lvl="0" indent="0" algn="l" rtl="0">
                        <a:spcBef>
                          <a:spcPts val="0"/>
                        </a:spcBef>
                        <a:spcAft>
                          <a:spcPts val="0"/>
                        </a:spcAft>
                        <a:buNone/>
                      </a:pPr>
                      <a:r>
                        <a:rPr lang="en" sz="800"/>
                        <a:t>16.4</a:t>
                      </a:r>
                      <a:endParaRPr sz="600" i="1"/>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2"/>
                  </a:ext>
                </a:extLst>
              </a:tr>
              <a:tr h="190500">
                <a:tc>
                  <a:txBody>
                    <a:bodyPr/>
                    <a:lstStyle/>
                    <a:p>
                      <a:pPr marL="0" lvl="0" indent="0" algn="l" rtl="0">
                        <a:spcBef>
                          <a:spcPts val="0"/>
                        </a:spcBef>
                        <a:spcAft>
                          <a:spcPts val="0"/>
                        </a:spcAft>
                        <a:buNone/>
                      </a:pPr>
                      <a:r>
                        <a:rPr lang="en" sz="800"/>
                        <a:t>Existing/Planned Units</a:t>
                      </a:r>
                      <a:endParaRPr sz="800"/>
                    </a:p>
                  </a:txBody>
                  <a:tcPr marL="45725" marR="45725" marT="45725" marB="45725"/>
                </a:tc>
                <a:tc>
                  <a:txBody>
                    <a:bodyPr/>
                    <a:lstStyle/>
                    <a:p>
                      <a:pPr marL="0" lvl="0" indent="0" algn="l" rtl="0">
                        <a:spcBef>
                          <a:spcPts val="0"/>
                        </a:spcBef>
                        <a:spcAft>
                          <a:spcPts val="0"/>
                        </a:spcAft>
                        <a:buNone/>
                      </a:pPr>
                      <a:r>
                        <a:rPr lang="en" sz="800"/>
                        <a:t>68</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3"/>
                  </a:ext>
                </a:extLst>
              </a:tr>
              <a:tr h="190500">
                <a:tc>
                  <a:txBody>
                    <a:bodyPr/>
                    <a:lstStyle/>
                    <a:p>
                      <a:pPr marL="0" lvl="0" indent="0" algn="l" rtl="0">
                        <a:spcBef>
                          <a:spcPts val="0"/>
                        </a:spcBef>
                        <a:spcAft>
                          <a:spcPts val="0"/>
                        </a:spcAft>
                        <a:buNone/>
                      </a:pPr>
                      <a:r>
                        <a:rPr lang="en" sz="800"/>
                        <a:t>Existing Density</a:t>
                      </a:r>
                      <a:r>
                        <a:rPr lang="en" sz="800">
                          <a:solidFill>
                            <a:schemeClr val="dk1"/>
                          </a:solidFill>
                        </a:rPr>
                        <a:t> (with DD)</a:t>
                      </a:r>
                      <a:endParaRPr sz="800"/>
                    </a:p>
                  </a:txBody>
                  <a:tcPr marL="45725" marR="45725" marT="45725" marB="45725"/>
                </a:tc>
                <a:tc>
                  <a:txBody>
                    <a:bodyPr/>
                    <a:lstStyle/>
                    <a:p>
                      <a:pPr marL="0" lvl="0" indent="0" algn="l" rtl="0">
                        <a:spcBef>
                          <a:spcPts val="0"/>
                        </a:spcBef>
                        <a:spcAft>
                          <a:spcPts val="0"/>
                        </a:spcAft>
                        <a:buNone/>
                      </a:pPr>
                      <a:r>
                        <a:rPr lang="en" sz="800"/>
                        <a:t>4.1 units per acre</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4"/>
                  </a:ext>
                </a:extLst>
              </a:tr>
              <a:tr h="190500">
                <a:tc>
                  <a:txBody>
                    <a:bodyPr/>
                    <a:lstStyle/>
                    <a:p>
                      <a:pPr marL="0" lvl="0" indent="0" algn="l" rtl="0">
                        <a:spcBef>
                          <a:spcPts val="0"/>
                        </a:spcBef>
                        <a:spcAft>
                          <a:spcPts val="0"/>
                        </a:spcAft>
                        <a:buNone/>
                      </a:pPr>
                      <a:r>
                        <a:rPr lang="en" sz="800"/>
                        <a:t>Current Use</a:t>
                      </a:r>
                      <a:endParaRPr sz="800"/>
                    </a:p>
                  </a:txBody>
                  <a:tcPr marL="45725" marR="45725" marT="45725" marB="45725"/>
                </a:tc>
                <a:tc>
                  <a:txBody>
                    <a:bodyPr/>
                    <a:lstStyle/>
                    <a:p>
                      <a:pPr marL="0" lvl="0" indent="0" algn="l" rtl="0">
                        <a:spcBef>
                          <a:spcPts val="0"/>
                        </a:spcBef>
                        <a:spcAft>
                          <a:spcPts val="0"/>
                        </a:spcAft>
                        <a:buNone/>
                      </a:pPr>
                      <a:r>
                        <a:rPr lang="en" sz="800"/>
                        <a:t>Housing</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5"/>
                  </a:ext>
                </a:extLst>
              </a:tr>
              <a:tr h="190500">
                <a:tc>
                  <a:txBody>
                    <a:bodyPr/>
                    <a:lstStyle/>
                    <a:p>
                      <a:pPr marL="0" lvl="0" indent="0" algn="l" rtl="0">
                        <a:spcBef>
                          <a:spcPts val="0"/>
                        </a:spcBef>
                        <a:spcAft>
                          <a:spcPts val="0"/>
                        </a:spcAft>
                        <a:buNone/>
                      </a:pPr>
                      <a:r>
                        <a:rPr lang="en" sz="800"/>
                        <a:t>Current Ownership</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Private</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6"/>
                  </a:ext>
                </a:extLst>
              </a:tr>
              <a:tr h="190500">
                <a:tc gridSpan="2">
                  <a:txBody>
                    <a:bodyPr/>
                    <a:lstStyle/>
                    <a:p>
                      <a:pPr marL="0" lvl="0" indent="0" algn="l" rtl="0">
                        <a:spcBef>
                          <a:spcPts val="0"/>
                        </a:spcBef>
                        <a:spcAft>
                          <a:spcPts val="0"/>
                        </a:spcAft>
                        <a:buNone/>
                      </a:pPr>
                      <a:r>
                        <a:rPr lang="en" sz="800" b="1"/>
                        <a:t>Potential Issue</a:t>
                      </a:r>
                      <a:endParaRPr sz="800" b="1"/>
                    </a:p>
                  </a:txBody>
                  <a:tcPr marL="45725" marR="45725" marT="45725" marB="45725">
                    <a:lnR w="9525" cap="flat" cmpd="sng">
                      <a:solidFill>
                        <a:srgbClr val="9E9E9E"/>
                      </a:solidFill>
                      <a:prstDash val="solid"/>
                      <a:round/>
                      <a:headEnd type="none" w="sm" len="sm"/>
                      <a:tailEnd type="none" w="sm" len="sm"/>
                    </a:lnR>
                    <a:solidFill>
                      <a:schemeClr val="lt2"/>
                    </a:solidFill>
                  </a:tcPr>
                </a:tc>
                <a:tc hMerge="1">
                  <a:txBody>
                    <a:bodyPr/>
                    <a:lstStyle/>
                    <a:p>
                      <a:endParaRPr lang="en-US"/>
                    </a:p>
                  </a:txBody>
                  <a:tcPr/>
                </a:tc>
                <a:extLst>
                  <a:ext uri="{0D108BD9-81ED-4DB2-BD59-A6C34878D82A}">
                    <a16:rowId xmlns:a16="http://schemas.microsoft.com/office/drawing/2014/main" val="10007"/>
                  </a:ext>
                </a:extLst>
              </a:tr>
              <a:tr h="190500">
                <a:tc>
                  <a:txBody>
                    <a:bodyPr/>
                    <a:lstStyle/>
                    <a:p>
                      <a:pPr marL="0" lvl="0" indent="0" algn="l" rtl="0">
                        <a:spcBef>
                          <a:spcPts val="0"/>
                        </a:spcBef>
                        <a:spcAft>
                          <a:spcPts val="0"/>
                        </a:spcAft>
                        <a:buNone/>
                      </a:pPr>
                      <a:r>
                        <a:rPr lang="en" sz="800"/>
                        <a:t>Groundwater Protection Overlay District (GPOD) Interaction</a:t>
                      </a:r>
                      <a:endParaRPr sz="800"/>
                    </a:p>
                  </a:txBody>
                  <a:tcPr marL="45725" marR="45725" marT="45725" marB="45725"/>
                </a:tc>
                <a:tc>
                  <a:txBody>
                    <a:bodyPr/>
                    <a:lstStyle/>
                    <a:p>
                      <a:pPr marL="0" lvl="0" indent="0" algn="l" rtl="0">
                        <a:spcBef>
                          <a:spcPts val="0"/>
                        </a:spcBef>
                        <a:spcAft>
                          <a:spcPts val="0"/>
                        </a:spcAft>
                        <a:buClr>
                          <a:schemeClr val="dk1"/>
                        </a:buClr>
                        <a:buSzPts val="600"/>
                        <a:buFont typeface="Arial"/>
                        <a:buNone/>
                      </a:pPr>
                      <a:r>
                        <a:rPr lang="en" sz="800" i="1">
                          <a:solidFill>
                            <a:schemeClr val="dk1"/>
                          </a:solidFill>
                        </a:rPr>
                        <a:t>All Parcel Have Some 1985 + Fully Zone II</a:t>
                      </a:r>
                      <a:endParaRPr sz="800" i="1">
                        <a:solidFill>
                          <a:schemeClr val="dk1"/>
                        </a:solidFill>
                      </a:endParaRPr>
                    </a:p>
                    <a:p>
                      <a:pPr marL="0" lvl="0" indent="0" algn="l" rtl="0">
                        <a:spcBef>
                          <a:spcPts val="0"/>
                        </a:spcBef>
                        <a:spcAft>
                          <a:spcPts val="0"/>
                        </a:spcAft>
                        <a:buClr>
                          <a:schemeClr val="dk1"/>
                        </a:buClr>
                        <a:buSzPts val="600"/>
                        <a:buFont typeface="Arial"/>
                        <a:buNone/>
                      </a:pPr>
                      <a:r>
                        <a:rPr lang="en" sz="800">
                          <a:solidFill>
                            <a:schemeClr val="dk1"/>
                          </a:solidFill>
                        </a:rPr>
                        <a:t>Min lot size 80k sf</a:t>
                      </a:r>
                      <a:endParaRPr sz="800">
                        <a:solidFill>
                          <a:schemeClr val="dk1"/>
                        </a:solidFill>
                      </a:endParaRPr>
                    </a:p>
                    <a:p>
                      <a:pPr marL="0" lvl="0" indent="0" algn="l" rtl="0">
                        <a:spcBef>
                          <a:spcPts val="0"/>
                        </a:spcBef>
                        <a:spcAft>
                          <a:spcPts val="0"/>
                        </a:spcAft>
                        <a:buClr>
                          <a:schemeClr val="dk1"/>
                        </a:buClr>
                        <a:buSzPts val="600"/>
                        <a:buFont typeface="Arial"/>
                        <a:buNone/>
                      </a:pPr>
                      <a:r>
                        <a:rPr lang="en" sz="800">
                          <a:solidFill>
                            <a:schemeClr val="dk1"/>
                          </a:solidFill>
                        </a:rPr>
                        <a:t>Impervious surface 15% / 2,500sf triggers SP</a:t>
                      </a:r>
                      <a:endParaRPr sz="800">
                        <a:solidFill>
                          <a:schemeClr val="dk1"/>
                        </a:solidFill>
                      </a:endParaRPr>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8"/>
                  </a:ext>
                </a:extLst>
              </a:tr>
            </a:tbl>
          </a:graphicData>
        </a:graphic>
      </p:graphicFrame>
      <p:sp>
        <p:nvSpPr>
          <p:cNvPr id="720" name="Google Shape;720;p71"/>
          <p:cNvSpPr txBox="1">
            <a:spLocks noGrp="1"/>
          </p:cNvSpPr>
          <p:nvPr>
            <p:ph type="subTitle" idx="1"/>
          </p:nvPr>
        </p:nvSpPr>
        <p:spPr>
          <a:xfrm>
            <a:off x="4798175" y="3699038"/>
            <a:ext cx="37995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800" b="1"/>
              <a:t>Notes:</a:t>
            </a:r>
            <a:endParaRPr sz="800" b="1"/>
          </a:p>
          <a:p>
            <a:pPr marL="228600" lvl="0" indent="-165100" algn="l" rtl="0">
              <a:spcBef>
                <a:spcPts val="0"/>
              </a:spcBef>
              <a:spcAft>
                <a:spcPts val="0"/>
              </a:spcAft>
              <a:buSzPts val="800"/>
              <a:buChar char="●"/>
            </a:pPr>
            <a:r>
              <a:rPr lang="en" sz="800"/>
              <a:t>23 existing condo units on one parcel, 45 units permitted via 40B are moving into construction on the other parcel</a:t>
            </a:r>
            <a:endParaRPr sz="800"/>
          </a:p>
        </p:txBody>
      </p:sp>
      <p:sp>
        <p:nvSpPr>
          <p:cNvPr id="721" name="Google Shape;721;p71"/>
          <p:cNvSpPr/>
          <p:nvPr/>
        </p:nvSpPr>
        <p:spPr>
          <a:xfrm>
            <a:off x="2428875" y="2908800"/>
            <a:ext cx="288600" cy="2886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chemeClr val="lt1"/>
                </a:solidFill>
              </a:rPr>
              <a:t>23</a:t>
            </a:r>
            <a:endParaRPr sz="700" b="1">
              <a:solidFill>
                <a:schemeClr val="lt1"/>
              </a:solidFill>
            </a:endParaRPr>
          </a:p>
        </p:txBody>
      </p:sp>
      <p:sp>
        <p:nvSpPr>
          <p:cNvPr id="722" name="Google Shape;722;p71"/>
          <p:cNvSpPr/>
          <p:nvPr/>
        </p:nvSpPr>
        <p:spPr>
          <a:xfrm>
            <a:off x="1866900" y="2592175"/>
            <a:ext cx="288600" cy="288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chemeClr val="lt1"/>
                </a:solidFill>
              </a:rPr>
              <a:t>45</a:t>
            </a:r>
            <a:endParaRPr sz="700" b="1">
              <a:solidFill>
                <a:schemeClr val="lt1"/>
              </a:solidFill>
            </a:endParaRPr>
          </a:p>
        </p:txBody>
      </p:sp>
      <p:sp>
        <p:nvSpPr>
          <p:cNvPr id="723" name="Google Shape;723;p71"/>
          <p:cNvSpPr/>
          <p:nvPr/>
        </p:nvSpPr>
        <p:spPr>
          <a:xfrm>
            <a:off x="468450" y="4573800"/>
            <a:ext cx="215700" cy="215700"/>
          </a:xfrm>
          <a:prstGeom prst="ellipse">
            <a:avLst/>
          </a:prstGeom>
          <a:solidFill>
            <a:schemeClr val="dk1"/>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900" b="1">
                <a:solidFill>
                  <a:schemeClr val="lt1"/>
                </a:solidFill>
              </a:rPr>
              <a:t>1</a:t>
            </a:r>
            <a:endParaRPr sz="900" b="1">
              <a:solidFill>
                <a:schemeClr val="lt1"/>
              </a:solidFill>
            </a:endParaRPr>
          </a:p>
        </p:txBody>
      </p:sp>
      <p:sp>
        <p:nvSpPr>
          <p:cNvPr id="724" name="Google Shape;724;p71"/>
          <p:cNvSpPr txBox="1">
            <a:spLocks noGrp="1"/>
          </p:cNvSpPr>
          <p:nvPr>
            <p:ph type="title"/>
          </p:nvPr>
        </p:nvSpPr>
        <p:spPr>
          <a:xfrm>
            <a:off x="152250" y="342838"/>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t>3A-MFOD Asbury North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72"/>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15</a:t>
            </a:fld>
            <a:endParaRPr/>
          </a:p>
        </p:txBody>
      </p:sp>
      <p:sp>
        <p:nvSpPr>
          <p:cNvPr id="730" name="Google Shape;730;p72"/>
          <p:cNvSpPr txBox="1">
            <a:spLocks noGrp="1"/>
          </p:cNvSpPr>
          <p:nvPr>
            <p:ph type="title"/>
          </p:nvPr>
        </p:nvSpPr>
        <p:spPr>
          <a:xfrm>
            <a:off x="76200" y="171450"/>
            <a:ext cx="69222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Town Center Proposed Street Frontage Types</a:t>
            </a:r>
            <a:endParaRPr/>
          </a:p>
        </p:txBody>
      </p:sp>
      <p:sp>
        <p:nvSpPr>
          <p:cNvPr id="731" name="Google Shape;731;p72"/>
          <p:cNvSpPr txBox="1">
            <a:spLocks noGrp="1"/>
          </p:cNvSpPr>
          <p:nvPr>
            <p:ph type="subTitle" idx="1"/>
          </p:nvPr>
        </p:nvSpPr>
        <p:spPr>
          <a:xfrm>
            <a:off x="76200" y="513625"/>
            <a:ext cx="4419600" cy="9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5 frontage types</a:t>
            </a:r>
            <a:endParaRPr/>
          </a:p>
        </p:txBody>
      </p:sp>
      <p:pic>
        <p:nvPicPr>
          <p:cNvPr id="732" name="Google Shape;732;p72" title="2025-03-31 Hamilton Code Development Map Diagrams.jpg"/>
          <p:cNvPicPr preferRelativeResize="0"/>
          <p:nvPr/>
        </p:nvPicPr>
        <p:blipFill rotWithShape="1">
          <a:blip r:embed="rId3">
            <a:alphaModFix/>
          </a:blip>
          <a:srcRect l="159" r="169"/>
          <a:stretch/>
        </p:blipFill>
        <p:spPr>
          <a:xfrm>
            <a:off x="152400" y="914338"/>
            <a:ext cx="8839200" cy="4013831"/>
          </a:xfrm>
          <a:prstGeom prst="rect">
            <a:avLst/>
          </a:prstGeom>
          <a:noFill/>
          <a:ln>
            <a:noFill/>
          </a:ln>
        </p:spPr>
      </p:pic>
      <p:sp>
        <p:nvSpPr>
          <p:cNvPr id="733" name="Google Shape;733;p72"/>
          <p:cNvSpPr txBox="1">
            <a:spLocks noGrp="1"/>
          </p:cNvSpPr>
          <p:nvPr>
            <p:ph type="body" idx="2"/>
          </p:nvPr>
        </p:nvSpPr>
        <p:spPr>
          <a:xfrm>
            <a:off x="152571" y="1881598"/>
            <a:ext cx="4540800" cy="292500"/>
          </a:xfrm>
          <a:prstGeom prst="rect">
            <a:avLst/>
          </a:prstGeom>
          <a:solidFill>
            <a:srgbClr val="FFFFFF">
              <a:alpha val="40000"/>
            </a:srgbClr>
          </a:solidFill>
        </p:spPr>
        <p:txBody>
          <a:bodyPr spcFirstLastPara="1" wrap="square" lIns="0" tIns="91450" rIns="91450" bIns="91450" anchor="t" anchorCtr="0">
            <a:spAutoFit/>
          </a:bodyPr>
          <a:lstStyle/>
          <a:p>
            <a:pPr marL="0" lvl="0" indent="0" algn="l" rtl="0">
              <a:spcBef>
                <a:spcPts val="0"/>
              </a:spcBef>
              <a:spcAft>
                <a:spcPts val="0"/>
              </a:spcAft>
              <a:buNone/>
            </a:pPr>
            <a:r>
              <a:rPr lang="en" sz="700" b="1" i="1"/>
              <a:t>Bay Rd Scenic Corridor &amp; Greenway Inspiration</a:t>
            </a:r>
            <a:endParaRPr sz="700" b="1" i="1">
              <a:solidFill>
                <a:schemeClr val="dk2"/>
              </a:solidFill>
            </a:endParaRPr>
          </a:p>
        </p:txBody>
      </p:sp>
      <p:pic>
        <p:nvPicPr>
          <p:cNvPr id="734" name="Google Shape;734;p72" title="image_access_800-1.jpg"/>
          <p:cNvPicPr preferRelativeResize="0"/>
          <p:nvPr/>
        </p:nvPicPr>
        <p:blipFill rotWithShape="1">
          <a:blip r:embed="rId4">
            <a:alphaModFix/>
          </a:blip>
          <a:srcRect l="9010" t="4484" r="9223" b="39599"/>
          <a:stretch/>
        </p:blipFill>
        <p:spPr>
          <a:xfrm>
            <a:off x="152400" y="914339"/>
            <a:ext cx="1202819" cy="1010806"/>
          </a:xfrm>
          <a:prstGeom prst="rect">
            <a:avLst/>
          </a:prstGeom>
          <a:noFill/>
          <a:ln w="19050" cap="flat" cmpd="sng">
            <a:solidFill>
              <a:schemeClr val="lt1"/>
            </a:solidFill>
            <a:prstDash val="solid"/>
            <a:round/>
            <a:headEnd type="none" w="sm" len="sm"/>
            <a:tailEnd type="none" w="sm" len="sm"/>
          </a:ln>
        </p:spPr>
      </p:pic>
      <p:pic>
        <p:nvPicPr>
          <p:cNvPr id="735" name="Google Shape;735;p72" title="image_thumbnail_300.jpg"/>
          <p:cNvPicPr preferRelativeResize="0"/>
          <p:nvPr/>
        </p:nvPicPr>
        <p:blipFill rotWithShape="1">
          <a:blip r:embed="rId5">
            <a:alphaModFix/>
          </a:blip>
          <a:srcRect l="8595" t="23092" r="7952" b="9680"/>
          <a:stretch/>
        </p:blipFill>
        <p:spPr>
          <a:xfrm>
            <a:off x="1355218" y="914339"/>
            <a:ext cx="1250541" cy="1010808"/>
          </a:xfrm>
          <a:prstGeom prst="rect">
            <a:avLst/>
          </a:prstGeom>
          <a:noFill/>
          <a:ln w="19050" cap="flat" cmpd="sng">
            <a:solidFill>
              <a:schemeClr val="lt1"/>
            </a:solidFill>
            <a:prstDash val="solid"/>
            <a:round/>
            <a:headEnd type="none" w="sm" len="sm"/>
            <a:tailEnd type="none" w="sm" len="sm"/>
          </a:ln>
        </p:spPr>
      </p:pic>
      <p:pic>
        <p:nvPicPr>
          <p:cNvPr id="736" name="Google Shape;736;p72"/>
          <p:cNvPicPr preferRelativeResize="0"/>
          <p:nvPr/>
        </p:nvPicPr>
        <p:blipFill rotWithShape="1">
          <a:blip r:embed="rId6">
            <a:alphaModFix/>
          </a:blip>
          <a:srcRect l="6196" t="26206" r="4509" b="6457"/>
          <a:stretch/>
        </p:blipFill>
        <p:spPr>
          <a:xfrm>
            <a:off x="2605759" y="914337"/>
            <a:ext cx="2087626" cy="1010806"/>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73"/>
          <p:cNvPicPr preferRelativeResize="0"/>
          <p:nvPr/>
        </p:nvPicPr>
        <p:blipFill rotWithShape="1">
          <a:blip r:embed="rId3">
            <a:alphaModFix/>
          </a:blip>
          <a:srcRect l="26578" t="27382" b="804"/>
          <a:stretch/>
        </p:blipFill>
        <p:spPr>
          <a:xfrm>
            <a:off x="7298450" y="825275"/>
            <a:ext cx="1706849" cy="1669499"/>
          </a:xfrm>
          <a:prstGeom prst="rect">
            <a:avLst/>
          </a:prstGeom>
          <a:noFill/>
          <a:ln>
            <a:noFill/>
          </a:ln>
        </p:spPr>
      </p:pic>
      <p:pic>
        <p:nvPicPr>
          <p:cNvPr id="742" name="Google Shape;742;p73"/>
          <p:cNvPicPr preferRelativeResize="0"/>
          <p:nvPr/>
        </p:nvPicPr>
        <p:blipFill rotWithShape="1">
          <a:blip r:embed="rId4">
            <a:alphaModFix/>
          </a:blip>
          <a:srcRect l="17918" t="12374" r="13924" b="17793"/>
          <a:stretch/>
        </p:blipFill>
        <p:spPr>
          <a:xfrm>
            <a:off x="12273963" y="1321538"/>
            <a:ext cx="1706851" cy="1669500"/>
          </a:xfrm>
          <a:prstGeom prst="rect">
            <a:avLst/>
          </a:prstGeom>
          <a:noFill/>
          <a:ln>
            <a:noFill/>
          </a:ln>
        </p:spPr>
      </p:pic>
      <p:sp>
        <p:nvSpPr>
          <p:cNvPr id="743" name="Google Shape;743;p73"/>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16</a:t>
            </a:fld>
            <a:endParaRPr/>
          </a:p>
        </p:txBody>
      </p:sp>
      <p:sp>
        <p:nvSpPr>
          <p:cNvPr id="744" name="Google Shape;744;p73"/>
          <p:cNvSpPr txBox="1">
            <a:spLocks noGrp="1"/>
          </p:cNvSpPr>
          <p:nvPr>
            <p:ph type="title"/>
          </p:nvPr>
        </p:nvSpPr>
        <p:spPr>
          <a:xfrm>
            <a:off x="76200" y="171450"/>
            <a:ext cx="44196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Proposed Frontage Types</a:t>
            </a:r>
            <a:endParaRPr/>
          </a:p>
        </p:txBody>
      </p:sp>
      <p:sp>
        <p:nvSpPr>
          <p:cNvPr id="745" name="Google Shape;745;p73"/>
          <p:cNvSpPr txBox="1">
            <a:spLocks noGrp="1"/>
          </p:cNvSpPr>
          <p:nvPr>
            <p:ph type="body" idx="13"/>
          </p:nvPr>
        </p:nvSpPr>
        <p:spPr>
          <a:xfrm>
            <a:off x="12273950" y="3114275"/>
            <a:ext cx="1707000" cy="1800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Town Center Residential</a:t>
            </a:r>
            <a:endParaRPr b="1">
              <a:solidFill>
                <a:schemeClr val="dk1"/>
              </a:solidFill>
            </a:endParaRPr>
          </a:p>
          <a:p>
            <a:pPr marL="0" lvl="0" indent="0" algn="l" rtl="0">
              <a:spcBef>
                <a:spcPts val="0"/>
              </a:spcBef>
              <a:spcAft>
                <a:spcPts val="0"/>
              </a:spcAft>
              <a:buClr>
                <a:schemeClr val="dk1"/>
              </a:buClr>
              <a:buSzPts val="600"/>
              <a:buFont typeface="Arial"/>
              <a:buNone/>
            </a:pPr>
            <a:r>
              <a:rPr lang="en" i="1">
                <a:solidFill>
                  <a:schemeClr val="dk1"/>
                </a:solidFill>
              </a:rPr>
              <a:t>Existing Pattern</a:t>
            </a:r>
            <a:endParaRPr b="1"/>
          </a:p>
          <a:p>
            <a:pPr marL="0" lvl="0" indent="0" algn="l" rtl="0">
              <a:spcBef>
                <a:spcPts val="0"/>
              </a:spcBef>
              <a:spcAft>
                <a:spcPts val="0"/>
              </a:spcAft>
              <a:buClr>
                <a:schemeClr val="dk1"/>
              </a:buClr>
              <a:buSzPts val="600"/>
              <a:buFont typeface="Arial"/>
              <a:buNone/>
            </a:pPr>
            <a:endParaRPr>
              <a:solidFill>
                <a:schemeClr val="dk1"/>
              </a:solidFill>
            </a:endParaRPr>
          </a:p>
          <a:p>
            <a:pPr marL="0" lvl="0" indent="0" algn="l" rtl="0">
              <a:spcBef>
                <a:spcPts val="0"/>
              </a:spcBef>
              <a:spcAft>
                <a:spcPts val="0"/>
              </a:spcAft>
              <a:buClr>
                <a:schemeClr val="dk1"/>
              </a:buClr>
              <a:buSzPts val="600"/>
              <a:buFont typeface="Arial"/>
              <a:buNone/>
            </a:pPr>
            <a:r>
              <a:rPr lang="en" u="sng">
                <a:solidFill>
                  <a:schemeClr val="dk1"/>
                </a:solidFill>
              </a:rPr>
              <a:t>Public Realm Character</a:t>
            </a:r>
            <a:endParaRPr u="sng">
              <a:solidFill>
                <a:schemeClr val="dk1"/>
              </a:solidFill>
            </a:endParaRPr>
          </a:p>
          <a:p>
            <a:pPr marL="228600" lvl="0" indent="-171450" algn="l" rtl="0">
              <a:spcBef>
                <a:spcPts val="0"/>
              </a:spcBef>
              <a:spcAft>
                <a:spcPts val="0"/>
              </a:spcAft>
              <a:buClr>
                <a:schemeClr val="dk1"/>
              </a:buClr>
              <a:buSzPts val="900"/>
              <a:buChar char="●"/>
            </a:pPr>
            <a:r>
              <a:rPr lang="en">
                <a:solidFill>
                  <a:schemeClr val="dk1"/>
                </a:solidFill>
              </a:rPr>
              <a:t>Moderate front setback from sidewalk</a:t>
            </a:r>
            <a:endParaRPr>
              <a:solidFill>
                <a:schemeClr val="dk1"/>
              </a:solidFill>
            </a:endParaRPr>
          </a:p>
          <a:p>
            <a:pPr marL="228600" lvl="0" indent="-171450" algn="l" rtl="0">
              <a:spcBef>
                <a:spcPts val="0"/>
              </a:spcBef>
              <a:spcAft>
                <a:spcPts val="0"/>
              </a:spcAft>
              <a:buClr>
                <a:schemeClr val="dk1"/>
              </a:buClr>
              <a:buSzPts val="900"/>
              <a:buChar char="●"/>
            </a:pPr>
            <a:r>
              <a:rPr lang="en">
                <a:solidFill>
                  <a:schemeClr val="dk1"/>
                </a:solidFill>
              </a:rPr>
              <a:t>Small landscaped front yard</a:t>
            </a:r>
            <a:endParaRPr>
              <a:solidFill>
                <a:schemeClr val="dk1"/>
              </a:solidFill>
            </a:endParaRPr>
          </a:p>
          <a:p>
            <a:pPr marL="0" lvl="0" indent="0" algn="l" rtl="0">
              <a:spcBef>
                <a:spcPts val="0"/>
              </a:spcBef>
              <a:spcAft>
                <a:spcPts val="0"/>
              </a:spcAft>
              <a:buClr>
                <a:schemeClr val="dk1"/>
              </a:buClr>
              <a:buSzPts val="600"/>
              <a:buFont typeface="Arial"/>
              <a:buNone/>
            </a:pPr>
            <a:endParaRPr>
              <a:solidFill>
                <a:schemeClr val="dk1"/>
              </a:solidFill>
            </a:endParaRPr>
          </a:p>
          <a:p>
            <a:pPr marL="0" lvl="0" indent="0" algn="l" rtl="0">
              <a:spcBef>
                <a:spcPts val="0"/>
              </a:spcBef>
              <a:spcAft>
                <a:spcPts val="0"/>
              </a:spcAft>
              <a:buClr>
                <a:schemeClr val="dk1"/>
              </a:buClr>
              <a:buSzPts val="600"/>
              <a:buFont typeface="Arial"/>
              <a:buNone/>
            </a:pPr>
            <a:r>
              <a:rPr lang="en" u="sng">
                <a:solidFill>
                  <a:schemeClr val="dk1"/>
                </a:solidFill>
              </a:rPr>
              <a:t>Use Mix</a:t>
            </a:r>
            <a:endParaRPr u="sng">
              <a:solidFill>
                <a:schemeClr val="dk1"/>
              </a:solidFill>
            </a:endParaRPr>
          </a:p>
          <a:p>
            <a:pPr marL="228600" lvl="0" indent="-171450" algn="l" rtl="0">
              <a:spcBef>
                <a:spcPts val="0"/>
              </a:spcBef>
              <a:spcAft>
                <a:spcPts val="0"/>
              </a:spcAft>
              <a:buClr>
                <a:schemeClr val="dk1"/>
              </a:buClr>
              <a:buSzPts val="900"/>
              <a:buChar char="●"/>
            </a:pPr>
            <a:r>
              <a:rPr lang="en">
                <a:solidFill>
                  <a:schemeClr val="dk1"/>
                </a:solidFill>
              </a:rPr>
              <a:t>Residential</a:t>
            </a:r>
            <a:endParaRPr>
              <a:solidFill>
                <a:schemeClr val="dk1"/>
              </a:solidFill>
            </a:endParaRPr>
          </a:p>
          <a:p>
            <a:pPr marL="0" lvl="0" indent="0" algn="l" rtl="0">
              <a:spcBef>
                <a:spcPts val="0"/>
              </a:spcBef>
              <a:spcAft>
                <a:spcPts val="0"/>
              </a:spcAft>
              <a:buClr>
                <a:schemeClr val="dk1"/>
              </a:buClr>
              <a:buSzPts val="600"/>
              <a:buFont typeface="Arial"/>
              <a:buNone/>
            </a:pPr>
            <a:endParaRPr>
              <a:solidFill>
                <a:schemeClr val="dk1"/>
              </a:solidFill>
            </a:endParaRPr>
          </a:p>
          <a:p>
            <a:pPr marL="0" lvl="0" indent="0" algn="l" rtl="0">
              <a:spcBef>
                <a:spcPts val="0"/>
              </a:spcBef>
              <a:spcAft>
                <a:spcPts val="0"/>
              </a:spcAft>
              <a:buClr>
                <a:schemeClr val="dk1"/>
              </a:buClr>
              <a:buSzPts val="600"/>
              <a:buFont typeface="Arial"/>
              <a:buNone/>
            </a:pPr>
            <a:r>
              <a:rPr lang="en" u="sng">
                <a:solidFill>
                  <a:schemeClr val="dk1"/>
                </a:solidFill>
              </a:rPr>
              <a:t>Scale</a:t>
            </a:r>
            <a:endParaRPr u="sng">
              <a:solidFill>
                <a:schemeClr val="dk1"/>
              </a:solidFill>
            </a:endParaRPr>
          </a:p>
          <a:p>
            <a:pPr marL="228600" lvl="0" indent="-171450" algn="l" rtl="0">
              <a:spcBef>
                <a:spcPts val="0"/>
              </a:spcBef>
              <a:spcAft>
                <a:spcPts val="0"/>
              </a:spcAft>
              <a:buClr>
                <a:schemeClr val="dk1"/>
              </a:buClr>
              <a:buSzPts val="900"/>
              <a:buChar char="●"/>
            </a:pPr>
            <a:r>
              <a:rPr lang="en">
                <a:solidFill>
                  <a:schemeClr val="dk1"/>
                </a:solidFill>
              </a:rPr>
              <a:t>Medium</a:t>
            </a:r>
            <a:endParaRPr b="1"/>
          </a:p>
        </p:txBody>
      </p:sp>
      <p:pic>
        <p:nvPicPr>
          <p:cNvPr id="746" name="Google Shape;746;p73"/>
          <p:cNvPicPr preferRelativeResize="0"/>
          <p:nvPr/>
        </p:nvPicPr>
        <p:blipFill rotWithShape="1">
          <a:blip r:embed="rId5">
            <a:alphaModFix/>
          </a:blip>
          <a:srcRect t="4221" r="8122" b="10490"/>
          <a:stretch/>
        </p:blipFill>
        <p:spPr>
          <a:xfrm>
            <a:off x="1935400" y="825269"/>
            <a:ext cx="1706851" cy="1662763"/>
          </a:xfrm>
          <a:prstGeom prst="rect">
            <a:avLst/>
          </a:prstGeom>
          <a:noFill/>
          <a:ln>
            <a:noFill/>
          </a:ln>
        </p:spPr>
      </p:pic>
      <p:pic>
        <p:nvPicPr>
          <p:cNvPr id="747" name="Google Shape;747;p73"/>
          <p:cNvPicPr preferRelativeResize="0"/>
          <p:nvPr/>
        </p:nvPicPr>
        <p:blipFill rotWithShape="1">
          <a:blip r:embed="rId6">
            <a:alphaModFix/>
          </a:blip>
          <a:srcRect b="2534"/>
          <a:stretch/>
        </p:blipFill>
        <p:spPr>
          <a:xfrm>
            <a:off x="152400" y="825269"/>
            <a:ext cx="1706849" cy="1662763"/>
          </a:xfrm>
          <a:prstGeom prst="rect">
            <a:avLst/>
          </a:prstGeom>
          <a:noFill/>
          <a:ln>
            <a:noFill/>
          </a:ln>
        </p:spPr>
      </p:pic>
      <p:sp>
        <p:nvSpPr>
          <p:cNvPr id="748" name="Google Shape;748;p73"/>
          <p:cNvSpPr txBox="1"/>
          <p:nvPr/>
        </p:nvSpPr>
        <p:spPr>
          <a:xfrm>
            <a:off x="679513" y="2560775"/>
            <a:ext cx="11799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t>Historic Village Center</a:t>
            </a:r>
            <a:endParaRPr sz="800" b="1"/>
          </a:p>
          <a:p>
            <a:pPr marL="0" lvl="0" indent="0" algn="l" rtl="0">
              <a:spcBef>
                <a:spcPts val="0"/>
              </a:spcBef>
              <a:spcAft>
                <a:spcPts val="0"/>
              </a:spcAft>
              <a:buNone/>
            </a:pPr>
            <a:r>
              <a:rPr lang="en" sz="800" i="1"/>
              <a:t>Existing Pattern</a:t>
            </a:r>
            <a:endParaRPr sz="800">
              <a:solidFill>
                <a:srgbClr val="000000"/>
              </a:solidFill>
            </a:endParaRPr>
          </a:p>
        </p:txBody>
      </p:sp>
      <p:sp>
        <p:nvSpPr>
          <p:cNvPr id="749" name="Google Shape;749;p73"/>
          <p:cNvSpPr txBox="1"/>
          <p:nvPr/>
        </p:nvSpPr>
        <p:spPr>
          <a:xfrm>
            <a:off x="2462550" y="2560775"/>
            <a:ext cx="11799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t>Bay Rd Scenic Corridor</a:t>
            </a:r>
            <a:endParaRPr sz="800" b="1">
              <a:solidFill>
                <a:srgbClr val="000000"/>
              </a:solidFill>
            </a:endParaRPr>
          </a:p>
          <a:p>
            <a:pPr marL="0" lvl="0" indent="0" algn="l" rtl="0">
              <a:spcBef>
                <a:spcPts val="0"/>
              </a:spcBef>
              <a:spcAft>
                <a:spcPts val="0"/>
              </a:spcAft>
              <a:buNone/>
            </a:pPr>
            <a:r>
              <a:rPr lang="en" sz="800" i="1">
                <a:solidFill>
                  <a:srgbClr val="000000"/>
                </a:solidFill>
              </a:rPr>
              <a:t>Existing Pattern</a:t>
            </a:r>
            <a:endParaRPr sz="800"/>
          </a:p>
        </p:txBody>
      </p:sp>
      <p:sp>
        <p:nvSpPr>
          <p:cNvPr id="750" name="Google Shape;750;p73"/>
          <p:cNvSpPr txBox="1"/>
          <p:nvPr/>
        </p:nvSpPr>
        <p:spPr>
          <a:xfrm>
            <a:off x="4245638" y="2560775"/>
            <a:ext cx="11799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t>Willow St Mixed Use</a:t>
            </a:r>
            <a:endParaRPr sz="800" b="1"/>
          </a:p>
          <a:p>
            <a:pPr marL="0" lvl="0" indent="0" algn="l" rtl="0">
              <a:spcBef>
                <a:spcPts val="0"/>
              </a:spcBef>
              <a:spcAft>
                <a:spcPts val="0"/>
              </a:spcAft>
              <a:buNone/>
            </a:pPr>
            <a:r>
              <a:rPr lang="en" sz="800" i="1"/>
              <a:t>New Pattern</a:t>
            </a:r>
            <a:endParaRPr sz="800"/>
          </a:p>
        </p:txBody>
      </p:sp>
      <p:sp>
        <p:nvSpPr>
          <p:cNvPr id="751" name="Google Shape;751;p73"/>
          <p:cNvSpPr txBox="1"/>
          <p:nvPr/>
        </p:nvSpPr>
        <p:spPr>
          <a:xfrm>
            <a:off x="7825586" y="2560775"/>
            <a:ext cx="11799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t>Willow St Residential</a:t>
            </a:r>
            <a:endParaRPr sz="800" b="1">
              <a:solidFill>
                <a:srgbClr val="000000"/>
              </a:solidFill>
            </a:endParaRPr>
          </a:p>
          <a:p>
            <a:pPr marL="0" lvl="0" indent="0" algn="l" rtl="0">
              <a:spcBef>
                <a:spcPts val="0"/>
              </a:spcBef>
              <a:spcAft>
                <a:spcPts val="0"/>
              </a:spcAft>
              <a:buNone/>
            </a:pPr>
            <a:r>
              <a:rPr lang="en" sz="800" i="1">
                <a:solidFill>
                  <a:srgbClr val="000000"/>
                </a:solidFill>
              </a:rPr>
              <a:t>Existing Pattern</a:t>
            </a:r>
            <a:endParaRPr sz="800" b="1"/>
          </a:p>
        </p:txBody>
      </p:sp>
      <p:pic>
        <p:nvPicPr>
          <p:cNvPr id="752" name="Google Shape;752;p73"/>
          <p:cNvPicPr preferRelativeResize="0"/>
          <p:nvPr/>
        </p:nvPicPr>
        <p:blipFill rotWithShape="1">
          <a:blip r:embed="rId7">
            <a:alphaModFix/>
          </a:blip>
          <a:srcRect l="16951" t="2585" r="11553" b="21805"/>
          <a:stretch/>
        </p:blipFill>
        <p:spPr>
          <a:xfrm>
            <a:off x="3718438" y="825269"/>
            <a:ext cx="1706850" cy="1662762"/>
          </a:xfrm>
          <a:prstGeom prst="rect">
            <a:avLst/>
          </a:prstGeom>
          <a:noFill/>
          <a:ln>
            <a:noFill/>
          </a:ln>
        </p:spPr>
      </p:pic>
      <p:pic>
        <p:nvPicPr>
          <p:cNvPr id="753" name="Google Shape;753;p73"/>
          <p:cNvPicPr preferRelativeResize="0"/>
          <p:nvPr/>
        </p:nvPicPr>
        <p:blipFill rotWithShape="1">
          <a:blip r:embed="rId8">
            <a:alphaModFix/>
          </a:blip>
          <a:srcRect t="1295" b="1285"/>
          <a:stretch/>
        </p:blipFill>
        <p:spPr>
          <a:xfrm>
            <a:off x="1935438" y="828712"/>
            <a:ext cx="1706849" cy="1662761"/>
          </a:xfrm>
          <a:prstGeom prst="rect">
            <a:avLst/>
          </a:prstGeom>
          <a:noFill/>
          <a:ln>
            <a:noFill/>
          </a:ln>
        </p:spPr>
      </p:pic>
      <p:pic>
        <p:nvPicPr>
          <p:cNvPr id="754" name="Google Shape;754;p73"/>
          <p:cNvPicPr preferRelativeResize="0"/>
          <p:nvPr/>
        </p:nvPicPr>
        <p:blipFill rotWithShape="1">
          <a:blip r:embed="rId9">
            <a:alphaModFix/>
          </a:blip>
          <a:srcRect t="1295" b="1285"/>
          <a:stretch/>
        </p:blipFill>
        <p:spPr>
          <a:xfrm>
            <a:off x="3718513" y="823550"/>
            <a:ext cx="1706849" cy="1662761"/>
          </a:xfrm>
          <a:prstGeom prst="rect">
            <a:avLst/>
          </a:prstGeom>
          <a:noFill/>
          <a:ln>
            <a:noFill/>
          </a:ln>
        </p:spPr>
      </p:pic>
      <p:pic>
        <p:nvPicPr>
          <p:cNvPr id="755" name="Google Shape;755;p73"/>
          <p:cNvPicPr preferRelativeResize="0"/>
          <p:nvPr/>
        </p:nvPicPr>
        <p:blipFill rotWithShape="1">
          <a:blip r:embed="rId10">
            <a:alphaModFix/>
          </a:blip>
          <a:srcRect t="1295" b="1285"/>
          <a:stretch/>
        </p:blipFill>
        <p:spPr>
          <a:xfrm>
            <a:off x="5508500" y="823550"/>
            <a:ext cx="1706849" cy="1662761"/>
          </a:xfrm>
          <a:prstGeom prst="rect">
            <a:avLst/>
          </a:prstGeom>
          <a:noFill/>
          <a:ln>
            <a:noFill/>
          </a:ln>
        </p:spPr>
      </p:pic>
      <p:sp>
        <p:nvSpPr>
          <p:cNvPr id="756" name="Google Shape;756;p73"/>
          <p:cNvSpPr/>
          <p:nvPr/>
        </p:nvSpPr>
        <p:spPr>
          <a:xfrm flipH="1">
            <a:off x="1123631" y="2223394"/>
            <a:ext cx="486900" cy="266700"/>
          </a:xfrm>
          <a:prstGeom prst="wedgeRectCallout">
            <a:avLst>
              <a:gd name="adj1" fmla="val 48917"/>
              <a:gd name="adj2" fmla="val -112848"/>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rgbClr val="000000"/>
                </a:solidFill>
              </a:rPr>
              <a:t>Storefront furnishing zone</a:t>
            </a:r>
            <a:endParaRPr sz="500" b="1">
              <a:solidFill>
                <a:srgbClr val="000000"/>
              </a:solidFill>
            </a:endParaRPr>
          </a:p>
        </p:txBody>
      </p:sp>
      <p:sp>
        <p:nvSpPr>
          <p:cNvPr id="757" name="Google Shape;757;p73"/>
          <p:cNvSpPr/>
          <p:nvPr/>
        </p:nvSpPr>
        <p:spPr>
          <a:xfrm flipH="1">
            <a:off x="294756" y="1461394"/>
            <a:ext cx="527100" cy="266700"/>
          </a:xfrm>
          <a:prstGeom prst="wedgeRectCallout">
            <a:avLst>
              <a:gd name="adj1" fmla="val -42635"/>
              <a:gd name="adj2" fmla="val 11467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rgbClr val="000000"/>
                </a:solidFill>
              </a:rPr>
              <a:t>Awning and signage improvement</a:t>
            </a:r>
            <a:endParaRPr sz="500" b="1">
              <a:solidFill>
                <a:srgbClr val="000000"/>
              </a:solidFill>
            </a:endParaRPr>
          </a:p>
        </p:txBody>
      </p:sp>
      <p:sp>
        <p:nvSpPr>
          <p:cNvPr id="758" name="Google Shape;758;p73"/>
          <p:cNvSpPr/>
          <p:nvPr/>
        </p:nvSpPr>
        <p:spPr>
          <a:xfrm flipH="1">
            <a:off x="1935444" y="1956656"/>
            <a:ext cx="527100" cy="266700"/>
          </a:xfrm>
          <a:prstGeom prst="wedgeRectCallout">
            <a:avLst>
              <a:gd name="adj1" fmla="val -50749"/>
              <a:gd name="adj2" fmla="val 95632"/>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rgbClr val="000000"/>
                </a:solidFill>
              </a:rPr>
              <a:t>Commercial signage improvement</a:t>
            </a:r>
            <a:endParaRPr sz="500" b="1">
              <a:solidFill>
                <a:srgbClr val="000000"/>
              </a:solidFill>
            </a:endParaRPr>
          </a:p>
        </p:txBody>
      </p:sp>
      <p:sp>
        <p:nvSpPr>
          <p:cNvPr id="759" name="Google Shape;759;p73"/>
          <p:cNvSpPr/>
          <p:nvPr/>
        </p:nvSpPr>
        <p:spPr>
          <a:xfrm flipH="1">
            <a:off x="3024394" y="828719"/>
            <a:ext cx="575400" cy="418200"/>
          </a:xfrm>
          <a:prstGeom prst="wedgeRectCallout">
            <a:avLst>
              <a:gd name="adj1" fmla="val 43956"/>
              <a:gd name="adj2" fmla="val 101340"/>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rgbClr val="000000"/>
                </a:solidFill>
              </a:rPr>
              <a:t>Preservation of  front yard and porch style for residential front</a:t>
            </a:r>
            <a:endParaRPr sz="500" b="1">
              <a:solidFill>
                <a:srgbClr val="000000"/>
              </a:solidFill>
            </a:endParaRPr>
          </a:p>
        </p:txBody>
      </p:sp>
      <p:sp>
        <p:nvSpPr>
          <p:cNvPr id="760" name="Google Shape;760;p73"/>
          <p:cNvSpPr/>
          <p:nvPr/>
        </p:nvSpPr>
        <p:spPr>
          <a:xfrm flipH="1">
            <a:off x="3068719" y="2249844"/>
            <a:ext cx="486900" cy="236700"/>
          </a:xfrm>
          <a:prstGeom prst="wedgeRectCallout">
            <a:avLst>
              <a:gd name="adj1" fmla="val 83439"/>
              <a:gd name="adj2" fmla="val -8049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rgbClr val="000000"/>
                </a:solidFill>
              </a:rPr>
              <a:t>Parking relocation to back of lot</a:t>
            </a:r>
            <a:endParaRPr sz="500" b="1">
              <a:solidFill>
                <a:srgbClr val="000000"/>
              </a:solidFill>
            </a:endParaRPr>
          </a:p>
        </p:txBody>
      </p:sp>
      <p:sp>
        <p:nvSpPr>
          <p:cNvPr id="761" name="Google Shape;761;p73"/>
          <p:cNvSpPr/>
          <p:nvPr/>
        </p:nvSpPr>
        <p:spPr>
          <a:xfrm flipH="1">
            <a:off x="4938469" y="2223394"/>
            <a:ext cx="486900" cy="266700"/>
          </a:xfrm>
          <a:prstGeom prst="wedgeRectCallout">
            <a:avLst>
              <a:gd name="adj1" fmla="val 50780"/>
              <a:gd name="adj2" fmla="val -97488"/>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rgbClr val="000000"/>
                </a:solidFill>
              </a:rPr>
              <a:t>Storefront furnishing zone</a:t>
            </a:r>
            <a:endParaRPr sz="500" b="1">
              <a:solidFill>
                <a:srgbClr val="000000"/>
              </a:solidFill>
            </a:endParaRPr>
          </a:p>
        </p:txBody>
      </p:sp>
      <p:sp>
        <p:nvSpPr>
          <p:cNvPr id="762" name="Google Shape;762;p73"/>
          <p:cNvSpPr/>
          <p:nvPr/>
        </p:nvSpPr>
        <p:spPr>
          <a:xfrm flipH="1">
            <a:off x="4938469" y="1099881"/>
            <a:ext cx="486900" cy="266700"/>
          </a:xfrm>
          <a:prstGeom prst="wedgeRectCallout">
            <a:avLst>
              <a:gd name="adj1" fmla="val -729"/>
              <a:gd name="adj2" fmla="val 148240"/>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rgbClr val="000000"/>
                </a:solidFill>
              </a:rPr>
              <a:t>Parking relocation to back of lot</a:t>
            </a:r>
            <a:endParaRPr sz="500" b="1">
              <a:solidFill>
                <a:srgbClr val="000000"/>
              </a:solidFill>
            </a:endParaRPr>
          </a:p>
        </p:txBody>
      </p:sp>
      <p:sp>
        <p:nvSpPr>
          <p:cNvPr id="763" name="Google Shape;763;p73"/>
          <p:cNvSpPr/>
          <p:nvPr/>
        </p:nvSpPr>
        <p:spPr>
          <a:xfrm flipH="1">
            <a:off x="3718369" y="2128144"/>
            <a:ext cx="452700" cy="343200"/>
          </a:xfrm>
          <a:prstGeom prst="wedgeRectCallout">
            <a:avLst>
              <a:gd name="adj1" fmla="val -2859"/>
              <a:gd name="adj2" fmla="val -77753"/>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rgbClr val="000000"/>
                </a:solidFill>
              </a:rPr>
              <a:t>Separated residential entry</a:t>
            </a:r>
            <a:endParaRPr sz="500" b="1">
              <a:solidFill>
                <a:srgbClr val="000000"/>
              </a:solidFill>
            </a:endParaRPr>
          </a:p>
        </p:txBody>
      </p:sp>
      <p:sp>
        <p:nvSpPr>
          <p:cNvPr id="764" name="Google Shape;764;p73"/>
          <p:cNvSpPr/>
          <p:nvPr/>
        </p:nvSpPr>
        <p:spPr>
          <a:xfrm flipH="1">
            <a:off x="7298581" y="2249850"/>
            <a:ext cx="486900" cy="236700"/>
          </a:xfrm>
          <a:prstGeom prst="wedgeRectCallout">
            <a:avLst>
              <a:gd name="adj1" fmla="val 4314"/>
              <a:gd name="adj2" fmla="val -123822"/>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rgbClr val="000000"/>
                </a:solidFill>
              </a:rPr>
              <a:t>Parking relocation to back of lot</a:t>
            </a:r>
            <a:endParaRPr sz="500" b="1">
              <a:solidFill>
                <a:srgbClr val="000000"/>
              </a:solidFill>
            </a:endParaRPr>
          </a:p>
        </p:txBody>
      </p:sp>
      <p:sp>
        <p:nvSpPr>
          <p:cNvPr id="765" name="Google Shape;765;p73"/>
          <p:cNvSpPr/>
          <p:nvPr/>
        </p:nvSpPr>
        <p:spPr>
          <a:xfrm flipH="1">
            <a:off x="5508513" y="1965788"/>
            <a:ext cx="798000" cy="284100"/>
          </a:xfrm>
          <a:prstGeom prst="wedgeRectCallout">
            <a:avLst>
              <a:gd name="adj1" fmla="val -44695"/>
              <a:gd name="adj2" fmla="val -113116"/>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t>Secondary frontage access for parcels with next to the Greenway</a:t>
            </a:r>
            <a:endParaRPr sz="500" b="1">
              <a:solidFill>
                <a:srgbClr val="000000"/>
              </a:solidFill>
            </a:endParaRPr>
          </a:p>
        </p:txBody>
      </p:sp>
      <p:sp>
        <p:nvSpPr>
          <p:cNvPr id="766" name="Google Shape;766;p73"/>
          <p:cNvSpPr txBox="1"/>
          <p:nvPr/>
        </p:nvSpPr>
        <p:spPr>
          <a:xfrm>
            <a:off x="6042436" y="2560775"/>
            <a:ext cx="11799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t>Greenway</a:t>
            </a:r>
            <a:endParaRPr sz="800" b="1">
              <a:solidFill>
                <a:srgbClr val="000000"/>
              </a:solidFill>
            </a:endParaRPr>
          </a:p>
          <a:p>
            <a:pPr marL="0" lvl="0" indent="0" algn="l" rtl="0">
              <a:spcBef>
                <a:spcPts val="0"/>
              </a:spcBef>
              <a:spcAft>
                <a:spcPts val="0"/>
              </a:spcAft>
              <a:buNone/>
            </a:pPr>
            <a:r>
              <a:rPr lang="en" sz="800" i="1">
                <a:solidFill>
                  <a:srgbClr val="000000"/>
                </a:solidFill>
              </a:rPr>
              <a:t>New Pattern</a:t>
            </a:r>
            <a:endParaRPr sz="800" b="1"/>
          </a:p>
        </p:txBody>
      </p:sp>
      <p:sp>
        <p:nvSpPr>
          <p:cNvPr id="767" name="Google Shape;767;p73"/>
          <p:cNvSpPr/>
          <p:nvPr/>
        </p:nvSpPr>
        <p:spPr>
          <a:xfrm flipH="1">
            <a:off x="6405881" y="904400"/>
            <a:ext cx="452700" cy="266700"/>
          </a:xfrm>
          <a:prstGeom prst="wedgeRectCallout">
            <a:avLst>
              <a:gd name="adj1" fmla="val -729"/>
              <a:gd name="adj2" fmla="val 148240"/>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t>Densely landscaped frontage</a:t>
            </a:r>
            <a:endParaRPr sz="500" b="1">
              <a:solidFill>
                <a:srgbClr val="000000"/>
              </a:solidFill>
            </a:endParaRPr>
          </a:p>
        </p:txBody>
      </p:sp>
      <p:pic>
        <p:nvPicPr>
          <p:cNvPr id="768" name="Google Shape;768;p73"/>
          <p:cNvPicPr preferRelativeResize="0"/>
          <p:nvPr/>
        </p:nvPicPr>
        <p:blipFill rotWithShape="1">
          <a:blip r:embed="rId3">
            <a:alphaModFix/>
          </a:blip>
          <a:srcRect l="26578" t="27382" b="804"/>
          <a:stretch/>
        </p:blipFill>
        <p:spPr>
          <a:xfrm>
            <a:off x="9704813" y="2672775"/>
            <a:ext cx="1706849" cy="1669499"/>
          </a:xfrm>
          <a:prstGeom prst="rect">
            <a:avLst/>
          </a:prstGeom>
          <a:noFill/>
          <a:ln>
            <a:noFill/>
          </a:ln>
        </p:spPr>
      </p:pic>
      <p:sp>
        <p:nvSpPr>
          <p:cNvPr id="769" name="Google Shape;769;p73"/>
          <p:cNvSpPr txBox="1"/>
          <p:nvPr/>
        </p:nvSpPr>
        <p:spPr>
          <a:xfrm>
            <a:off x="9704844" y="4380375"/>
            <a:ext cx="17070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b="1"/>
              <a:t>Secondary / Side Street</a:t>
            </a:r>
            <a:endParaRPr sz="800" b="1">
              <a:solidFill>
                <a:srgbClr val="000000"/>
              </a:solidFill>
            </a:endParaRPr>
          </a:p>
          <a:p>
            <a:pPr marL="0" lvl="0" indent="0" algn="l" rtl="0">
              <a:spcBef>
                <a:spcPts val="0"/>
              </a:spcBef>
              <a:spcAft>
                <a:spcPts val="0"/>
              </a:spcAft>
              <a:buNone/>
            </a:pPr>
            <a:r>
              <a:rPr lang="en" sz="800" i="1">
                <a:solidFill>
                  <a:srgbClr val="000000"/>
                </a:solidFill>
              </a:rPr>
              <a:t>Existing Pattern</a:t>
            </a:r>
            <a:endParaRPr sz="800" b="1"/>
          </a:p>
        </p:txBody>
      </p:sp>
      <p:sp>
        <p:nvSpPr>
          <p:cNvPr id="770" name="Google Shape;770;p73"/>
          <p:cNvSpPr/>
          <p:nvPr/>
        </p:nvSpPr>
        <p:spPr>
          <a:xfrm flipH="1">
            <a:off x="9791438" y="972156"/>
            <a:ext cx="1361100" cy="1264800"/>
          </a:xfrm>
          <a:prstGeom prst="wedgeRectCallout">
            <a:avLst>
              <a:gd name="adj1" fmla="val -38068"/>
              <a:gd name="adj2" fmla="val 106755"/>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Streets that would be regulated under this new frontage type:</a:t>
            </a:r>
            <a:endParaRPr sz="600" b="1">
              <a:solidFill>
                <a:schemeClr val="dk1"/>
              </a:solidFill>
            </a:endParaRPr>
          </a:p>
          <a:p>
            <a:pPr marL="228600" lvl="0" indent="-152400" algn="l" rtl="0">
              <a:spcBef>
                <a:spcPts val="0"/>
              </a:spcBef>
              <a:spcAft>
                <a:spcPts val="0"/>
              </a:spcAft>
              <a:buClr>
                <a:schemeClr val="dk1"/>
              </a:buClr>
              <a:buSzPts val="600"/>
              <a:buAutoNum type="arabicPeriod"/>
            </a:pPr>
            <a:r>
              <a:rPr lang="en" sz="600" b="1">
                <a:solidFill>
                  <a:schemeClr val="dk1"/>
                </a:solidFill>
              </a:rPr>
              <a:t>Cummings Ave</a:t>
            </a:r>
            <a:endParaRPr sz="600" b="1">
              <a:solidFill>
                <a:schemeClr val="dk1"/>
              </a:solidFill>
            </a:endParaRPr>
          </a:p>
          <a:p>
            <a:pPr marL="228600" lvl="0" indent="-152400" algn="l" rtl="0">
              <a:spcBef>
                <a:spcPts val="0"/>
              </a:spcBef>
              <a:spcAft>
                <a:spcPts val="0"/>
              </a:spcAft>
              <a:buClr>
                <a:schemeClr val="dk1"/>
              </a:buClr>
              <a:buSzPts val="600"/>
              <a:buAutoNum type="arabicPeriod"/>
            </a:pPr>
            <a:r>
              <a:rPr lang="en" sz="600" b="1">
                <a:solidFill>
                  <a:schemeClr val="dk1"/>
                </a:solidFill>
              </a:rPr>
              <a:t>Carriage Ln</a:t>
            </a:r>
            <a:endParaRPr sz="600" b="1">
              <a:solidFill>
                <a:schemeClr val="dk1"/>
              </a:solidFill>
            </a:endParaRPr>
          </a:p>
          <a:p>
            <a:pPr marL="228600" lvl="0" indent="-152400" algn="l" rtl="0">
              <a:spcBef>
                <a:spcPts val="0"/>
              </a:spcBef>
              <a:spcAft>
                <a:spcPts val="0"/>
              </a:spcAft>
              <a:buClr>
                <a:schemeClr val="dk1"/>
              </a:buClr>
              <a:buSzPts val="600"/>
              <a:buAutoNum type="arabicPeriod"/>
            </a:pPr>
            <a:r>
              <a:rPr lang="en" sz="600" b="1">
                <a:solidFill>
                  <a:schemeClr val="dk1"/>
                </a:solidFill>
              </a:rPr>
              <a:t>Mill St</a:t>
            </a:r>
            <a:endParaRPr sz="600" b="1">
              <a:solidFill>
                <a:schemeClr val="dk1"/>
              </a:solidFill>
            </a:endParaRPr>
          </a:p>
          <a:p>
            <a:pPr marL="228600" lvl="0" indent="-152400" algn="l" rtl="0">
              <a:spcBef>
                <a:spcPts val="0"/>
              </a:spcBef>
              <a:spcAft>
                <a:spcPts val="0"/>
              </a:spcAft>
              <a:buClr>
                <a:schemeClr val="dk1"/>
              </a:buClr>
              <a:buSzPts val="600"/>
              <a:buAutoNum type="arabicPeriod"/>
            </a:pPr>
            <a:r>
              <a:rPr lang="en" sz="600" b="1">
                <a:solidFill>
                  <a:schemeClr val="dk1"/>
                </a:solidFill>
              </a:rPr>
              <a:t>Hamilton Ave</a:t>
            </a:r>
            <a:endParaRPr sz="600" b="1">
              <a:solidFill>
                <a:schemeClr val="dk1"/>
              </a:solidFill>
            </a:endParaRPr>
          </a:p>
          <a:p>
            <a:pPr marL="228600" lvl="0" indent="-152400" algn="l" rtl="0">
              <a:spcBef>
                <a:spcPts val="0"/>
              </a:spcBef>
              <a:spcAft>
                <a:spcPts val="0"/>
              </a:spcAft>
              <a:buClr>
                <a:schemeClr val="dk1"/>
              </a:buClr>
              <a:buSzPts val="600"/>
              <a:buAutoNum type="arabicPeriod"/>
            </a:pPr>
            <a:r>
              <a:rPr lang="en" sz="600" b="1">
                <a:solidFill>
                  <a:schemeClr val="dk1"/>
                </a:solidFill>
              </a:rPr>
              <a:t>Rust St</a:t>
            </a:r>
            <a:endParaRPr sz="600" b="1">
              <a:solidFill>
                <a:schemeClr val="dk1"/>
              </a:solidFill>
            </a:endParaRPr>
          </a:p>
          <a:p>
            <a:pPr marL="228600" lvl="0" indent="-152400" algn="l" rtl="0">
              <a:spcBef>
                <a:spcPts val="0"/>
              </a:spcBef>
              <a:spcAft>
                <a:spcPts val="0"/>
              </a:spcAft>
              <a:buClr>
                <a:schemeClr val="dk1"/>
              </a:buClr>
              <a:buSzPts val="600"/>
              <a:buAutoNum type="arabicPeriod"/>
            </a:pPr>
            <a:r>
              <a:rPr lang="en" sz="600" b="1">
                <a:solidFill>
                  <a:schemeClr val="dk1"/>
                </a:solidFill>
              </a:rPr>
              <a:t>Pleasant St</a:t>
            </a:r>
            <a:endParaRPr sz="600" b="1">
              <a:solidFill>
                <a:schemeClr val="dk1"/>
              </a:solidFill>
            </a:endParaRPr>
          </a:p>
          <a:p>
            <a:pPr marL="228600" lvl="0" indent="-152400" algn="l" rtl="0">
              <a:spcBef>
                <a:spcPts val="0"/>
              </a:spcBef>
              <a:spcAft>
                <a:spcPts val="0"/>
              </a:spcAft>
              <a:buClr>
                <a:schemeClr val="dk1"/>
              </a:buClr>
              <a:buSzPts val="600"/>
              <a:buAutoNum type="arabicPeriod"/>
            </a:pPr>
            <a:r>
              <a:rPr lang="en" sz="600" b="1">
                <a:solidFill>
                  <a:schemeClr val="dk1"/>
                </a:solidFill>
              </a:rPr>
              <a:t>Elliott St</a:t>
            </a:r>
            <a:endParaRPr sz="600" b="1">
              <a:solidFill>
                <a:schemeClr val="dk1"/>
              </a:solidFill>
            </a:endParaRPr>
          </a:p>
          <a:p>
            <a:pPr marL="228600" lvl="0" indent="-152400" algn="l" rtl="0">
              <a:spcBef>
                <a:spcPts val="0"/>
              </a:spcBef>
              <a:spcAft>
                <a:spcPts val="0"/>
              </a:spcAft>
              <a:buClr>
                <a:schemeClr val="dk1"/>
              </a:buClr>
              <a:buSzPts val="600"/>
              <a:buAutoNum type="arabicPeriod"/>
            </a:pPr>
            <a:r>
              <a:rPr lang="en" sz="600" b="1">
                <a:solidFill>
                  <a:schemeClr val="dk1"/>
                </a:solidFill>
              </a:rPr>
              <a:t>Linden St</a:t>
            </a:r>
            <a:endParaRPr sz="600" b="1">
              <a:solidFill>
                <a:schemeClr val="dk1"/>
              </a:solidFill>
            </a:endParaRPr>
          </a:p>
          <a:p>
            <a:pPr marL="0" lvl="0" indent="0" algn="l" rtl="0">
              <a:spcBef>
                <a:spcPts val="0"/>
              </a:spcBef>
              <a:spcAft>
                <a:spcPts val="0"/>
              </a:spcAft>
              <a:buNone/>
            </a:pPr>
            <a:r>
              <a:rPr lang="en" sz="600" b="1">
                <a:solidFill>
                  <a:schemeClr val="dk1"/>
                </a:solidFill>
              </a:rPr>
              <a:t>New service drives and side streets would also fall under this new category</a:t>
            </a:r>
            <a:endParaRPr sz="600" b="1">
              <a:solidFill>
                <a:schemeClr val="dk1"/>
              </a:solidFill>
            </a:endParaRPr>
          </a:p>
        </p:txBody>
      </p:sp>
      <p:pic>
        <p:nvPicPr>
          <p:cNvPr id="771" name="Google Shape;771;p73"/>
          <p:cNvPicPr preferRelativeResize="0"/>
          <p:nvPr/>
        </p:nvPicPr>
        <p:blipFill rotWithShape="1">
          <a:blip r:embed="rId11">
            <a:alphaModFix/>
          </a:blip>
          <a:srcRect l="3459" t="53874" r="93988" b="43816"/>
          <a:stretch/>
        </p:blipFill>
        <p:spPr>
          <a:xfrm>
            <a:off x="1935400" y="2560775"/>
            <a:ext cx="452552" cy="185326"/>
          </a:xfrm>
          <a:prstGeom prst="rect">
            <a:avLst/>
          </a:prstGeom>
          <a:noFill/>
          <a:ln>
            <a:noFill/>
          </a:ln>
        </p:spPr>
      </p:pic>
      <p:pic>
        <p:nvPicPr>
          <p:cNvPr id="772" name="Google Shape;772;p73"/>
          <p:cNvPicPr preferRelativeResize="0"/>
          <p:nvPr/>
        </p:nvPicPr>
        <p:blipFill rotWithShape="1">
          <a:blip r:embed="rId11">
            <a:alphaModFix/>
          </a:blip>
          <a:srcRect l="3459" t="57197" r="93988" b="40493"/>
          <a:stretch/>
        </p:blipFill>
        <p:spPr>
          <a:xfrm>
            <a:off x="152263" y="2560775"/>
            <a:ext cx="452552" cy="185326"/>
          </a:xfrm>
          <a:prstGeom prst="rect">
            <a:avLst/>
          </a:prstGeom>
          <a:noFill/>
          <a:ln>
            <a:noFill/>
          </a:ln>
        </p:spPr>
      </p:pic>
      <p:pic>
        <p:nvPicPr>
          <p:cNvPr id="773" name="Google Shape;773;p73" title="2025-03-31 Hamilton Code Development Map Diagrams.jpg"/>
          <p:cNvPicPr preferRelativeResize="0"/>
          <p:nvPr/>
        </p:nvPicPr>
        <p:blipFill rotWithShape="1">
          <a:blip r:embed="rId12">
            <a:alphaModFix/>
          </a:blip>
          <a:srcRect l="19217" t="24113" r="14993" b="21770"/>
          <a:stretch/>
        </p:blipFill>
        <p:spPr>
          <a:xfrm>
            <a:off x="1859263" y="2921263"/>
            <a:ext cx="5356090" cy="1993914"/>
          </a:xfrm>
          <a:prstGeom prst="rect">
            <a:avLst/>
          </a:prstGeom>
          <a:noFill/>
          <a:ln>
            <a:noFill/>
          </a:ln>
        </p:spPr>
      </p:pic>
      <p:pic>
        <p:nvPicPr>
          <p:cNvPr id="774" name="Google Shape;774;p73"/>
          <p:cNvPicPr preferRelativeResize="0"/>
          <p:nvPr/>
        </p:nvPicPr>
        <p:blipFill rotWithShape="1">
          <a:blip r:embed="rId11">
            <a:alphaModFix/>
          </a:blip>
          <a:srcRect l="3459" t="60521" r="93988" b="37170"/>
          <a:stretch/>
        </p:blipFill>
        <p:spPr>
          <a:xfrm>
            <a:off x="3718513" y="2560775"/>
            <a:ext cx="452552" cy="185326"/>
          </a:xfrm>
          <a:prstGeom prst="rect">
            <a:avLst/>
          </a:prstGeom>
          <a:noFill/>
          <a:ln>
            <a:noFill/>
          </a:ln>
        </p:spPr>
      </p:pic>
      <p:pic>
        <p:nvPicPr>
          <p:cNvPr id="775" name="Google Shape;775;p73"/>
          <p:cNvPicPr preferRelativeResize="0"/>
          <p:nvPr/>
        </p:nvPicPr>
        <p:blipFill rotWithShape="1">
          <a:blip r:embed="rId11">
            <a:alphaModFix/>
          </a:blip>
          <a:srcRect l="3459" t="67166" r="93988" b="30525"/>
          <a:stretch/>
        </p:blipFill>
        <p:spPr>
          <a:xfrm>
            <a:off x="5508500" y="2560775"/>
            <a:ext cx="452552" cy="185326"/>
          </a:xfrm>
          <a:prstGeom prst="rect">
            <a:avLst/>
          </a:prstGeom>
          <a:noFill/>
          <a:ln>
            <a:noFill/>
          </a:ln>
        </p:spPr>
      </p:pic>
      <p:pic>
        <p:nvPicPr>
          <p:cNvPr id="776" name="Google Shape;776;p73"/>
          <p:cNvPicPr preferRelativeResize="0"/>
          <p:nvPr/>
        </p:nvPicPr>
        <p:blipFill rotWithShape="1">
          <a:blip r:embed="rId11">
            <a:alphaModFix/>
          </a:blip>
          <a:srcRect l="3459" t="63843" r="93988" b="33847"/>
          <a:stretch/>
        </p:blipFill>
        <p:spPr>
          <a:xfrm>
            <a:off x="7298450" y="2560775"/>
            <a:ext cx="452552" cy="185326"/>
          </a:xfrm>
          <a:prstGeom prst="rect">
            <a:avLst/>
          </a:prstGeom>
          <a:noFill/>
          <a:ln>
            <a:noFill/>
          </a:ln>
        </p:spPr>
      </p:pic>
      <p:sp>
        <p:nvSpPr>
          <p:cNvPr id="777" name="Google Shape;777;p73"/>
          <p:cNvSpPr/>
          <p:nvPr/>
        </p:nvSpPr>
        <p:spPr>
          <a:xfrm flipH="1">
            <a:off x="6615150" y="1621500"/>
            <a:ext cx="452700" cy="266700"/>
          </a:xfrm>
          <a:prstGeom prst="wedgeRectCallout">
            <a:avLst>
              <a:gd name="adj1" fmla="val -729"/>
              <a:gd name="adj2" fmla="val 148240"/>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t>Minimal roadway</a:t>
            </a:r>
            <a:endParaRPr sz="500" b="1">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74" title="Town Center Subdistricts.png"/>
          <p:cNvPicPr preferRelativeResize="0"/>
          <p:nvPr/>
        </p:nvPicPr>
        <p:blipFill rotWithShape="1">
          <a:blip r:embed="rId3">
            <a:alphaModFix/>
          </a:blip>
          <a:srcRect/>
          <a:stretch/>
        </p:blipFill>
        <p:spPr>
          <a:xfrm>
            <a:off x="152325" y="914413"/>
            <a:ext cx="8839352" cy="4001011"/>
          </a:xfrm>
          <a:prstGeom prst="rect">
            <a:avLst/>
          </a:prstGeom>
          <a:noFill/>
          <a:ln>
            <a:noFill/>
          </a:ln>
        </p:spPr>
      </p:pic>
      <p:sp>
        <p:nvSpPr>
          <p:cNvPr id="783" name="Google Shape;783;p74"/>
          <p:cNvSpPr/>
          <p:nvPr/>
        </p:nvSpPr>
        <p:spPr>
          <a:xfrm>
            <a:off x="139850" y="916813"/>
            <a:ext cx="1804500" cy="1282200"/>
          </a:xfrm>
          <a:prstGeom prst="rect">
            <a:avLst/>
          </a:prstGeom>
          <a:solidFill>
            <a:srgbClr val="FFFFFF">
              <a:alpha val="80000"/>
            </a:srgbClr>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784" name="Google Shape;784;p74"/>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17</a:t>
            </a:fld>
            <a:endParaRPr/>
          </a:p>
        </p:txBody>
      </p:sp>
      <p:sp>
        <p:nvSpPr>
          <p:cNvPr id="785" name="Google Shape;785;p74"/>
          <p:cNvSpPr txBox="1">
            <a:spLocks noGrp="1"/>
          </p:cNvSpPr>
          <p:nvPr>
            <p:ph type="title"/>
          </p:nvPr>
        </p:nvSpPr>
        <p:spPr>
          <a:xfrm>
            <a:off x="152250" y="342838"/>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Town Center Zoning Subdistricts</a:t>
            </a:r>
            <a:endParaRPr/>
          </a:p>
        </p:txBody>
      </p:sp>
      <p:sp>
        <p:nvSpPr>
          <p:cNvPr id="786" name="Google Shape;786;p74"/>
          <p:cNvSpPr txBox="1"/>
          <p:nvPr/>
        </p:nvSpPr>
        <p:spPr>
          <a:xfrm>
            <a:off x="5521200" y="2787250"/>
            <a:ext cx="637200" cy="155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00" b="1"/>
              <a:t>Winthrop School</a:t>
            </a:r>
            <a:endParaRPr sz="700" b="1"/>
          </a:p>
        </p:txBody>
      </p:sp>
      <p:sp>
        <p:nvSpPr>
          <p:cNvPr id="787" name="Google Shape;787;p74"/>
          <p:cNvSpPr txBox="1"/>
          <p:nvPr/>
        </p:nvSpPr>
        <p:spPr>
          <a:xfrm>
            <a:off x="4922043" y="2026458"/>
            <a:ext cx="879600" cy="155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00" b="1"/>
              <a:t>Senior Center</a:t>
            </a:r>
            <a:endParaRPr sz="700" b="1"/>
          </a:p>
        </p:txBody>
      </p:sp>
      <p:cxnSp>
        <p:nvCxnSpPr>
          <p:cNvPr id="788" name="Google Shape;788;p74"/>
          <p:cNvCxnSpPr/>
          <p:nvPr/>
        </p:nvCxnSpPr>
        <p:spPr>
          <a:xfrm>
            <a:off x="5122180" y="2149477"/>
            <a:ext cx="0" cy="425100"/>
          </a:xfrm>
          <a:prstGeom prst="straightConnector1">
            <a:avLst/>
          </a:prstGeom>
          <a:noFill/>
          <a:ln w="9525" cap="flat" cmpd="sng">
            <a:solidFill>
              <a:schemeClr val="dk1"/>
            </a:solidFill>
            <a:prstDash val="solid"/>
            <a:round/>
            <a:headEnd type="none" w="med" len="med"/>
            <a:tailEnd type="oval" w="med" len="med"/>
          </a:ln>
        </p:spPr>
      </p:cxnSp>
      <p:sp>
        <p:nvSpPr>
          <p:cNvPr id="789" name="Google Shape;789;p74"/>
          <p:cNvSpPr txBox="1"/>
          <p:nvPr/>
        </p:nvSpPr>
        <p:spPr>
          <a:xfrm>
            <a:off x="5179468" y="3395539"/>
            <a:ext cx="879600" cy="155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00" b="1"/>
              <a:t>Public Safety</a:t>
            </a:r>
            <a:endParaRPr sz="700" b="1"/>
          </a:p>
        </p:txBody>
      </p:sp>
      <p:cxnSp>
        <p:nvCxnSpPr>
          <p:cNvPr id="790" name="Google Shape;790;p74"/>
          <p:cNvCxnSpPr/>
          <p:nvPr/>
        </p:nvCxnSpPr>
        <p:spPr>
          <a:xfrm>
            <a:off x="5284843" y="2952939"/>
            <a:ext cx="0" cy="391800"/>
          </a:xfrm>
          <a:prstGeom prst="straightConnector1">
            <a:avLst/>
          </a:prstGeom>
          <a:noFill/>
          <a:ln w="9525" cap="flat" cmpd="sng">
            <a:solidFill>
              <a:schemeClr val="dk1"/>
            </a:solidFill>
            <a:prstDash val="solid"/>
            <a:round/>
            <a:headEnd type="oval" w="med" len="med"/>
            <a:tailEnd type="none" w="med" len="med"/>
          </a:ln>
        </p:spPr>
      </p:cxnSp>
      <p:sp>
        <p:nvSpPr>
          <p:cNvPr id="791" name="Google Shape;791;p74"/>
          <p:cNvSpPr txBox="1"/>
          <p:nvPr/>
        </p:nvSpPr>
        <p:spPr>
          <a:xfrm>
            <a:off x="2891130" y="3981064"/>
            <a:ext cx="1241400" cy="248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700" b="1"/>
              <a:t>Hamilton/Wenham Station</a:t>
            </a:r>
            <a:endParaRPr sz="700" b="1"/>
          </a:p>
          <a:p>
            <a:pPr marL="0" lvl="0" indent="0" algn="r" rtl="0">
              <a:spcBef>
                <a:spcPts val="0"/>
              </a:spcBef>
              <a:spcAft>
                <a:spcPts val="0"/>
              </a:spcAft>
              <a:buNone/>
            </a:pPr>
            <a:r>
              <a:rPr lang="en" sz="700" i="1"/>
              <a:t>Newburyport/Rockport Commuter Rail Line</a:t>
            </a:r>
            <a:endParaRPr sz="700" i="1"/>
          </a:p>
        </p:txBody>
      </p:sp>
      <p:sp>
        <p:nvSpPr>
          <p:cNvPr id="792" name="Google Shape;792;p74"/>
          <p:cNvSpPr txBox="1"/>
          <p:nvPr/>
        </p:nvSpPr>
        <p:spPr>
          <a:xfrm>
            <a:off x="2011680" y="3441577"/>
            <a:ext cx="879600" cy="155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700" b="1"/>
              <a:t>Public Library</a:t>
            </a:r>
            <a:endParaRPr sz="700" b="1"/>
          </a:p>
        </p:txBody>
      </p:sp>
      <p:cxnSp>
        <p:nvCxnSpPr>
          <p:cNvPr id="793" name="Google Shape;793;p74"/>
          <p:cNvCxnSpPr/>
          <p:nvPr/>
        </p:nvCxnSpPr>
        <p:spPr>
          <a:xfrm>
            <a:off x="2751593" y="2991427"/>
            <a:ext cx="0" cy="391800"/>
          </a:xfrm>
          <a:prstGeom prst="straightConnector1">
            <a:avLst/>
          </a:prstGeom>
          <a:noFill/>
          <a:ln w="9525" cap="flat" cmpd="sng">
            <a:solidFill>
              <a:schemeClr val="dk1"/>
            </a:solidFill>
            <a:prstDash val="solid"/>
            <a:round/>
            <a:headEnd type="oval" w="med" len="med"/>
            <a:tailEnd type="none" w="med" len="med"/>
          </a:ln>
        </p:spPr>
      </p:cxnSp>
      <p:sp>
        <p:nvSpPr>
          <p:cNvPr id="794" name="Google Shape;794;p74"/>
          <p:cNvSpPr/>
          <p:nvPr/>
        </p:nvSpPr>
        <p:spPr>
          <a:xfrm>
            <a:off x="289838" y="1038438"/>
            <a:ext cx="117300" cy="117300"/>
          </a:xfrm>
          <a:prstGeom prst="rect">
            <a:avLst/>
          </a:prstGeom>
          <a:solidFill>
            <a:srgbClr val="E75A5A"/>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795" name="Google Shape;795;p74"/>
          <p:cNvSpPr/>
          <p:nvPr/>
        </p:nvSpPr>
        <p:spPr>
          <a:xfrm>
            <a:off x="289838" y="1218353"/>
            <a:ext cx="117300" cy="117300"/>
          </a:xfrm>
          <a:prstGeom prst="rect">
            <a:avLst/>
          </a:prstGeom>
          <a:solidFill>
            <a:srgbClr val="EA8D8D"/>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796" name="Google Shape;796;p74"/>
          <p:cNvSpPr/>
          <p:nvPr/>
        </p:nvSpPr>
        <p:spPr>
          <a:xfrm>
            <a:off x="289838" y="1398268"/>
            <a:ext cx="117300" cy="117300"/>
          </a:xfrm>
          <a:prstGeom prst="rect">
            <a:avLst/>
          </a:prstGeom>
          <a:solidFill>
            <a:srgbClr val="E68738"/>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797" name="Google Shape;797;p74"/>
          <p:cNvSpPr txBox="1"/>
          <p:nvPr/>
        </p:nvSpPr>
        <p:spPr>
          <a:xfrm>
            <a:off x="528338" y="982980"/>
            <a:ext cx="1738200" cy="1216200"/>
          </a:xfrm>
          <a:prstGeom prst="rect">
            <a:avLst/>
          </a:prstGeom>
          <a:noFill/>
          <a:ln>
            <a:noFill/>
          </a:ln>
        </p:spPr>
        <p:txBody>
          <a:bodyPr spcFirstLastPara="1" wrap="square" lIns="45725" tIns="45725" rIns="45725" bIns="45725" anchor="t" anchorCtr="0">
            <a:noAutofit/>
          </a:bodyPr>
          <a:lstStyle/>
          <a:p>
            <a:pPr marL="0" lvl="0" indent="0" algn="l" rtl="0">
              <a:lnSpc>
                <a:spcPct val="150000"/>
              </a:lnSpc>
              <a:spcBef>
                <a:spcPts val="0"/>
              </a:spcBef>
              <a:spcAft>
                <a:spcPts val="0"/>
              </a:spcAft>
              <a:buNone/>
            </a:pPr>
            <a:r>
              <a:rPr lang="en" sz="800" b="1"/>
              <a:t>Depot Square Mixed Use</a:t>
            </a:r>
            <a:endParaRPr sz="800" b="1"/>
          </a:p>
          <a:p>
            <a:pPr marL="0" lvl="0" indent="0" algn="l" rtl="0">
              <a:lnSpc>
                <a:spcPct val="150000"/>
              </a:lnSpc>
              <a:spcBef>
                <a:spcPts val="0"/>
              </a:spcBef>
              <a:spcAft>
                <a:spcPts val="0"/>
              </a:spcAft>
              <a:buNone/>
            </a:pPr>
            <a:r>
              <a:rPr lang="en" sz="800" b="1"/>
              <a:t>Bay Road Mixed Use</a:t>
            </a:r>
            <a:endParaRPr sz="800" b="1"/>
          </a:p>
          <a:p>
            <a:pPr marL="0" lvl="0" indent="0" algn="l" rtl="0">
              <a:lnSpc>
                <a:spcPct val="150000"/>
              </a:lnSpc>
              <a:spcBef>
                <a:spcPts val="0"/>
              </a:spcBef>
              <a:spcAft>
                <a:spcPts val="0"/>
              </a:spcAft>
              <a:buNone/>
            </a:pPr>
            <a:r>
              <a:rPr lang="en" sz="800" b="1"/>
              <a:t>Willow St Mixed Use</a:t>
            </a:r>
            <a:endParaRPr sz="800" b="1"/>
          </a:p>
          <a:p>
            <a:pPr marL="0" lvl="0" indent="0" algn="l" rtl="0">
              <a:lnSpc>
                <a:spcPct val="150000"/>
              </a:lnSpc>
              <a:spcBef>
                <a:spcPts val="0"/>
              </a:spcBef>
              <a:spcAft>
                <a:spcPts val="0"/>
              </a:spcAft>
              <a:buNone/>
            </a:pPr>
            <a:r>
              <a:rPr lang="en" sz="800" b="1"/>
              <a:t>Downtown Residential</a:t>
            </a:r>
            <a:endParaRPr sz="800" b="1"/>
          </a:p>
          <a:p>
            <a:pPr marL="0" lvl="0" indent="0" algn="l" rtl="0">
              <a:lnSpc>
                <a:spcPct val="150000"/>
              </a:lnSpc>
              <a:spcBef>
                <a:spcPts val="0"/>
              </a:spcBef>
              <a:spcAft>
                <a:spcPts val="0"/>
              </a:spcAft>
              <a:buNone/>
            </a:pPr>
            <a:r>
              <a:rPr lang="en" sz="800" b="1"/>
              <a:t>Bay Road Civic</a:t>
            </a:r>
            <a:endParaRPr sz="800" b="1">
              <a:solidFill>
                <a:srgbClr val="000000"/>
              </a:solidFill>
            </a:endParaRPr>
          </a:p>
          <a:p>
            <a:pPr marL="0" lvl="0" indent="0" algn="l" rtl="0">
              <a:lnSpc>
                <a:spcPct val="150000"/>
              </a:lnSpc>
              <a:spcBef>
                <a:spcPts val="0"/>
              </a:spcBef>
              <a:spcAft>
                <a:spcPts val="0"/>
              </a:spcAft>
              <a:buNone/>
            </a:pPr>
            <a:r>
              <a:rPr lang="en" sz="800" b="1"/>
              <a:t>Contribute to 3A</a:t>
            </a:r>
            <a:endParaRPr sz="800" b="1"/>
          </a:p>
        </p:txBody>
      </p:sp>
      <p:sp>
        <p:nvSpPr>
          <p:cNvPr id="798" name="Google Shape;798;p74"/>
          <p:cNvSpPr/>
          <p:nvPr/>
        </p:nvSpPr>
        <p:spPr>
          <a:xfrm>
            <a:off x="288450" y="1578183"/>
            <a:ext cx="117300" cy="117300"/>
          </a:xfrm>
          <a:prstGeom prst="rect">
            <a:avLst/>
          </a:prstGeom>
          <a:solidFill>
            <a:srgbClr val="F1D378"/>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799" name="Google Shape;799;p74"/>
          <p:cNvSpPr/>
          <p:nvPr/>
        </p:nvSpPr>
        <p:spPr>
          <a:xfrm>
            <a:off x="288450" y="1938013"/>
            <a:ext cx="117300" cy="117300"/>
          </a:xfrm>
          <a:prstGeom prst="rect">
            <a:avLst/>
          </a:prstGeom>
          <a:noFill/>
          <a:ln w="1905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cxnSp>
        <p:nvCxnSpPr>
          <p:cNvPr id="800" name="Google Shape;800;p74"/>
          <p:cNvCxnSpPr/>
          <p:nvPr/>
        </p:nvCxnSpPr>
        <p:spPr>
          <a:xfrm rot="10800000" flipH="1">
            <a:off x="3788130" y="3253577"/>
            <a:ext cx="80700" cy="73200"/>
          </a:xfrm>
          <a:prstGeom prst="straightConnector1">
            <a:avLst/>
          </a:prstGeom>
          <a:noFill/>
          <a:ln w="28575" cap="flat" cmpd="sng">
            <a:solidFill>
              <a:schemeClr val="dk1"/>
            </a:solidFill>
            <a:prstDash val="solid"/>
            <a:round/>
            <a:headEnd type="none" w="med" len="med"/>
            <a:tailEnd type="none" w="med" len="med"/>
          </a:ln>
        </p:spPr>
      </p:cxnSp>
      <p:sp>
        <p:nvSpPr>
          <p:cNvPr id="801" name="Google Shape;801;p74"/>
          <p:cNvSpPr/>
          <p:nvPr/>
        </p:nvSpPr>
        <p:spPr>
          <a:xfrm>
            <a:off x="291221" y="1758097"/>
            <a:ext cx="117300" cy="117300"/>
          </a:xfrm>
          <a:prstGeom prst="rect">
            <a:avLst/>
          </a:prstGeom>
          <a:solidFill>
            <a:srgbClr val="93BAE3"/>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75"/>
          <p:cNvSpPr txBox="1">
            <a:spLocks noGrp="1"/>
          </p:cNvSpPr>
          <p:nvPr>
            <p:ph type="subTitle" idx="1"/>
          </p:nvPr>
        </p:nvSpPr>
        <p:spPr>
          <a:xfrm>
            <a:off x="457200" y="1904938"/>
            <a:ext cx="8534400" cy="200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Subdistricts and dimensional standards for the Town Center zoning</a:t>
            </a:r>
            <a:endParaRPr/>
          </a:p>
        </p:txBody>
      </p:sp>
      <p:sp>
        <p:nvSpPr>
          <p:cNvPr id="807" name="Google Shape;807;p75"/>
          <p:cNvSpPr txBox="1">
            <a:spLocks noGrp="1"/>
          </p:cNvSpPr>
          <p:nvPr>
            <p:ph type="title"/>
          </p:nvPr>
        </p:nvSpPr>
        <p:spPr>
          <a:xfrm>
            <a:off x="457200" y="1257238"/>
            <a:ext cx="8534400" cy="507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Town Center Zoning Subdistrict Standards</a:t>
            </a:r>
            <a:endParaRPr/>
          </a:p>
        </p:txBody>
      </p:sp>
      <p:sp>
        <p:nvSpPr>
          <p:cNvPr id="808" name="Google Shape;808;p75"/>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76"/>
          <p:cNvSpPr txBox="1">
            <a:spLocks noGrp="1"/>
          </p:cNvSpPr>
          <p:nvPr>
            <p:ph type="title"/>
          </p:nvPr>
        </p:nvSpPr>
        <p:spPr>
          <a:xfrm>
            <a:off x="152400" y="342900"/>
            <a:ext cx="88392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Town Center Subdistricts Contributing to 3A</a:t>
            </a:r>
            <a:endParaRPr/>
          </a:p>
        </p:txBody>
      </p:sp>
      <p:sp>
        <p:nvSpPr>
          <p:cNvPr id="814" name="Google Shape;814;p76"/>
          <p:cNvSpPr txBox="1">
            <a:spLocks noGrp="1"/>
          </p:cNvSpPr>
          <p:nvPr>
            <p:ph type="subTitle" idx="1"/>
          </p:nvPr>
        </p:nvSpPr>
        <p:spPr>
          <a:xfrm>
            <a:off x="152400" y="722450"/>
            <a:ext cx="8839200" cy="19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815" name="Google Shape;815;p76" title="Town Center Subdistricts.png"/>
          <p:cNvPicPr preferRelativeResize="0"/>
          <p:nvPr/>
        </p:nvPicPr>
        <p:blipFill rotWithShape="1">
          <a:blip r:embed="rId3">
            <a:alphaModFix/>
          </a:blip>
          <a:srcRect l="27234" t="14408" r="36854" b="14401"/>
          <a:stretch/>
        </p:blipFill>
        <p:spPr>
          <a:xfrm>
            <a:off x="7328000" y="345688"/>
            <a:ext cx="1663601" cy="1492813"/>
          </a:xfrm>
          <a:prstGeom prst="rect">
            <a:avLst/>
          </a:prstGeom>
          <a:noFill/>
          <a:ln>
            <a:noFill/>
          </a:ln>
        </p:spPr>
      </p:pic>
      <p:sp>
        <p:nvSpPr>
          <p:cNvPr id="816" name="Google Shape;816;p76"/>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19</a:t>
            </a:fld>
            <a:endParaRPr/>
          </a:p>
        </p:txBody>
      </p:sp>
      <p:sp>
        <p:nvSpPr>
          <p:cNvPr id="817" name="Google Shape;817;p76"/>
          <p:cNvSpPr txBox="1">
            <a:spLocks noGrp="1"/>
          </p:cNvSpPr>
          <p:nvPr>
            <p:ph type="body" idx="2"/>
          </p:nvPr>
        </p:nvSpPr>
        <p:spPr>
          <a:xfrm>
            <a:off x="152400" y="1143013"/>
            <a:ext cx="4267500" cy="6927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All three of these, as shown, can contribute to 3A compliance, when combined with other 3A overlay subdistricts outside the Town Center.</a:t>
            </a:r>
            <a:endParaRPr/>
          </a:p>
        </p:txBody>
      </p:sp>
      <p:sp>
        <p:nvSpPr>
          <p:cNvPr id="818" name="Google Shape;818;p76"/>
          <p:cNvSpPr txBox="1">
            <a:spLocks noGrp="1"/>
          </p:cNvSpPr>
          <p:nvPr>
            <p:ph type="body" idx="3"/>
          </p:nvPr>
        </p:nvSpPr>
        <p:spPr>
          <a:xfrm>
            <a:off x="615112" y="4377025"/>
            <a:ext cx="2494800" cy="1386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900" b="1"/>
              <a:t>Bay Rd Mixed Use</a:t>
            </a:r>
            <a:endParaRPr sz="900" b="1"/>
          </a:p>
        </p:txBody>
      </p:sp>
      <p:pic>
        <p:nvPicPr>
          <p:cNvPr id="819" name="Google Shape;819;p76"/>
          <p:cNvPicPr preferRelativeResize="0">
            <a:picLocks noGrp="1"/>
          </p:cNvPicPr>
          <p:nvPr>
            <p:ph type="pic" idx="2"/>
          </p:nvPr>
        </p:nvPicPr>
        <p:blipFill rotWithShape="1">
          <a:blip r:embed="rId4">
            <a:alphaModFix/>
          </a:blip>
          <a:srcRect l="8913" r="2747"/>
          <a:stretch/>
        </p:blipFill>
        <p:spPr>
          <a:xfrm>
            <a:off x="615081" y="2117988"/>
            <a:ext cx="2494787" cy="2182850"/>
          </a:xfrm>
          <a:prstGeom prst="rect">
            <a:avLst/>
          </a:prstGeom>
          <a:noFill/>
          <a:ln>
            <a:noFill/>
          </a:ln>
        </p:spPr>
      </p:pic>
      <p:pic>
        <p:nvPicPr>
          <p:cNvPr id="820" name="Google Shape;820;p76"/>
          <p:cNvPicPr preferRelativeResize="0">
            <a:picLocks noGrp="1"/>
          </p:cNvPicPr>
          <p:nvPr>
            <p:ph type="pic" idx="3"/>
          </p:nvPr>
        </p:nvPicPr>
        <p:blipFill rotWithShape="1">
          <a:blip r:embed="rId5">
            <a:alphaModFix/>
          </a:blip>
          <a:srcRect l="13246" t="11982" r="14645" b="9184"/>
          <a:stretch/>
        </p:blipFill>
        <p:spPr>
          <a:xfrm>
            <a:off x="3231333" y="2117987"/>
            <a:ext cx="2583434" cy="2182850"/>
          </a:xfrm>
          <a:prstGeom prst="rect">
            <a:avLst/>
          </a:prstGeom>
          <a:noFill/>
          <a:ln>
            <a:noFill/>
          </a:ln>
        </p:spPr>
      </p:pic>
      <p:pic>
        <p:nvPicPr>
          <p:cNvPr id="821" name="Google Shape;821;p76"/>
          <p:cNvPicPr preferRelativeResize="0">
            <a:picLocks noGrp="1"/>
          </p:cNvPicPr>
          <p:nvPr>
            <p:ph type="pic" idx="4"/>
          </p:nvPr>
        </p:nvPicPr>
        <p:blipFill rotWithShape="1">
          <a:blip r:embed="rId6">
            <a:alphaModFix/>
          </a:blip>
          <a:srcRect l="13502" t="5659" r="13509" b="11723"/>
          <a:stretch/>
        </p:blipFill>
        <p:spPr>
          <a:xfrm>
            <a:off x="5936237" y="2117913"/>
            <a:ext cx="2494776" cy="2182850"/>
          </a:xfrm>
          <a:prstGeom prst="rect">
            <a:avLst/>
          </a:prstGeom>
          <a:noFill/>
          <a:ln>
            <a:noFill/>
          </a:ln>
        </p:spPr>
      </p:pic>
      <p:sp>
        <p:nvSpPr>
          <p:cNvPr id="822" name="Google Shape;822;p76"/>
          <p:cNvSpPr txBox="1">
            <a:spLocks noGrp="1"/>
          </p:cNvSpPr>
          <p:nvPr>
            <p:ph type="body" idx="3"/>
          </p:nvPr>
        </p:nvSpPr>
        <p:spPr>
          <a:xfrm>
            <a:off x="3255400" y="4377025"/>
            <a:ext cx="2535300" cy="1386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900" b="1"/>
              <a:t>Willow St Mixed Use</a:t>
            </a:r>
            <a:endParaRPr sz="900" b="1"/>
          </a:p>
        </p:txBody>
      </p:sp>
      <p:sp>
        <p:nvSpPr>
          <p:cNvPr id="823" name="Google Shape;823;p76"/>
          <p:cNvSpPr txBox="1">
            <a:spLocks noGrp="1"/>
          </p:cNvSpPr>
          <p:nvPr>
            <p:ph type="body" idx="3"/>
          </p:nvPr>
        </p:nvSpPr>
        <p:spPr>
          <a:xfrm>
            <a:off x="6034113" y="4377025"/>
            <a:ext cx="2535300" cy="1386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900" b="1"/>
              <a:t>Downtown Residential</a:t>
            </a:r>
            <a:endParaRPr sz="900" b="1"/>
          </a:p>
        </p:txBody>
      </p:sp>
      <p:sp>
        <p:nvSpPr>
          <p:cNvPr id="824" name="Google Shape;824;p76"/>
          <p:cNvSpPr/>
          <p:nvPr/>
        </p:nvSpPr>
        <p:spPr>
          <a:xfrm>
            <a:off x="1153588" y="4377025"/>
            <a:ext cx="117300" cy="117300"/>
          </a:xfrm>
          <a:prstGeom prst="rect">
            <a:avLst/>
          </a:prstGeom>
          <a:solidFill>
            <a:srgbClr val="EA8D8D"/>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825" name="Google Shape;825;p76"/>
          <p:cNvSpPr/>
          <p:nvPr/>
        </p:nvSpPr>
        <p:spPr>
          <a:xfrm>
            <a:off x="3751025" y="4387675"/>
            <a:ext cx="117300" cy="117300"/>
          </a:xfrm>
          <a:prstGeom prst="rect">
            <a:avLst/>
          </a:prstGeom>
          <a:solidFill>
            <a:srgbClr val="F1B15D"/>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826" name="Google Shape;826;p76"/>
          <p:cNvSpPr/>
          <p:nvPr/>
        </p:nvSpPr>
        <p:spPr>
          <a:xfrm>
            <a:off x="6495200" y="4377025"/>
            <a:ext cx="117300" cy="117300"/>
          </a:xfrm>
          <a:prstGeom prst="rect">
            <a:avLst/>
          </a:prstGeom>
          <a:solidFill>
            <a:srgbClr val="F1D378"/>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827" name="Google Shape;827;p76"/>
          <p:cNvSpPr txBox="1"/>
          <p:nvPr/>
        </p:nvSpPr>
        <p:spPr>
          <a:xfrm>
            <a:off x="7328000" y="1699900"/>
            <a:ext cx="543300" cy="138600"/>
          </a:xfrm>
          <a:prstGeom prst="rect">
            <a:avLst/>
          </a:prstGeom>
          <a:solidFill>
            <a:srgbClr val="FFFFFF">
              <a:alpha val="8000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r>
              <a:rPr lang="en" sz="700" b="1"/>
              <a:t>Key Map</a:t>
            </a:r>
            <a:endParaRPr sz="7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9"/>
          <p:cNvSpPr txBox="1">
            <a:spLocks noGrp="1"/>
          </p:cNvSpPr>
          <p:nvPr>
            <p:ph type="body" idx="2"/>
          </p:nvPr>
        </p:nvSpPr>
        <p:spPr>
          <a:xfrm>
            <a:off x="152400" y="1701850"/>
            <a:ext cx="6741300" cy="2501400"/>
          </a:xfrm>
          <a:prstGeom prst="rect">
            <a:avLst/>
          </a:prstGeom>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r>
              <a:rPr lang="en" sz="1300" b="1" u="sng"/>
              <a:t>Presentation</a:t>
            </a:r>
            <a:r>
              <a:rPr lang="en" sz="1300" b="1"/>
              <a:t> (20 min)</a:t>
            </a:r>
            <a:endParaRPr sz="1300" b="1"/>
          </a:p>
          <a:p>
            <a:pPr marL="228600" lvl="0" indent="-196850" algn="l" rtl="0">
              <a:lnSpc>
                <a:spcPct val="150000"/>
              </a:lnSpc>
              <a:spcBef>
                <a:spcPts val="0"/>
              </a:spcBef>
              <a:spcAft>
                <a:spcPts val="0"/>
              </a:spcAft>
              <a:buSzPts val="1300"/>
              <a:buAutoNum type="arabicPeriod"/>
            </a:pPr>
            <a:r>
              <a:rPr lang="en" sz="1300" b="1"/>
              <a:t>Timeline and Process</a:t>
            </a:r>
            <a:endParaRPr sz="1300" b="1"/>
          </a:p>
          <a:p>
            <a:pPr marL="228600" lvl="0" indent="-196850" algn="l" rtl="0">
              <a:lnSpc>
                <a:spcPct val="150000"/>
              </a:lnSpc>
              <a:spcBef>
                <a:spcPts val="0"/>
              </a:spcBef>
              <a:spcAft>
                <a:spcPts val="0"/>
              </a:spcAft>
              <a:buSzPts val="1300"/>
              <a:buAutoNum type="arabicPeriod"/>
            </a:pPr>
            <a:r>
              <a:rPr lang="en" sz="1300" b="1"/>
              <a:t>Understanding Zoning</a:t>
            </a:r>
            <a:endParaRPr sz="1300" b="1"/>
          </a:p>
          <a:p>
            <a:pPr marL="228600" lvl="0" indent="-196850" algn="l" rtl="0">
              <a:lnSpc>
                <a:spcPct val="150000"/>
              </a:lnSpc>
              <a:spcBef>
                <a:spcPts val="0"/>
              </a:spcBef>
              <a:spcAft>
                <a:spcPts val="0"/>
              </a:spcAft>
              <a:buSzPts val="1300"/>
              <a:buAutoNum type="arabicPeriod"/>
            </a:pPr>
            <a:r>
              <a:rPr lang="en" sz="1300" b="1"/>
              <a:t>Proposed Zoning</a:t>
            </a:r>
            <a:endParaRPr sz="1300" b="1"/>
          </a:p>
          <a:p>
            <a:pPr marL="457200" lvl="1" indent="-196850" algn="l" rtl="0">
              <a:lnSpc>
                <a:spcPct val="100000"/>
              </a:lnSpc>
              <a:spcBef>
                <a:spcPts val="0"/>
              </a:spcBef>
              <a:spcAft>
                <a:spcPts val="0"/>
              </a:spcAft>
              <a:buSzPts val="1300"/>
              <a:buAutoNum type="alphaLcPeriod"/>
            </a:pPr>
            <a:r>
              <a:rPr lang="en" sz="1300"/>
              <a:t>Overview of Districts</a:t>
            </a:r>
            <a:endParaRPr sz="1300"/>
          </a:p>
          <a:p>
            <a:pPr marL="457200" lvl="1" indent="-196850" algn="l" rtl="0">
              <a:lnSpc>
                <a:spcPct val="150000"/>
              </a:lnSpc>
              <a:spcBef>
                <a:spcPts val="0"/>
              </a:spcBef>
              <a:spcAft>
                <a:spcPts val="0"/>
              </a:spcAft>
              <a:buSzPts val="1300"/>
              <a:buAutoNum type="alphaLcPeriod"/>
            </a:pPr>
            <a:r>
              <a:rPr lang="en" sz="1300"/>
              <a:t>Comparison to Existing Zoning</a:t>
            </a:r>
            <a:endParaRPr sz="1300"/>
          </a:p>
          <a:p>
            <a:pPr marL="228600" lvl="0" indent="-196850" algn="l" rtl="0">
              <a:lnSpc>
                <a:spcPct val="150000"/>
              </a:lnSpc>
              <a:spcBef>
                <a:spcPts val="0"/>
              </a:spcBef>
              <a:spcAft>
                <a:spcPts val="0"/>
              </a:spcAft>
              <a:buSzPts val="1300"/>
              <a:buAutoNum type="arabicPeriod"/>
            </a:pPr>
            <a:r>
              <a:rPr lang="en" sz="1300" b="1"/>
              <a:t>Next Steps</a:t>
            </a:r>
            <a:r>
              <a:rPr lang="en" sz="1300">
                <a:solidFill>
                  <a:schemeClr val="dk1"/>
                </a:solidFill>
              </a:rPr>
              <a:t> </a:t>
            </a:r>
            <a:endParaRPr sz="1300">
              <a:solidFill>
                <a:schemeClr val="dk1"/>
              </a:solidFill>
            </a:endParaRPr>
          </a:p>
          <a:p>
            <a:pPr marL="228600" lvl="0" indent="0" algn="l" rtl="0">
              <a:lnSpc>
                <a:spcPct val="150000"/>
              </a:lnSpc>
              <a:spcBef>
                <a:spcPts val="0"/>
              </a:spcBef>
              <a:spcAft>
                <a:spcPts val="0"/>
              </a:spcAft>
              <a:buNone/>
            </a:pPr>
            <a:endParaRPr sz="1300">
              <a:solidFill>
                <a:schemeClr val="dk1"/>
              </a:solidFill>
            </a:endParaRPr>
          </a:p>
          <a:p>
            <a:pPr marL="0" lvl="0" indent="0" algn="l" rtl="0">
              <a:lnSpc>
                <a:spcPct val="150000"/>
              </a:lnSpc>
              <a:spcBef>
                <a:spcPts val="0"/>
              </a:spcBef>
              <a:spcAft>
                <a:spcPts val="0"/>
              </a:spcAft>
              <a:buNone/>
            </a:pPr>
            <a:r>
              <a:rPr lang="en" sz="1300" b="1" u="sng">
                <a:solidFill>
                  <a:schemeClr val="dk1"/>
                </a:solidFill>
              </a:rPr>
              <a:t>Planning Board &amp; Public Comments</a:t>
            </a:r>
            <a:r>
              <a:rPr lang="en" sz="1300" b="1">
                <a:solidFill>
                  <a:schemeClr val="dk1"/>
                </a:solidFill>
              </a:rPr>
              <a:t> (~1 hr)</a:t>
            </a:r>
            <a:endParaRPr sz="1300">
              <a:solidFill>
                <a:schemeClr val="dk1"/>
              </a:solidFill>
            </a:endParaRPr>
          </a:p>
        </p:txBody>
      </p:sp>
      <p:sp>
        <p:nvSpPr>
          <p:cNvPr id="529" name="Google Shape;529;p59"/>
          <p:cNvSpPr txBox="1"/>
          <p:nvPr/>
        </p:nvSpPr>
        <p:spPr>
          <a:xfrm>
            <a:off x="152250" y="342838"/>
            <a:ext cx="88395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a:t>Agenda</a:t>
            </a:r>
            <a:endParaRPr sz="2300"/>
          </a:p>
        </p:txBody>
      </p:sp>
      <p:sp>
        <p:nvSpPr>
          <p:cNvPr id="530" name="Google Shape;530;p59"/>
          <p:cNvSpPr txBox="1"/>
          <p:nvPr/>
        </p:nvSpPr>
        <p:spPr>
          <a:xfrm>
            <a:off x="152250" y="723875"/>
            <a:ext cx="8839500" cy="19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000">
                <a:solidFill>
                  <a:schemeClr val="dk1"/>
                </a:solidFill>
              </a:rPr>
              <a:t>Public Hearing</a:t>
            </a:r>
            <a:endParaRPr sz="1000">
              <a:solidFill>
                <a:schemeClr val="dk1"/>
              </a:solidFill>
            </a:endParaRPr>
          </a:p>
          <a:p>
            <a:pPr marL="0" lvl="0" indent="0" algn="l" rtl="0">
              <a:spcBef>
                <a:spcPts val="0"/>
              </a:spcBef>
              <a:spcAft>
                <a:spcPts val="0"/>
              </a:spcAft>
              <a:buNone/>
            </a:pPr>
            <a:r>
              <a:rPr lang="en" sz="1000">
                <a:solidFill>
                  <a:schemeClr val="dk1"/>
                </a:solidFill>
              </a:rPr>
              <a:t>May 20, 2025</a:t>
            </a:r>
            <a:endParaRPr sz="10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p77" title="FBC_Depot_Updated 20250317.png"/>
          <p:cNvPicPr preferRelativeResize="0">
            <a:picLocks noGrp="1"/>
          </p:cNvPicPr>
          <p:nvPr>
            <p:ph type="pic" idx="2"/>
          </p:nvPr>
        </p:nvPicPr>
        <p:blipFill rotWithShape="1">
          <a:blip r:embed="rId3">
            <a:alphaModFix/>
          </a:blip>
          <a:srcRect l="3222" t="15561" r="9" b="10089"/>
          <a:stretch/>
        </p:blipFill>
        <p:spPr>
          <a:xfrm>
            <a:off x="152400" y="1917938"/>
            <a:ext cx="4632965" cy="2302949"/>
          </a:xfrm>
          <a:prstGeom prst="rect">
            <a:avLst/>
          </a:prstGeom>
          <a:noFill/>
          <a:ln>
            <a:noFill/>
          </a:ln>
        </p:spPr>
      </p:pic>
      <p:sp>
        <p:nvSpPr>
          <p:cNvPr id="833" name="Google Shape;833;p77"/>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20</a:t>
            </a:fld>
            <a:endParaRPr/>
          </a:p>
        </p:txBody>
      </p:sp>
      <p:sp>
        <p:nvSpPr>
          <p:cNvPr id="834" name="Google Shape;834;p77"/>
          <p:cNvSpPr txBox="1">
            <a:spLocks noGrp="1"/>
          </p:cNvSpPr>
          <p:nvPr>
            <p:ph type="title"/>
          </p:nvPr>
        </p:nvSpPr>
        <p:spPr>
          <a:xfrm>
            <a:off x="152400" y="342900"/>
            <a:ext cx="88392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Town Center Subdistricts NOT Contributing to 3A</a:t>
            </a:r>
            <a:endParaRPr/>
          </a:p>
        </p:txBody>
      </p:sp>
      <p:sp>
        <p:nvSpPr>
          <p:cNvPr id="835" name="Google Shape;835;p77"/>
          <p:cNvSpPr txBox="1">
            <a:spLocks noGrp="1"/>
          </p:cNvSpPr>
          <p:nvPr>
            <p:ph type="subTitle" idx="1"/>
          </p:nvPr>
        </p:nvSpPr>
        <p:spPr>
          <a:xfrm>
            <a:off x="152400" y="722450"/>
            <a:ext cx="8839200" cy="19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36" name="Google Shape;836;p77"/>
          <p:cNvSpPr txBox="1">
            <a:spLocks noGrp="1"/>
          </p:cNvSpPr>
          <p:nvPr>
            <p:ph type="body" idx="2"/>
          </p:nvPr>
        </p:nvSpPr>
        <p:spPr>
          <a:xfrm>
            <a:off x="152400" y="1143013"/>
            <a:ext cx="4267500" cy="6927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These two Town Center Subdistricts will NOT contribute to 3A, and therefore are independent of the constraints of 3A.</a:t>
            </a:r>
            <a:endParaRPr/>
          </a:p>
        </p:txBody>
      </p:sp>
      <p:sp>
        <p:nvSpPr>
          <p:cNvPr id="837" name="Google Shape;837;p77"/>
          <p:cNvSpPr txBox="1">
            <a:spLocks noGrp="1"/>
          </p:cNvSpPr>
          <p:nvPr>
            <p:ph type="body" idx="3"/>
          </p:nvPr>
        </p:nvSpPr>
        <p:spPr>
          <a:xfrm>
            <a:off x="615112" y="4377025"/>
            <a:ext cx="2494800" cy="1386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900" b="1"/>
              <a:t>Depot Square Mixed Use</a:t>
            </a:r>
            <a:endParaRPr sz="900" b="1"/>
          </a:p>
        </p:txBody>
      </p:sp>
      <p:sp>
        <p:nvSpPr>
          <p:cNvPr id="838" name="Google Shape;838;p77"/>
          <p:cNvSpPr txBox="1">
            <a:spLocks noGrp="1"/>
          </p:cNvSpPr>
          <p:nvPr>
            <p:ph type="body" idx="3"/>
          </p:nvPr>
        </p:nvSpPr>
        <p:spPr>
          <a:xfrm>
            <a:off x="6034113" y="4377025"/>
            <a:ext cx="2535300" cy="1386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900" b="1"/>
              <a:t>Bay Rd Civic</a:t>
            </a:r>
            <a:endParaRPr sz="900" b="1"/>
          </a:p>
        </p:txBody>
      </p:sp>
      <p:sp>
        <p:nvSpPr>
          <p:cNvPr id="839" name="Google Shape;839;p77"/>
          <p:cNvSpPr/>
          <p:nvPr/>
        </p:nvSpPr>
        <p:spPr>
          <a:xfrm>
            <a:off x="963088" y="4377025"/>
            <a:ext cx="117300" cy="117300"/>
          </a:xfrm>
          <a:prstGeom prst="rect">
            <a:avLst/>
          </a:prstGeom>
          <a:solidFill>
            <a:srgbClr val="E75A5A"/>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840" name="Google Shape;840;p77"/>
          <p:cNvSpPr/>
          <p:nvPr/>
        </p:nvSpPr>
        <p:spPr>
          <a:xfrm>
            <a:off x="6723800" y="4377025"/>
            <a:ext cx="117300" cy="117300"/>
          </a:xfrm>
          <a:prstGeom prst="rect">
            <a:avLst/>
          </a:prstGeom>
          <a:solidFill>
            <a:srgbClr val="93BAE3"/>
          </a:solidFill>
          <a:ln w="1905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pic>
        <p:nvPicPr>
          <p:cNvPr id="841" name="Google Shape;841;p77" title="Town Center Subdistricts.png"/>
          <p:cNvPicPr preferRelativeResize="0"/>
          <p:nvPr/>
        </p:nvPicPr>
        <p:blipFill rotWithShape="1">
          <a:blip r:embed="rId4">
            <a:alphaModFix/>
          </a:blip>
          <a:srcRect l="27234" t="14408" r="36854" b="14401"/>
          <a:stretch/>
        </p:blipFill>
        <p:spPr>
          <a:xfrm>
            <a:off x="7328000" y="345688"/>
            <a:ext cx="1663601" cy="1492813"/>
          </a:xfrm>
          <a:prstGeom prst="rect">
            <a:avLst/>
          </a:prstGeom>
          <a:noFill/>
          <a:ln>
            <a:noFill/>
          </a:ln>
        </p:spPr>
      </p:pic>
      <p:sp>
        <p:nvSpPr>
          <p:cNvPr id="842" name="Google Shape;842;p77"/>
          <p:cNvSpPr txBox="1"/>
          <p:nvPr/>
        </p:nvSpPr>
        <p:spPr>
          <a:xfrm>
            <a:off x="7328000" y="1699900"/>
            <a:ext cx="543300" cy="138600"/>
          </a:xfrm>
          <a:prstGeom prst="rect">
            <a:avLst/>
          </a:prstGeom>
          <a:solidFill>
            <a:srgbClr val="FFFFFF">
              <a:alpha val="8000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r>
              <a:rPr lang="en" sz="700" b="1"/>
              <a:t>Key Map</a:t>
            </a:r>
            <a:endParaRPr sz="700" b="1"/>
          </a:p>
        </p:txBody>
      </p:sp>
      <p:pic>
        <p:nvPicPr>
          <p:cNvPr id="843" name="Google Shape;843;p77" title="Bay Rd_Civic.png"/>
          <p:cNvPicPr preferRelativeResize="0">
            <a:picLocks noGrp="1"/>
          </p:cNvPicPr>
          <p:nvPr>
            <p:ph type="pic" idx="3"/>
          </p:nvPr>
        </p:nvPicPr>
        <p:blipFill rotWithShape="1">
          <a:blip r:embed="rId5">
            <a:alphaModFix/>
          </a:blip>
          <a:srcRect t="4679" b="11300"/>
          <a:stretch/>
        </p:blipFill>
        <p:spPr>
          <a:xfrm>
            <a:off x="5201550" y="1917938"/>
            <a:ext cx="3786450" cy="2459088"/>
          </a:xfrm>
          <a:prstGeom prst="rect">
            <a:avLst/>
          </a:prstGeom>
          <a:noFill/>
          <a:ln>
            <a:noFill/>
          </a:ln>
        </p:spPr>
      </p:pic>
      <p:grpSp>
        <p:nvGrpSpPr>
          <p:cNvPr id="844" name="Google Shape;844;p77"/>
          <p:cNvGrpSpPr/>
          <p:nvPr/>
        </p:nvGrpSpPr>
        <p:grpSpPr>
          <a:xfrm>
            <a:off x="3767825" y="2558975"/>
            <a:ext cx="190500" cy="230850"/>
            <a:chOff x="12542450" y="4195200"/>
            <a:chExt cx="381000" cy="461700"/>
          </a:xfrm>
        </p:grpSpPr>
        <p:sp>
          <p:nvSpPr>
            <p:cNvPr id="845" name="Google Shape;845;p77"/>
            <p:cNvSpPr/>
            <p:nvPr/>
          </p:nvSpPr>
          <p:spPr>
            <a:xfrm>
              <a:off x="12542450" y="4235550"/>
              <a:ext cx="381000" cy="3810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400" b="1"/>
            </a:p>
          </p:txBody>
        </p:sp>
        <p:sp>
          <p:nvSpPr>
            <p:cNvPr id="846" name="Google Shape;846;p77"/>
            <p:cNvSpPr txBox="1"/>
            <p:nvPr/>
          </p:nvSpPr>
          <p:spPr>
            <a:xfrm>
              <a:off x="12542450" y="4195200"/>
              <a:ext cx="381000" cy="4617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900">
                  <a:solidFill>
                    <a:srgbClr val="674EA7"/>
                  </a:solidFill>
                  <a:latin typeface="Roboto Black"/>
                  <a:ea typeface="Roboto Black"/>
                  <a:cs typeface="Roboto Black"/>
                  <a:sym typeface="Roboto Black"/>
                </a:rPr>
                <a:t>T</a:t>
              </a:r>
              <a:endParaRPr sz="900">
                <a:solidFill>
                  <a:srgbClr val="674EA7"/>
                </a:solidFill>
                <a:latin typeface="Roboto Black"/>
                <a:ea typeface="Roboto Black"/>
                <a:cs typeface="Roboto Black"/>
                <a:sym typeface="Roboto Black"/>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78"/>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21</a:t>
            </a:fld>
            <a:endParaRPr/>
          </a:p>
        </p:txBody>
      </p:sp>
      <p:sp>
        <p:nvSpPr>
          <p:cNvPr id="852" name="Google Shape;852;p78"/>
          <p:cNvSpPr txBox="1">
            <a:spLocks noGrp="1"/>
          </p:cNvSpPr>
          <p:nvPr>
            <p:ph type="title"/>
          </p:nvPr>
        </p:nvSpPr>
        <p:spPr>
          <a:xfrm>
            <a:off x="228300" y="2098788"/>
            <a:ext cx="8839500" cy="38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Lets Test How Zoning Matches Up to Actual Properties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79"/>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sz="500"/>
              <a:t>22</a:t>
            </a:fld>
            <a:endParaRPr sz="500"/>
          </a:p>
        </p:txBody>
      </p:sp>
      <p:sp>
        <p:nvSpPr>
          <p:cNvPr id="858" name="Google Shape;858;p79"/>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a:solidFill>
                  <a:schemeClr val="dk1"/>
                </a:solidFill>
              </a:rPr>
              <a:t>Lot Area, Lot Frontage, &amp; Lot Coverage</a:t>
            </a:r>
            <a:endParaRPr sz="2300"/>
          </a:p>
        </p:txBody>
      </p:sp>
      <p:pic>
        <p:nvPicPr>
          <p:cNvPr id="859" name="Google Shape;859;p79" title="Screenshot 2025-05-19 at 7.54.11 PM.png"/>
          <p:cNvPicPr preferRelativeResize="0"/>
          <p:nvPr/>
        </p:nvPicPr>
        <p:blipFill rotWithShape="1">
          <a:blip r:embed="rId3">
            <a:alphaModFix/>
          </a:blip>
          <a:srcRect l="3359" t="1790" r="3591" b="2989"/>
          <a:stretch/>
        </p:blipFill>
        <p:spPr>
          <a:xfrm>
            <a:off x="186100" y="1789200"/>
            <a:ext cx="4309774" cy="2725938"/>
          </a:xfrm>
          <a:prstGeom prst="rect">
            <a:avLst/>
          </a:prstGeom>
          <a:noFill/>
          <a:ln>
            <a:noFill/>
          </a:ln>
        </p:spPr>
      </p:pic>
      <p:sp>
        <p:nvSpPr>
          <p:cNvPr id="860" name="Google Shape;860;p79"/>
          <p:cNvSpPr/>
          <p:nvPr/>
        </p:nvSpPr>
        <p:spPr>
          <a:xfrm>
            <a:off x="2427725" y="2051600"/>
            <a:ext cx="5679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1" name="Google Shape;861;p79"/>
          <p:cNvSpPr txBox="1"/>
          <p:nvPr/>
        </p:nvSpPr>
        <p:spPr>
          <a:xfrm>
            <a:off x="152275" y="916075"/>
            <a:ext cx="7951500" cy="615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000" i="1"/>
              <a:t>Testing these three metrics; </a:t>
            </a:r>
            <a:r>
              <a:rPr lang="en" sz="1000" b="1" i="1"/>
              <a:t>minimum lot area per dwelling</a:t>
            </a:r>
            <a:r>
              <a:rPr lang="en" sz="1000" i="1"/>
              <a:t>, </a:t>
            </a:r>
            <a:r>
              <a:rPr lang="en" sz="1000" b="1" i="1"/>
              <a:t>minimum lot frontage</a:t>
            </a:r>
            <a:r>
              <a:rPr lang="en" sz="1000" i="1"/>
              <a:t>, and </a:t>
            </a:r>
            <a:r>
              <a:rPr lang="en" sz="1000" b="1" i="1"/>
              <a:t>maximum lot coverage</a:t>
            </a:r>
            <a:r>
              <a:rPr lang="en" sz="1000" i="1"/>
              <a:t>. </a:t>
            </a:r>
            <a:endParaRPr sz="1000" i="1"/>
          </a:p>
          <a:p>
            <a:pPr marL="0" lvl="0" indent="0" algn="l" rtl="0">
              <a:spcBef>
                <a:spcPts val="0"/>
              </a:spcBef>
              <a:spcAft>
                <a:spcPts val="0"/>
              </a:spcAft>
              <a:buNone/>
            </a:pPr>
            <a:endParaRPr sz="1000" i="1"/>
          </a:p>
          <a:p>
            <a:pPr marL="0" lvl="0" indent="0" algn="l" rtl="0">
              <a:spcBef>
                <a:spcPts val="0"/>
              </a:spcBef>
              <a:spcAft>
                <a:spcPts val="0"/>
              </a:spcAft>
              <a:buClr>
                <a:schemeClr val="dk1"/>
              </a:buClr>
              <a:buSzPts val="1100"/>
              <a:buFont typeface="Arial"/>
              <a:buNone/>
            </a:pPr>
            <a:r>
              <a:rPr lang="en" sz="1000" i="1">
                <a:solidFill>
                  <a:schemeClr val="dk1"/>
                </a:solidFill>
              </a:rPr>
              <a:t>These three metrics are all partially responsible for controlling how built-up Hamilton feels - how frequently buildings occur and how large they can be.</a:t>
            </a:r>
            <a:endParaRPr sz="1000" i="1"/>
          </a:p>
        </p:txBody>
      </p:sp>
      <p:sp>
        <p:nvSpPr>
          <p:cNvPr id="862" name="Google Shape;862;p79"/>
          <p:cNvSpPr/>
          <p:nvPr/>
        </p:nvSpPr>
        <p:spPr>
          <a:xfrm>
            <a:off x="2439675" y="2410075"/>
            <a:ext cx="551700" cy="419700"/>
          </a:xfrm>
          <a:prstGeom prst="rect">
            <a:avLst/>
          </a:prstGeom>
          <a:solidFill>
            <a:srgbClr val="FF008B">
              <a:alpha val="34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3" name="Google Shape;863;p79"/>
          <p:cNvSpPr/>
          <p:nvPr/>
        </p:nvSpPr>
        <p:spPr>
          <a:xfrm>
            <a:off x="2439675" y="3694275"/>
            <a:ext cx="551700" cy="231000"/>
          </a:xfrm>
          <a:prstGeom prst="rect">
            <a:avLst/>
          </a:prstGeom>
          <a:solidFill>
            <a:srgbClr val="FF008B">
              <a:alpha val="34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80"/>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23</a:t>
            </a:fld>
            <a:endParaRPr/>
          </a:p>
        </p:txBody>
      </p:sp>
      <p:sp>
        <p:nvSpPr>
          <p:cNvPr id="869" name="Google Shape;869;p80"/>
          <p:cNvSpPr txBox="1">
            <a:spLocks noGrp="1"/>
          </p:cNvSpPr>
          <p:nvPr>
            <p:ph type="body" idx="3"/>
          </p:nvPr>
        </p:nvSpPr>
        <p:spPr>
          <a:xfrm>
            <a:off x="5542563" y="914400"/>
            <a:ext cx="3449100" cy="2539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76% of lots</a:t>
            </a:r>
            <a:r>
              <a:rPr lang="en"/>
              <a:t> in the Study Area are smaller than the minimum lot size for parcels with at least one dwelling unit. </a:t>
            </a:r>
            <a:endParaRPr/>
          </a:p>
          <a:p>
            <a:pPr marL="0" lvl="0" indent="0" algn="l" rtl="0">
              <a:spcBef>
                <a:spcPts val="0"/>
              </a:spcBef>
              <a:spcAft>
                <a:spcPts val="0"/>
              </a:spcAft>
              <a:buNone/>
            </a:pPr>
            <a:endParaRPr/>
          </a:p>
          <a:p>
            <a:pPr marL="0" lvl="0" indent="0" algn="l" rtl="0">
              <a:spcBef>
                <a:spcPts val="0"/>
              </a:spcBef>
              <a:spcAft>
                <a:spcPts val="0"/>
              </a:spcAft>
              <a:buNone/>
            </a:pPr>
            <a:r>
              <a:rPr lang="en"/>
              <a:t>These are all considered “nonconforming lots” because they do not meet current zoning standards.</a:t>
            </a:r>
            <a:endParaRPr/>
          </a:p>
          <a:p>
            <a:pPr marL="0" lvl="0" indent="0" algn="l" rtl="0">
              <a:spcBef>
                <a:spcPts val="0"/>
              </a:spcBef>
              <a:spcAft>
                <a:spcPts val="0"/>
              </a:spcAft>
              <a:buNone/>
            </a:pPr>
            <a:endParaRPr/>
          </a:p>
          <a:p>
            <a:pPr marL="0" lvl="0" indent="0" algn="l" rtl="0">
              <a:spcBef>
                <a:spcPts val="0"/>
              </a:spcBef>
              <a:spcAft>
                <a:spcPts val="0"/>
              </a:spcAft>
              <a:buNone/>
            </a:pPr>
            <a:r>
              <a:rPr lang="en"/>
              <a:t>If you were to consider existing lots with multiple units, it is likely that even more lots are nonconforming.</a:t>
            </a:r>
            <a:endParaRPr/>
          </a:p>
        </p:txBody>
      </p:sp>
      <p:pic>
        <p:nvPicPr>
          <p:cNvPr id="870" name="Google Shape;870;p80"/>
          <p:cNvPicPr preferRelativeResize="0">
            <a:picLocks noGrp="1"/>
          </p:cNvPicPr>
          <p:nvPr>
            <p:ph type="pic" idx="2"/>
          </p:nvPr>
        </p:nvPicPr>
        <p:blipFill rotWithShape="1">
          <a:blip r:embed="rId3">
            <a:alphaModFix/>
          </a:blip>
          <a:srcRect l="17612" r="17612"/>
          <a:stretch/>
        </p:blipFill>
        <p:spPr>
          <a:xfrm>
            <a:off x="152250" y="912350"/>
            <a:ext cx="5270062" cy="3682552"/>
          </a:xfrm>
          <a:prstGeom prst="rect">
            <a:avLst/>
          </a:prstGeom>
        </p:spPr>
      </p:pic>
      <p:sp>
        <p:nvSpPr>
          <p:cNvPr id="871" name="Google Shape;871;p80"/>
          <p:cNvSpPr txBox="1">
            <a:spLocks noGrp="1"/>
          </p:cNvSpPr>
          <p:nvPr>
            <p:ph type="title"/>
          </p:nvPr>
        </p:nvSpPr>
        <p:spPr>
          <a:xfrm>
            <a:off x="152250" y="342900"/>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Existing Zoning Does not Represent Hamilton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81"/>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877" name="Google Shape;877;p81"/>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878" name="Google Shape;878;p81"/>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879" name="Google Shape;879;p81"/>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880" name="Google Shape;880;p81"/>
          <p:cNvSpPr txBox="1"/>
          <p:nvPr/>
        </p:nvSpPr>
        <p:spPr>
          <a:xfrm>
            <a:off x="152263" y="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sp>
        <p:nvSpPr>
          <p:cNvPr id="881" name="Google Shape;881;p81"/>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01 </a:t>
            </a:r>
            <a:r>
              <a:rPr lang="en" sz="2300">
                <a:solidFill>
                  <a:schemeClr val="dk1"/>
                </a:solidFill>
              </a:rPr>
              <a:t>Residential 1a vs Downtown Residential</a:t>
            </a:r>
            <a:endParaRPr sz="2300"/>
          </a:p>
        </p:txBody>
      </p:sp>
      <p:pic>
        <p:nvPicPr>
          <p:cNvPr id="882" name="Google Shape;882;p81" title="Screenshot 2025-05-19 at 8.29.57 PM.png"/>
          <p:cNvPicPr preferRelativeResize="0"/>
          <p:nvPr/>
        </p:nvPicPr>
        <p:blipFill rotWithShape="1">
          <a:blip r:embed="rId3">
            <a:alphaModFix/>
          </a:blip>
          <a:srcRect r="5401"/>
          <a:stretch/>
        </p:blipFill>
        <p:spPr>
          <a:xfrm>
            <a:off x="4681800" y="904250"/>
            <a:ext cx="4309775" cy="3733851"/>
          </a:xfrm>
          <a:prstGeom prst="rect">
            <a:avLst/>
          </a:prstGeom>
          <a:noFill/>
          <a:ln>
            <a:noFill/>
          </a:ln>
        </p:spPr>
      </p:pic>
      <p:sp>
        <p:nvSpPr>
          <p:cNvPr id="883" name="Google Shape;883;p81"/>
          <p:cNvSpPr/>
          <p:nvPr/>
        </p:nvSpPr>
        <p:spPr>
          <a:xfrm>
            <a:off x="4781400" y="1588325"/>
            <a:ext cx="3020250" cy="2090300"/>
          </a:xfrm>
          <a:custGeom>
            <a:avLst/>
            <a:gdLst/>
            <a:ahLst/>
            <a:cxnLst/>
            <a:rect l="l" t="t" r="r" b="b"/>
            <a:pathLst>
              <a:path w="120810" h="83612" extrusionOk="0">
                <a:moveTo>
                  <a:pt x="82954" y="83612"/>
                </a:moveTo>
                <a:lnTo>
                  <a:pt x="0" y="39831"/>
                </a:lnTo>
                <a:lnTo>
                  <a:pt x="43781" y="20738"/>
                </a:lnTo>
                <a:lnTo>
                  <a:pt x="28310" y="8229"/>
                </a:lnTo>
                <a:lnTo>
                  <a:pt x="49707" y="0"/>
                </a:lnTo>
                <a:lnTo>
                  <a:pt x="120810" y="58594"/>
                </a:lnTo>
                <a:close/>
              </a:path>
            </a:pathLst>
          </a:custGeom>
          <a:noFill/>
          <a:ln w="28575" cap="flat" cmpd="sng">
            <a:solidFill>
              <a:srgbClr val="FF008B"/>
            </a:solidFill>
            <a:prstDash val="dash"/>
            <a:round/>
            <a:headEnd type="none" w="med" len="med"/>
            <a:tailEnd type="none" w="med" len="med"/>
          </a:ln>
        </p:spPr>
      </p:sp>
      <p:sp>
        <p:nvSpPr>
          <p:cNvPr id="884" name="Google Shape;884;p81"/>
          <p:cNvSpPr/>
          <p:nvPr/>
        </p:nvSpPr>
        <p:spPr>
          <a:xfrm flipH="1">
            <a:off x="4781475" y="1252600"/>
            <a:ext cx="880500" cy="247500"/>
          </a:xfrm>
          <a:prstGeom prst="wedgeRectCallout">
            <a:avLst>
              <a:gd name="adj1" fmla="val -47785"/>
              <a:gd name="adj2" fmla="val 152142"/>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Total SF: 18,700 SF</a:t>
            </a:r>
            <a:endParaRPr sz="600" b="1">
              <a:solidFill>
                <a:schemeClr val="dk1"/>
              </a:solidFill>
            </a:endParaRPr>
          </a:p>
          <a:p>
            <a:pPr marL="0" lvl="0" indent="0" algn="l" rtl="0">
              <a:spcBef>
                <a:spcPts val="0"/>
              </a:spcBef>
              <a:spcAft>
                <a:spcPts val="0"/>
              </a:spcAft>
              <a:buNone/>
            </a:pPr>
            <a:r>
              <a:rPr lang="en" sz="600" b="1">
                <a:solidFill>
                  <a:srgbClr val="FF008B"/>
                </a:solidFill>
              </a:rPr>
              <a:t>NONCONFORMING</a:t>
            </a:r>
            <a:endParaRPr sz="600" b="1">
              <a:solidFill>
                <a:srgbClr val="FF008B"/>
              </a:solidFill>
            </a:endParaRPr>
          </a:p>
        </p:txBody>
      </p:sp>
      <p:pic>
        <p:nvPicPr>
          <p:cNvPr id="885" name="Google Shape;885;p81"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886" name="Google Shape;886;p81"/>
          <p:cNvSpPr/>
          <p:nvPr/>
        </p:nvSpPr>
        <p:spPr>
          <a:xfrm>
            <a:off x="2427725" y="2051600"/>
            <a:ext cx="5679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7" name="Google Shape;887;p81"/>
          <p:cNvSpPr txBox="1"/>
          <p:nvPr/>
        </p:nvSpPr>
        <p:spPr>
          <a:xfrm>
            <a:off x="152275" y="916075"/>
            <a:ext cx="4118700" cy="80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Nonconformity</a:t>
            </a:r>
            <a:endParaRPr sz="1200" b="1"/>
          </a:p>
          <a:p>
            <a:pPr marL="0" lvl="0" indent="0" algn="l" rtl="0">
              <a:spcBef>
                <a:spcPts val="0"/>
              </a:spcBef>
              <a:spcAft>
                <a:spcPts val="0"/>
              </a:spcAft>
              <a:buNone/>
            </a:pPr>
            <a:r>
              <a:rPr lang="en" sz="1100" i="1"/>
              <a:t>The existing zoning is poorly matched to Hamilton’s fabric and built conditions. The zoning allows for much larger homes and requires lots that are out of scale with the community.</a:t>
            </a:r>
            <a:endParaRPr sz="1100" i="1"/>
          </a:p>
          <a:p>
            <a:pPr marL="0" lvl="0" indent="0" algn="l" rtl="0">
              <a:spcBef>
                <a:spcPts val="0"/>
              </a:spcBef>
              <a:spcAft>
                <a:spcPts val="0"/>
              </a:spcAft>
              <a:buNone/>
            </a:pPr>
            <a:endParaRPr sz="700"/>
          </a:p>
        </p:txBody>
      </p:sp>
      <p:sp>
        <p:nvSpPr>
          <p:cNvPr id="888" name="Google Shape;888;p81"/>
          <p:cNvSpPr txBox="1"/>
          <p:nvPr/>
        </p:nvSpPr>
        <p:spPr>
          <a:xfrm rot="-2191089">
            <a:off x="5886620" y="4099377"/>
            <a:ext cx="1290084" cy="29232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Willow Street</a:t>
            </a:r>
            <a:endParaRPr sz="700">
              <a:solidFill>
                <a:schemeClr val="dk1"/>
              </a:solidFill>
            </a:endParaRPr>
          </a:p>
        </p:txBody>
      </p:sp>
      <p:sp>
        <p:nvSpPr>
          <p:cNvPr id="889" name="Google Shape;889;p81"/>
          <p:cNvSpPr/>
          <p:nvPr/>
        </p:nvSpPr>
        <p:spPr>
          <a:xfrm>
            <a:off x="2439675" y="2410075"/>
            <a:ext cx="551700" cy="194400"/>
          </a:xfrm>
          <a:prstGeom prst="rect">
            <a:avLst/>
          </a:prstGeom>
          <a:solidFill>
            <a:srgbClr val="FF008B">
              <a:alpha val="34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82"/>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895" name="Google Shape;895;p82"/>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896" name="Google Shape;896;p82"/>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897" name="Google Shape;897;p82"/>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898" name="Google Shape;898;p82"/>
          <p:cNvSpPr txBox="1"/>
          <p:nvPr/>
        </p:nvSpPr>
        <p:spPr>
          <a:xfrm>
            <a:off x="152263" y="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pic>
        <p:nvPicPr>
          <p:cNvPr id="899" name="Google Shape;899;p82" title="Screenshot 2025-05-19 at 8.29.57 PM.png"/>
          <p:cNvPicPr preferRelativeResize="0"/>
          <p:nvPr/>
        </p:nvPicPr>
        <p:blipFill rotWithShape="1">
          <a:blip r:embed="rId3">
            <a:alphaModFix/>
          </a:blip>
          <a:srcRect r="5401"/>
          <a:stretch/>
        </p:blipFill>
        <p:spPr>
          <a:xfrm>
            <a:off x="4681800" y="904250"/>
            <a:ext cx="4309775" cy="3733851"/>
          </a:xfrm>
          <a:prstGeom prst="rect">
            <a:avLst/>
          </a:prstGeom>
          <a:noFill/>
          <a:ln>
            <a:noFill/>
          </a:ln>
        </p:spPr>
      </p:pic>
      <p:sp>
        <p:nvSpPr>
          <p:cNvPr id="900" name="Google Shape;900;p82"/>
          <p:cNvSpPr/>
          <p:nvPr/>
        </p:nvSpPr>
        <p:spPr>
          <a:xfrm>
            <a:off x="4781400" y="1588325"/>
            <a:ext cx="3020250" cy="2090300"/>
          </a:xfrm>
          <a:custGeom>
            <a:avLst/>
            <a:gdLst/>
            <a:ahLst/>
            <a:cxnLst/>
            <a:rect l="l" t="t" r="r" b="b"/>
            <a:pathLst>
              <a:path w="120810" h="83612" extrusionOk="0">
                <a:moveTo>
                  <a:pt x="82954" y="83612"/>
                </a:moveTo>
                <a:lnTo>
                  <a:pt x="0" y="39831"/>
                </a:lnTo>
                <a:lnTo>
                  <a:pt x="43781" y="20738"/>
                </a:lnTo>
                <a:lnTo>
                  <a:pt x="28310" y="8229"/>
                </a:lnTo>
                <a:lnTo>
                  <a:pt x="49707" y="0"/>
                </a:lnTo>
                <a:lnTo>
                  <a:pt x="120810" y="58594"/>
                </a:lnTo>
                <a:close/>
              </a:path>
            </a:pathLst>
          </a:custGeom>
          <a:noFill/>
          <a:ln w="28575" cap="flat" cmpd="sng">
            <a:solidFill>
              <a:srgbClr val="FF008B"/>
            </a:solidFill>
            <a:prstDash val="dash"/>
            <a:round/>
            <a:headEnd type="none" w="med" len="med"/>
            <a:tailEnd type="none" w="med" len="med"/>
          </a:ln>
        </p:spPr>
      </p:sp>
      <p:sp>
        <p:nvSpPr>
          <p:cNvPr id="901" name="Google Shape;901;p82"/>
          <p:cNvSpPr/>
          <p:nvPr/>
        </p:nvSpPr>
        <p:spPr>
          <a:xfrm flipH="1">
            <a:off x="7427725" y="1252600"/>
            <a:ext cx="1089900" cy="469200"/>
          </a:xfrm>
          <a:prstGeom prst="wedgeRectCallout">
            <a:avLst>
              <a:gd name="adj1" fmla="val 59485"/>
              <a:gd name="adj2" fmla="val 198556"/>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The area outlined in yellow represents 20,000 SF, the minimum lot size in the existing zoning</a:t>
            </a:r>
            <a:endParaRPr sz="600" b="1">
              <a:solidFill>
                <a:schemeClr val="dk1"/>
              </a:solidFill>
            </a:endParaRPr>
          </a:p>
        </p:txBody>
      </p:sp>
      <p:sp>
        <p:nvSpPr>
          <p:cNvPr id="902" name="Google Shape;902;p82"/>
          <p:cNvSpPr/>
          <p:nvPr/>
        </p:nvSpPr>
        <p:spPr>
          <a:xfrm>
            <a:off x="4830775" y="1596550"/>
            <a:ext cx="3300075" cy="2090300"/>
          </a:xfrm>
          <a:custGeom>
            <a:avLst/>
            <a:gdLst/>
            <a:ahLst/>
            <a:cxnLst/>
            <a:rect l="l" t="t" r="r" b="b"/>
            <a:pathLst>
              <a:path w="132003" h="83612" extrusionOk="0">
                <a:moveTo>
                  <a:pt x="80650" y="83612"/>
                </a:moveTo>
                <a:lnTo>
                  <a:pt x="0" y="25676"/>
                </a:lnTo>
                <a:lnTo>
                  <a:pt x="60241" y="0"/>
                </a:lnTo>
                <a:lnTo>
                  <a:pt x="132003" y="51023"/>
                </a:lnTo>
                <a:close/>
              </a:path>
            </a:pathLst>
          </a:custGeom>
          <a:solidFill>
            <a:srgbClr val="FFF200">
              <a:alpha val="45570"/>
            </a:srgbClr>
          </a:solidFill>
          <a:ln w="28575" cap="flat" cmpd="sng">
            <a:solidFill>
              <a:srgbClr val="FFFF00"/>
            </a:solidFill>
            <a:prstDash val="dash"/>
            <a:round/>
            <a:headEnd type="none" w="med" len="med"/>
            <a:tailEnd type="none" w="med" len="med"/>
          </a:ln>
        </p:spPr>
      </p:sp>
      <p:pic>
        <p:nvPicPr>
          <p:cNvPr id="903" name="Google Shape;903;p82"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904" name="Google Shape;904;p82"/>
          <p:cNvSpPr/>
          <p:nvPr/>
        </p:nvSpPr>
        <p:spPr>
          <a:xfrm>
            <a:off x="2427725" y="2051600"/>
            <a:ext cx="5679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5" name="Google Shape;905;p82"/>
          <p:cNvSpPr txBox="1"/>
          <p:nvPr/>
        </p:nvSpPr>
        <p:spPr>
          <a:xfrm>
            <a:off x="152275" y="916075"/>
            <a:ext cx="4118700" cy="80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Minimum Lot Area</a:t>
            </a:r>
            <a:endParaRPr sz="1200" b="1"/>
          </a:p>
          <a:p>
            <a:pPr marL="0" lvl="0" indent="0" algn="l" rtl="0">
              <a:spcBef>
                <a:spcPts val="0"/>
              </a:spcBef>
              <a:spcAft>
                <a:spcPts val="0"/>
              </a:spcAft>
              <a:buNone/>
            </a:pPr>
            <a:r>
              <a:rPr lang="en" sz="1100" i="1"/>
              <a:t>The existing zoning requires a minimum of 20,000 square feet per a dwelling unit. The example lot to the right which is larger than all of its neighbors, is only 18,700 square feet. </a:t>
            </a:r>
            <a:endParaRPr sz="1100" i="1"/>
          </a:p>
          <a:p>
            <a:pPr marL="0" lvl="0" indent="0" algn="l" rtl="0">
              <a:spcBef>
                <a:spcPts val="0"/>
              </a:spcBef>
              <a:spcAft>
                <a:spcPts val="0"/>
              </a:spcAft>
              <a:buNone/>
            </a:pPr>
            <a:endParaRPr sz="700"/>
          </a:p>
        </p:txBody>
      </p:sp>
      <p:sp>
        <p:nvSpPr>
          <p:cNvPr id="906" name="Google Shape;906;p82"/>
          <p:cNvSpPr/>
          <p:nvPr/>
        </p:nvSpPr>
        <p:spPr>
          <a:xfrm flipH="1">
            <a:off x="4781475" y="1252600"/>
            <a:ext cx="880500" cy="247500"/>
          </a:xfrm>
          <a:prstGeom prst="wedgeRectCallout">
            <a:avLst>
              <a:gd name="adj1" fmla="val -47785"/>
              <a:gd name="adj2" fmla="val 152142"/>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Total SF: 18,700 SF</a:t>
            </a:r>
            <a:endParaRPr sz="600" b="1">
              <a:solidFill>
                <a:schemeClr val="dk1"/>
              </a:solidFill>
            </a:endParaRPr>
          </a:p>
          <a:p>
            <a:pPr marL="0" lvl="0" indent="0" algn="l" rtl="0">
              <a:spcBef>
                <a:spcPts val="0"/>
              </a:spcBef>
              <a:spcAft>
                <a:spcPts val="0"/>
              </a:spcAft>
              <a:buNone/>
            </a:pPr>
            <a:r>
              <a:rPr lang="en" sz="600" b="1">
                <a:solidFill>
                  <a:srgbClr val="FF008B"/>
                </a:solidFill>
              </a:rPr>
              <a:t>NONCONFORMING</a:t>
            </a:r>
            <a:endParaRPr sz="600" b="1">
              <a:solidFill>
                <a:srgbClr val="FF008B"/>
              </a:solidFill>
            </a:endParaRPr>
          </a:p>
        </p:txBody>
      </p:sp>
      <p:sp>
        <p:nvSpPr>
          <p:cNvPr id="907" name="Google Shape;907;p82"/>
          <p:cNvSpPr txBox="1"/>
          <p:nvPr/>
        </p:nvSpPr>
        <p:spPr>
          <a:xfrm rot="-2191089">
            <a:off x="5886620" y="4099377"/>
            <a:ext cx="1290084" cy="29232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Willow Street</a:t>
            </a:r>
            <a:endParaRPr sz="700">
              <a:solidFill>
                <a:schemeClr val="dk1"/>
              </a:solidFill>
            </a:endParaRPr>
          </a:p>
        </p:txBody>
      </p:sp>
      <p:sp>
        <p:nvSpPr>
          <p:cNvPr id="908" name="Google Shape;908;p82"/>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01 </a:t>
            </a:r>
            <a:r>
              <a:rPr lang="en" sz="2300">
                <a:solidFill>
                  <a:schemeClr val="dk1"/>
                </a:solidFill>
              </a:rPr>
              <a:t>Residential 1a vs Downtown Residential</a:t>
            </a:r>
            <a:endParaRPr sz="2300"/>
          </a:p>
        </p:txBody>
      </p:sp>
      <p:sp>
        <p:nvSpPr>
          <p:cNvPr id="909" name="Google Shape;909;p82"/>
          <p:cNvSpPr/>
          <p:nvPr/>
        </p:nvSpPr>
        <p:spPr>
          <a:xfrm>
            <a:off x="2439675" y="2410075"/>
            <a:ext cx="551700" cy="194400"/>
          </a:xfrm>
          <a:prstGeom prst="rect">
            <a:avLst/>
          </a:prstGeom>
          <a:solidFill>
            <a:srgbClr val="FF008B">
              <a:alpha val="34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83"/>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915" name="Google Shape;915;p83"/>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916" name="Google Shape;916;p83"/>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917" name="Google Shape;917;p83"/>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918" name="Google Shape;918;p83"/>
          <p:cNvSpPr txBox="1"/>
          <p:nvPr/>
        </p:nvSpPr>
        <p:spPr>
          <a:xfrm>
            <a:off x="152263" y="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pic>
        <p:nvPicPr>
          <p:cNvPr id="919" name="Google Shape;919;p83" title="Screenshot 2025-05-19 at 8.29.57 PM.png"/>
          <p:cNvPicPr preferRelativeResize="0"/>
          <p:nvPr/>
        </p:nvPicPr>
        <p:blipFill rotWithShape="1">
          <a:blip r:embed="rId3">
            <a:alphaModFix/>
          </a:blip>
          <a:srcRect r="5401"/>
          <a:stretch/>
        </p:blipFill>
        <p:spPr>
          <a:xfrm>
            <a:off x="4681800" y="904250"/>
            <a:ext cx="4309775" cy="3733851"/>
          </a:xfrm>
          <a:prstGeom prst="rect">
            <a:avLst/>
          </a:prstGeom>
          <a:noFill/>
          <a:ln>
            <a:noFill/>
          </a:ln>
        </p:spPr>
      </p:pic>
      <p:sp>
        <p:nvSpPr>
          <p:cNvPr id="920" name="Google Shape;920;p83"/>
          <p:cNvSpPr/>
          <p:nvPr/>
        </p:nvSpPr>
        <p:spPr>
          <a:xfrm>
            <a:off x="4781400" y="1588325"/>
            <a:ext cx="3020250" cy="2090300"/>
          </a:xfrm>
          <a:custGeom>
            <a:avLst/>
            <a:gdLst/>
            <a:ahLst/>
            <a:cxnLst/>
            <a:rect l="l" t="t" r="r" b="b"/>
            <a:pathLst>
              <a:path w="120810" h="83612" extrusionOk="0">
                <a:moveTo>
                  <a:pt x="82954" y="83612"/>
                </a:moveTo>
                <a:lnTo>
                  <a:pt x="0" y="39831"/>
                </a:lnTo>
                <a:lnTo>
                  <a:pt x="43781" y="20738"/>
                </a:lnTo>
                <a:lnTo>
                  <a:pt x="28310" y="8229"/>
                </a:lnTo>
                <a:lnTo>
                  <a:pt x="49707" y="0"/>
                </a:lnTo>
                <a:lnTo>
                  <a:pt x="120810" y="58594"/>
                </a:lnTo>
                <a:close/>
              </a:path>
            </a:pathLst>
          </a:custGeom>
          <a:noFill/>
          <a:ln w="28575" cap="flat" cmpd="sng">
            <a:solidFill>
              <a:srgbClr val="FF008B"/>
            </a:solidFill>
            <a:prstDash val="dash"/>
            <a:round/>
            <a:headEnd type="none" w="med" len="med"/>
            <a:tailEnd type="none" w="med" len="med"/>
          </a:ln>
        </p:spPr>
      </p:sp>
      <p:pic>
        <p:nvPicPr>
          <p:cNvPr id="921" name="Google Shape;921;p83"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922" name="Google Shape;922;p83"/>
          <p:cNvSpPr/>
          <p:nvPr/>
        </p:nvSpPr>
        <p:spPr>
          <a:xfrm>
            <a:off x="2427725" y="2051600"/>
            <a:ext cx="5679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923" name="Google Shape;923;p83"/>
          <p:cNvCxnSpPr/>
          <p:nvPr/>
        </p:nvCxnSpPr>
        <p:spPr>
          <a:xfrm rot="10800000" flipH="1">
            <a:off x="6934025" y="3145875"/>
            <a:ext cx="1050000" cy="685800"/>
          </a:xfrm>
          <a:prstGeom prst="straightConnector1">
            <a:avLst/>
          </a:prstGeom>
          <a:noFill/>
          <a:ln w="19050" cap="flat" cmpd="sng">
            <a:solidFill>
              <a:srgbClr val="FF008B"/>
            </a:solidFill>
            <a:prstDash val="solid"/>
            <a:round/>
            <a:headEnd type="none" w="med" len="med"/>
            <a:tailEnd type="none" w="med" len="med"/>
          </a:ln>
        </p:spPr>
      </p:cxnSp>
      <p:cxnSp>
        <p:nvCxnSpPr>
          <p:cNvPr id="924" name="Google Shape;924;p83"/>
          <p:cNvCxnSpPr/>
          <p:nvPr/>
        </p:nvCxnSpPr>
        <p:spPr>
          <a:xfrm>
            <a:off x="6892925" y="3708075"/>
            <a:ext cx="143700" cy="125100"/>
          </a:xfrm>
          <a:prstGeom prst="straightConnector1">
            <a:avLst/>
          </a:prstGeom>
          <a:noFill/>
          <a:ln w="19050" cap="flat" cmpd="sng">
            <a:solidFill>
              <a:srgbClr val="FF008B"/>
            </a:solidFill>
            <a:prstDash val="solid"/>
            <a:round/>
            <a:headEnd type="none" w="med" len="med"/>
            <a:tailEnd type="none" w="med" len="med"/>
          </a:ln>
        </p:spPr>
      </p:cxnSp>
      <p:cxnSp>
        <p:nvCxnSpPr>
          <p:cNvPr id="925" name="Google Shape;925;p83"/>
          <p:cNvCxnSpPr/>
          <p:nvPr/>
        </p:nvCxnSpPr>
        <p:spPr>
          <a:xfrm>
            <a:off x="7840775" y="3078975"/>
            <a:ext cx="143700" cy="125100"/>
          </a:xfrm>
          <a:prstGeom prst="straightConnector1">
            <a:avLst/>
          </a:prstGeom>
          <a:noFill/>
          <a:ln w="19050" cap="flat" cmpd="sng">
            <a:solidFill>
              <a:srgbClr val="FF008B"/>
            </a:solidFill>
            <a:prstDash val="solid"/>
            <a:round/>
            <a:headEnd type="none" w="med" len="med"/>
            <a:tailEnd type="none" w="med" len="med"/>
          </a:ln>
        </p:spPr>
      </p:cxnSp>
      <p:sp>
        <p:nvSpPr>
          <p:cNvPr id="926" name="Google Shape;926;p83"/>
          <p:cNvSpPr txBox="1"/>
          <p:nvPr/>
        </p:nvSpPr>
        <p:spPr>
          <a:xfrm>
            <a:off x="152275" y="916075"/>
            <a:ext cx="4118700" cy="692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Minimum Lot Frontage</a:t>
            </a:r>
            <a:endParaRPr sz="1200" b="1"/>
          </a:p>
          <a:p>
            <a:pPr marL="0" lvl="0" indent="0" algn="l" rtl="0">
              <a:spcBef>
                <a:spcPts val="0"/>
              </a:spcBef>
              <a:spcAft>
                <a:spcPts val="0"/>
              </a:spcAft>
              <a:buNone/>
            </a:pPr>
            <a:r>
              <a:rPr lang="en" sz="1100" i="1"/>
              <a:t>The existing zoning requires a minimum of 125’ of lot frontage. The example lot to the right, again larger than all of its neighbors, is still only 83’.</a:t>
            </a:r>
            <a:endParaRPr sz="700"/>
          </a:p>
        </p:txBody>
      </p:sp>
      <p:sp>
        <p:nvSpPr>
          <p:cNvPr id="927" name="Google Shape;927;p83"/>
          <p:cNvSpPr txBox="1"/>
          <p:nvPr/>
        </p:nvSpPr>
        <p:spPr>
          <a:xfrm rot="-2191089">
            <a:off x="6892920" y="3431361"/>
            <a:ext cx="1290084" cy="40020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dk1"/>
                </a:solidFill>
                <a:highlight>
                  <a:schemeClr val="lt1"/>
                </a:highlight>
              </a:rPr>
              <a:t>83’</a:t>
            </a:r>
            <a:r>
              <a:rPr lang="en" sz="700" b="1">
                <a:solidFill>
                  <a:srgbClr val="FF008B"/>
                </a:solidFill>
                <a:highlight>
                  <a:schemeClr val="lt1"/>
                </a:highlight>
              </a:rPr>
              <a:t> </a:t>
            </a:r>
            <a:endParaRPr sz="700" b="1">
              <a:solidFill>
                <a:srgbClr val="FF008B"/>
              </a:solidFill>
              <a:highlight>
                <a:schemeClr val="lt1"/>
              </a:highlight>
            </a:endParaRPr>
          </a:p>
          <a:p>
            <a:pPr marL="0" lvl="0" indent="0" algn="ctr" rtl="0">
              <a:spcBef>
                <a:spcPts val="0"/>
              </a:spcBef>
              <a:spcAft>
                <a:spcPts val="0"/>
              </a:spcAft>
              <a:buNone/>
            </a:pPr>
            <a:r>
              <a:rPr lang="en" sz="700" b="1">
                <a:solidFill>
                  <a:srgbClr val="FF008B"/>
                </a:solidFill>
                <a:highlight>
                  <a:schemeClr val="lt1"/>
                </a:highlight>
              </a:rPr>
              <a:t>NONCONFORMING</a:t>
            </a:r>
            <a:endParaRPr sz="700" b="1">
              <a:solidFill>
                <a:srgbClr val="FF008B"/>
              </a:solidFill>
              <a:highlight>
                <a:schemeClr val="lt1"/>
              </a:highlight>
            </a:endParaRPr>
          </a:p>
        </p:txBody>
      </p:sp>
      <p:sp>
        <p:nvSpPr>
          <p:cNvPr id="928" name="Google Shape;928;p83"/>
          <p:cNvSpPr txBox="1"/>
          <p:nvPr/>
        </p:nvSpPr>
        <p:spPr>
          <a:xfrm rot="-2191089">
            <a:off x="5886620" y="4099377"/>
            <a:ext cx="1290084" cy="29232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Willow Street</a:t>
            </a:r>
            <a:endParaRPr sz="700">
              <a:solidFill>
                <a:schemeClr val="dk1"/>
              </a:solidFill>
            </a:endParaRPr>
          </a:p>
        </p:txBody>
      </p:sp>
      <p:sp>
        <p:nvSpPr>
          <p:cNvPr id="929" name="Google Shape;929;p83"/>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01 </a:t>
            </a:r>
            <a:r>
              <a:rPr lang="en" sz="2300">
                <a:solidFill>
                  <a:schemeClr val="dk1"/>
                </a:solidFill>
              </a:rPr>
              <a:t>Residential 1a vs Downtown Residential</a:t>
            </a:r>
            <a:endParaRPr sz="2300"/>
          </a:p>
        </p:txBody>
      </p:sp>
      <p:sp>
        <p:nvSpPr>
          <p:cNvPr id="930" name="Google Shape;930;p83"/>
          <p:cNvSpPr/>
          <p:nvPr/>
        </p:nvSpPr>
        <p:spPr>
          <a:xfrm>
            <a:off x="2439675" y="2598775"/>
            <a:ext cx="551700" cy="231000"/>
          </a:xfrm>
          <a:prstGeom prst="rect">
            <a:avLst/>
          </a:prstGeom>
          <a:solidFill>
            <a:srgbClr val="FF008B">
              <a:alpha val="34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84"/>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27</a:t>
            </a:fld>
            <a:endParaRPr/>
          </a:p>
        </p:txBody>
      </p:sp>
      <p:sp>
        <p:nvSpPr>
          <p:cNvPr id="936" name="Google Shape;936;p84"/>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937" name="Google Shape;937;p84"/>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938" name="Google Shape;938;p84"/>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939" name="Google Shape;939;p84"/>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940" name="Google Shape;940;p84"/>
          <p:cNvSpPr txBox="1"/>
          <p:nvPr/>
        </p:nvSpPr>
        <p:spPr>
          <a:xfrm>
            <a:off x="152263" y="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pic>
        <p:nvPicPr>
          <p:cNvPr id="941" name="Google Shape;941;p84" title="Screenshot 2025-05-19 at 8.29.57 PM.png"/>
          <p:cNvPicPr preferRelativeResize="0"/>
          <p:nvPr/>
        </p:nvPicPr>
        <p:blipFill rotWithShape="1">
          <a:blip r:embed="rId3">
            <a:alphaModFix/>
          </a:blip>
          <a:srcRect r="5401"/>
          <a:stretch/>
        </p:blipFill>
        <p:spPr>
          <a:xfrm>
            <a:off x="4681800" y="904250"/>
            <a:ext cx="4309775" cy="3733851"/>
          </a:xfrm>
          <a:prstGeom prst="rect">
            <a:avLst/>
          </a:prstGeom>
          <a:noFill/>
          <a:ln>
            <a:noFill/>
          </a:ln>
        </p:spPr>
      </p:pic>
      <p:sp>
        <p:nvSpPr>
          <p:cNvPr id="942" name="Google Shape;942;p84"/>
          <p:cNvSpPr/>
          <p:nvPr/>
        </p:nvSpPr>
        <p:spPr>
          <a:xfrm>
            <a:off x="4781400" y="1588325"/>
            <a:ext cx="3020250" cy="2090300"/>
          </a:xfrm>
          <a:custGeom>
            <a:avLst/>
            <a:gdLst/>
            <a:ahLst/>
            <a:cxnLst/>
            <a:rect l="l" t="t" r="r" b="b"/>
            <a:pathLst>
              <a:path w="120810" h="83612" extrusionOk="0">
                <a:moveTo>
                  <a:pt x="82954" y="83612"/>
                </a:moveTo>
                <a:lnTo>
                  <a:pt x="0" y="39831"/>
                </a:lnTo>
                <a:lnTo>
                  <a:pt x="43781" y="20738"/>
                </a:lnTo>
                <a:lnTo>
                  <a:pt x="28310" y="8229"/>
                </a:lnTo>
                <a:lnTo>
                  <a:pt x="49707" y="0"/>
                </a:lnTo>
                <a:lnTo>
                  <a:pt x="120810" y="58594"/>
                </a:lnTo>
                <a:close/>
              </a:path>
            </a:pathLst>
          </a:custGeom>
          <a:noFill/>
          <a:ln w="28575" cap="flat" cmpd="sng">
            <a:solidFill>
              <a:srgbClr val="FF008B"/>
            </a:solidFill>
            <a:prstDash val="dash"/>
            <a:round/>
            <a:headEnd type="none" w="med" len="med"/>
            <a:tailEnd type="none" w="med" len="med"/>
          </a:ln>
        </p:spPr>
      </p:sp>
      <p:sp>
        <p:nvSpPr>
          <p:cNvPr id="943" name="Google Shape;943;p84"/>
          <p:cNvSpPr/>
          <p:nvPr/>
        </p:nvSpPr>
        <p:spPr>
          <a:xfrm flipH="1">
            <a:off x="7427725" y="1340825"/>
            <a:ext cx="1210800" cy="381000"/>
          </a:xfrm>
          <a:prstGeom prst="wedgeRectCallout">
            <a:avLst>
              <a:gd name="adj1" fmla="val -1677"/>
              <a:gd name="adj2" fmla="val 356240"/>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The yellow line represents 125’ of minimum frontage required in the existing zoning</a:t>
            </a:r>
            <a:endParaRPr sz="600" b="1">
              <a:solidFill>
                <a:schemeClr val="dk1"/>
              </a:solidFill>
            </a:endParaRPr>
          </a:p>
        </p:txBody>
      </p:sp>
      <p:pic>
        <p:nvPicPr>
          <p:cNvPr id="944" name="Google Shape;944;p84"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945" name="Google Shape;945;p84"/>
          <p:cNvSpPr/>
          <p:nvPr/>
        </p:nvSpPr>
        <p:spPr>
          <a:xfrm>
            <a:off x="2427725" y="2051600"/>
            <a:ext cx="5679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946" name="Google Shape;946;p84"/>
          <p:cNvCxnSpPr/>
          <p:nvPr/>
        </p:nvCxnSpPr>
        <p:spPr>
          <a:xfrm rot="10800000" flipH="1">
            <a:off x="6863475" y="2709325"/>
            <a:ext cx="1440000" cy="969300"/>
          </a:xfrm>
          <a:prstGeom prst="straightConnector1">
            <a:avLst/>
          </a:prstGeom>
          <a:noFill/>
          <a:ln w="38100" cap="flat" cmpd="sng">
            <a:solidFill>
              <a:srgbClr val="FFFF00"/>
            </a:solidFill>
            <a:prstDash val="solid"/>
            <a:round/>
            <a:headEnd type="none" w="med" len="med"/>
            <a:tailEnd type="none" w="med" len="med"/>
          </a:ln>
        </p:spPr>
      </p:cxnSp>
      <p:cxnSp>
        <p:nvCxnSpPr>
          <p:cNvPr id="947" name="Google Shape;947;p84"/>
          <p:cNvCxnSpPr/>
          <p:nvPr/>
        </p:nvCxnSpPr>
        <p:spPr>
          <a:xfrm rot="10800000" flipH="1">
            <a:off x="6934025" y="3145875"/>
            <a:ext cx="1050000" cy="685800"/>
          </a:xfrm>
          <a:prstGeom prst="straightConnector1">
            <a:avLst/>
          </a:prstGeom>
          <a:noFill/>
          <a:ln w="19050" cap="flat" cmpd="sng">
            <a:solidFill>
              <a:srgbClr val="FF008B"/>
            </a:solidFill>
            <a:prstDash val="solid"/>
            <a:round/>
            <a:headEnd type="none" w="med" len="med"/>
            <a:tailEnd type="none" w="med" len="med"/>
          </a:ln>
        </p:spPr>
      </p:cxnSp>
      <p:cxnSp>
        <p:nvCxnSpPr>
          <p:cNvPr id="948" name="Google Shape;948;p84"/>
          <p:cNvCxnSpPr/>
          <p:nvPr/>
        </p:nvCxnSpPr>
        <p:spPr>
          <a:xfrm>
            <a:off x="6892925" y="3708075"/>
            <a:ext cx="143700" cy="125100"/>
          </a:xfrm>
          <a:prstGeom prst="straightConnector1">
            <a:avLst/>
          </a:prstGeom>
          <a:noFill/>
          <a:ln w="19050" cap="flat" cmpd="sng">
            <a:solidFill>
              <a:srgbClr val="FF008B"/>
            </a:solidFill>
            <a:prstDash val="solid"/>
            <a:round/>
            <a:headEnd type="none" w="med" len="med"/>
            <a:tailEnd type="none" w="med" len="med"/>
          </a:ln>
        </p:spPr>
      </p:cxnSp>
      <p:cxnSp>
        <p:nvCxnSpPr>
          <p:cNvPr id="949" name="Google Shape;949;p84"/>
          <p:cNvCxnSpPr/>
          <p:nvPr/>
        </p:nvCxnSpPr>
        <p:spPr>
          <a:xfrm>
            <a:off x="7840775" y="3078975"/>
            <a:ext cx="143700" cy="125100"/>
          </a:xfrm>
          <a:prstGeom prst="straightConnector1">
            <a:avLst/>
          </a:prstGeom>
          <a:noFill/>
          <a:ln w="19050" cap="flat" cmpd="sng">
            <a:solidFill>
              <a:srgbClr val="FF008B"/>
            </a:solidFill>
            <a:prstDash val="solid"/>
            <a:round/>
            <a:headEnd type="none" w="med" len="med"/>
            <a:tailEnd type="none" w="med" len="med"/>
          </a:ln>
        </p:spPr>
      </p:cxnSp>
      <p:sp>
        <p:nvSpPr>
          <p:cNvPr id="950" name="Google Shape;950;p84"/>
          <p:cNvSpPr txBox="1"/>
          <p:nvPr/>
        </p:nvSpPr>
        <p:spPr>
          <a:xfrm>
            <a:off x="152275" y="916075"/>
            <a:ext cx="4118700" cy="692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Minimum Lot Frontage</a:t>
            </a:r>
            <a:endParaRPr sz="1200" b="1"/>
          </a:p>
          <a:p>
            <a:pPr marL="0" lvl="0" indent="0" algn="l" rtl="0">
              <a:spcBef>
                <a:spcPts val="0"/>
              </a:spcBef>
              <a:spcAft>
                <a:spcPts val="0"/>
              </a:spcAft>
              <a:buNone/>
            </a:pPr>
            <a:r>
              <a:rPr lang="en" sz="1100" i="1"/>
              <a:t>The existing zoning requires a minimum of 125’ of lot frontage. The example lot to the right, again larger than all of its neighbors, is still only 83’.</a:t>
            </a:r>
            <a:endParaRPr sz="700"/>
          </a:p>
        </p:txBody>
      </p:sp>
      <p:sp>
        <p:nvSpPr>
          <p:cNvPr id="951" name="Google Shape;951;p84"/>
          <p:cNvSpPr txBox="1"/>
          <p:nvPr/>
        </p:nvSpPr>
        <p:spPr>
          <a:xfrm rot="-2191089">
            <a:off x="6892920" y="3431361"/>
            <a:ext cx="1290084" cy="40020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dk1"/>
                </a:solidFill>
                <a:highlight>
                  <a:schemeClr val="lt1"/>
                </a:highlight>
              </a:rPr>
              <a:t>83’ </a:t>
            </a:r>
            <a:endParaRPr sz="700" b="1">
              <a:solidFill>
                <a:schemeClr val="dk1"/>
              </a:solidFill>
              <a:highlight>
                <a:schemeClr val="lt1"/>
              </a:highlight>
            </a:endParaRPr>
          </a:p>
          <a:p>
            <a:pPr marL="0" lvl="0" indent="0" algn="ctr" rtl="0">
              <a:spcBef>
                <a:spcPts val="0"/>
              </a:spcBef>
              <a:spcAft>
                <a:spcPts val="0"/>
              </a:spcAft>
              <a:buNone/>
            </a:pPr>
            <a:r>
              <a:rPr lang="en" sz="700" b="1">
                <a:solidFill>
                  <a:srgbClr val="FF008B"/>
                </a:solidFill>
                <a:highlight>
                  <a:schemeClr val="lt1"/>
                </a:highlight>
              </a:rPr>
              <a:t>NONCONFORMING</a:t>
            </a:r>
            <a:endParaRPr sz="700" b="1">
              <a:solidFill>
                <a:srgbClr val="FF008B"/>
              </a:solidFill>
              <a:highlight>
                <a:schemeClr val="lt1"/>
              </a:highlight>
            </a:endParaRPr>
          </a:p>
        </p:txBody>
      </p:sp>
      <p:sp>
        <p:nvSpPr>
          <p:cNvPr id="952" name="Google Shape;952;p84"/>
          <p:cNvSpPr txBox="1"/>
          <p:nvPr/>
        </p:nvSpPr>
        <p:spPr>
          <a:xfrm rot="-2191089">
            <a:off x="5886620" y="4099377"/>
            <a:ext cx="1290084" cy="29232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Willow Street</a:t>
            </a:r>
            <a:endParaRPr sz="700">
              <a:solidFill>
                <a:schemeClr val="dk1"/>
              </a:solidFill>
            </a:endParaRPr>
          </a:p>
        </p:txBody>
      </p:sp>
      <p:sp>
        <p:nvSpPr>
          <p:cNvPr id="953" name="Google Shape;953;p84"/>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01 </a:t>
            </a:r>
            <a:r>
              <a:rPr lang="en" sz="2300">
                <a:solidFill>
                  <a:schemeClr val="dk1"/>
                </a:solidFill>
              </a:rPr>
              <a:t>Residential 1a vs Downtown Residential</a:t>
            </a:r>
            <a:endParaRPr sz="2300"/>
          </a:p>
        </p:txBody>
      </p:sp>
      <p:sp>
        <p:nvSpPr>
          <p:cNvPr id="954" name="Google Shape;954;p84"/>
          <p:cNvSpPr/>
          <p:nvPr/>
        </p:nvSpPr>
        <p:spPr>
          <a:xfrm>
            <a:off x="2439675" y="2598775"/>
            <a:ext cx="551700" cy="231000"/>
          </a:xfrm>
          <a:prstGeom prst="rect">
            <a:avLst/>
          </a:prstGeom>
          <a:solidFill>
            <a:srgbClr val="FF008B">
              <a:alpha val="34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85"/>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28</a:t>
            </a:fld>
            <a:endParaRPr/>
          </a:p>
        </p:txBody>
      </p:sp>
      <p:sp>
        <p:nvSpPr>
          <p:cNvPr id="960" name="Google Shape;960;p85"/>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961" name="Google Shape;961;p85"/>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962" name="Google Shape;962;p85"/>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963" name="Google Shape;963;p85"/>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964" name="Google Shape;964;p85"/>
          <p:cNvSpPr txBox="1"/>
          <p:nvPr/>
        </p:nvSpPr>
        <p:spPr>
          <a:xfrm>
            <a:off x="152263" y="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pic>
        <p:nvPicPr>
          <p:cNvPr id="965" name="Google Shape;965;p85" title="Screenshot 2025-05-19 at 8.29.57 PM.png"/>
          <p:cNvPicPr preferRelativeResize="0"/>
          <p:nvPr/>
        </p:nvPicPr>
        <p:blipFill rotWithShape="1">
          <a:blip r:embed="rId3">
            <a:alphaModFix/>
          </a:blip>
          <a:srcRect r="5401"/>
          <a:stretch/>
        </p:blipFill>
        <p:spPr>
          <a:xfrm>
            <a:off x="4681800" y="904250"/>
            <a:ext cx="4309775" cy="3733851"/>
          </a:xfrm>
          <a:prstGeom prst="rect">
            <a:avLst/>
          </a:prstGeom>
          <a:noFill/>
          <a:ln>
            <a:noFill/>
          </a:ln>
        </p:spPr>
      </p:pic>
      <p:sp>
        <p:nvSpPr>
          <p:cNvPr id="966" name="Google Shape;966;p85"/>
          <p:cNvSpPr/>
          <p:nvPr/>
        </p:nvSpPr>
        <p:spPr>
          <a:xfrm>
            <a:off x="4781400" y="1588325"/>
            <a:ext cx="3020250" cy="2090300"/>
          </a:xfrm>
          <a:custGeom>
            <a:avLst/>
            <a:gdLst/>
            <a:ahLst/>
            <a:cxnLst/>
            <a:rect l="l" t="t" r="r" b="b"/>
            <a:pathLst>
              <a:path w="120810" h="83612" extrusionOk="0">
                <a:moveTo>
                  <a:pt x="82954" y="83612"/>
                </a:moveTo>
                <a:lnTo>
                  <a:pt x="0" y="39831"/>
                </a:lnTo>
                <a:lnTo>
                  <a:pt x="43781" y="20738"/>
                </a:lnTo>
                <a:lnTo>
                  <a:pt x="28310" y="8229"/>
                </a:lnTo>
                <a:lnTo>
                  <a:pt x="49707" y="0"/>
                </a:lnTo>
                <a:lnTo>
                  <a:pt x="120810" y="58594"/>
                </a:lnTo>
                <a:close/>
              </a:path>
            </a:pathLst>
          </a:custGeom>
          <a:noFill/>
          <a:ln w="28575" cap="flat" cmpd="sng">
            <a:solidFill>
              <a:srgbClr val="FF008B"/>
            </a:solidFill>
            <a:prstDash val="dash"/>
            <a:round/>
            <a:headEnd type="none" w="med" len="med"/>
            <a:tailEnd type="none" w="med" len="med"/>
          </a:ln>
        </p:spPr>
      </p:sp>
      <p:sp>
        <p:nvSpPr>
          <p:cNvPr id="967" name="Google Shape;967;p85"/>
          <p:cNvSpPr/>
          <p:nvPr/>
        </p:nvSpPr>
        <p:spPr>
          <a:xfrm flipH="1">
            <a:off x="7039250" y="1348600"/>
            <a:ext cx="1089900" cy="381000"/>
          </a:xfrm>
          <a:prstGeom prst="wedgeRectCallout">
            <a:avLst>
              <a:gd name="adj1" fmla="val 83501"/>
              <a:gd name="adj2" fmla="val 271037"/>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This existing home has a footprint of roughly 1,500 SF</a:t>
            </a:r>
            <a:endParaRPr sz="600" b="1">
              <a:solidFill>
                <a:schemeClr val="dk1"/>
              </a:solidFill>
            </a:endParaRPr>
          </a:p>
        </p:txBody>
      </p:sp>
      <p:pic>
        <p:nvPicPr>
          <p:cNvPr id="968" name="Google Shape;968;p85"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969" name="Google Shape;969;p85"/>
          <p:cNvSpPr/>
          <p:nvPr/>
        </p:nvSpPr>
        <p:spPr>
          <a:xfrm>
            <a:off x="2427725" y="2051600"/>
            <a:ext cx="5679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0" name="Google Shape;970;p85"/>
          <p:cNvSpPr txBox="1"/>
          <p:nvPr/>
        </p:nvSpPr>
        <p:spPr>
          <a:xfrm>
            <a:off x="152275" y="916075"/>
            <a:ext cx="4118700" cy="861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Maximum Lot Coverage</a:t>
            </a:r>
            <a:endParaRPr sz="1200" b="1"/>
          </a:p>
          <a:p>
            <a:pPr marL="0" lvl="0" indent="0" algn="l" rtl="0">
              <a:spcBef>
                <a:spcPts val="0"/>
              </a:spcBef>
              <a:spcAft>
                <a:spcPts val="0"/>
              </a:spcAft>
              <a:buNone/>
            </a:pPr>
            <a:r>
              <a:rPr lang="en" sz="1100" i="1"/>
              <a:t>The existing zoning allows up to 25% lot coverage. While this metric does not create a non-conformity for this property, it can allow buildings that are drastically out of scale with their surroundings. </a:t>
            </a:r>
            <a:endParaRPr sz="700"/>
          </a:p>
        </p:txBody>
      </p:sp>
      <p:sp>
        <p:nvSpPr>
          <p:cNvPr id="971" name="Google Shape;971;p85"/>
          <p:cNvSpPr txBox="1"/>
          <p:nvPr/>
        </p:nvSpPr>
        <p:spPr>
          <a:xfrm rot="-2191089">
            <a:off x="5886620" y="4099377"/>
            <a:ext cx="1290084" cy="29232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Willow Street</a:t>
            </a:r>
            <a:endParaRPr sz="700">
              <a:solidFill>
                <a:schemeClr val="dk1"/>
              </a:solidFill>
            </a:endParaRPr>
          </a:p>
        </p:txBody>
      </p:sp>
      <p:sp>
        <p:nvSpPr>
          <p:cNvPr id="972" name="Google Shape;972;p85"/>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01 </a:t>
            </a:r>
            <a:r>
              <a:rPr lang="en" sz="2300">
                <a:solidFill>
                  <a:schemeClr val="dk1"/>
                </a:solidFill>
              </a:rPr>
              <a:t>Residential 1a vs Downtown Residential</a:t>
            </a:r>
            <a:endParaRPr sz="2300"/>
          </a:p>
        </p:txBody>
      </p:sp>
      <p:sp>
        <p:nvSpPr>
          <p:cNvPr id="973" name="Google Shape;973;p85"/>
          <p:cNvSpPr/>
          <p:nvPr/>
        </p:nvSpPr>
        <p:spPr>
          <a:xfrm>
            <a:off x="2439675" y="3694275"/>
            <a:ext cx="551700" cy="231000"/>
          </a:xfrm>
          <a:prstGeom prst="rect">
            <a:avLst/>
          </a:prstGeom>
          <a:solidFill>
            <a:srgbClr val="FF008B">
              <a:alpha val="34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4" name="Google Shape;974;p85"/>
          <p:cNvSpPr/>
          <p:nvPr/>
        </p:nvSpPr>
        <p:spPr>
          <a:xfrm>
            <a:off x="6309150" y="2642750"/>
            <a:ext cx="963200" cy="560250"/>
          </a:xfrm>
          <a:custGeom>
            <a:avLst/>
            <a:gdLst/>
            <a:ahLst/>
            <a:cxnLst/>
            <a:rect l="l" t="t" r="r" b="b"/>
            <a:pathLst>
              <a:path w="38528" h="22410" extrusionOk="0">
                <a:moveTo>
                  <a:pt x="0" y="7694"/>
                </a:moveTo>
                <a:lnTo>
                  <a:pt x="11191" y="14695"/>
                </a:lnTo>
                <a:lnTo>
                  <a:pt x="9762" y="15457"/>
                </a:lnTo>
                <a:lnTo>
                  <a:pt x="16572" y="19743"/>
                </a:lnTo>
                <a:lnTo>
                  <a:pt x="18525" y="18647"/>
                </a:lnTo>
                <a:lnTo>
                  <a:pt x="24431" y="22410"/>
                </a:lnTo>
                <a:lnTo>
                  <a:pt x="36623" y="15504"/>
                </a:lnTo>
                <a:lnTo>
                  <a:pt x="33479" y="13599"/>
                </a:lnTo>
                <a:lnTo>
                  <a:pt x="38528" y="10742"/>
                </a:lnTo>
                <a:lnTo>
                  <a:pt x="27907" y="4646"/>
                </a:lnTo>
                <a:lnTo>
                  <a:pt x="25453" y="6271"/>
                </a:lnTo>
                <a:lnTo>
                  <a:pt x="13596" y="0"/>
                </a:lnTo>
                <a:close/>
              </a:path>
            </a:pathLst>
          </a:custGeom>
          <a:solidFill>
            <a:srgbClr val="FF008B">
              <a:alpha val="34810"/>
            </a:srgbClr>
          </a:solidFill>
          <a:ln w="28575" cap="flat" cmpd="sng">
            <a:solidFill>
              <a:srgbClr val="FF008B"/>
            </a:solidFill>
            <a:prstDash val="dash"/>
            <a:round/>
            <a:headEnd type="none" w="med" len="med"/>
            <a:tailEnd type="none" w="med" len="med"/>
          </a:ln>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86"/>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980" name="Google Shape;980;p86"/>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981" name="Google Shape;981;p86"/>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982" name="Google Shape;982;p86"/>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983" name="Google Shape;983;p86"/>
          <p:cNvSpPr txBox="1"/>
          <p:nvPr/>
        </p:nvSpPr>
        <p:spPr>
          <a:xfrm>
            <a:off x="152263" y="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pic>
        <p:nvPicPr>
          <p:cNvPr id="984" name="Google Shape;984;p86" title="Screenshot 2025-05-19 at 8.29.57 PM.png"/>
          <p:cNvPicPr preferRelativeResize="0"/>
          <p:nvPr/>
        </p:nvPicPr>
        <p:blipFill rotWithShape="1">
          <a:blip r:embed="rId3">
            <a:alphaModFix/>
          </a:blip>
          <a:srcRect r="5401"/>
          <a:stretch/>
        </p:blipFill>
        <p:spPr>
          <a:xfrm>
            <a:off x="4681800" y="904250"/>
            <a:ext cx="4309775" cy="3733851"/>
          </a:xfrm>
          <a:prstGeom prst="rect">
            <a:avLst/>
          </a:prstGeom>
          <a:noFill/>
          <a:ln>
            <a:noFill/>
          </a:ln>
        </p:spPr>
      </p:pic>
      <p:sp>
        <p:nvSpPr>
          <p:cNvPr id="985" name="Google Shape;985;p86"/>
          <p:cNvSpPr/>
          <p:nvPr/>
        </p:nvSpPr>
        <p:spPr>
          <a:xfrm>
            <a:off x="4781400" y="1588325"/>
            <a:ext cx="3020250" cy="2090300"/>
          </a:xfrm>
          <a:custGeom>
            <a:avLst/>
            <a:gdLst/>
            <a:ahLst/>
            <a:cxnLst/>
            <a:rect l="l" t="t" r="r" b="b"/>
            <a:pathLst>
              <a:path w="120810" h="83612" extrusionOk="0">
                <a:moveTo>
                  <a:pt x="82954" y="83612"/>
                </a:moveTo>
                <a:lnTo>
                  <a:pt x="0" y="39831"/>
                </a:lnTo>
                <a:lnTo>
                  <a:pt x="43781" y="20738"/>
                </a:lnTo>
                <a:lnTo>
                  <a:pt x="28310" y="8229"/>
                </a:lnTo>
                <a:lnTo>
                  <a:pt x="49707" y="0"/>
                </a:lnTo>
                <a:lnTo>
                  <a:pt x="120810" y="58594"/>
                </a:lnTo>
                <a:close/>
              </a:path>
            </a:pathLst>
          </a:custGeom>
          <a:noFill/>
          <a:ln w="28575" cap="flat" cmpd="sng">
            <a:solidFill>
              <a:srgbClr val="FF008B"/>
            </a:solidFill>
            <a:prstDash val="dash"/>
            <a:round/>
            <a:headEnd type="none" w="med" len="med"/>
            <a:tailEnd type="none" w="med" len="med"/>
          </a:ln>
        </p:spPr>
      </p:sp>
      <p:sp>
        <p:nvSpPr>
          <p:cNvPr id="986" name="Google Shape;986;p86"/>
          <p:cNvSpPr/>
          <p:nvPr/>
        </p:nvSpPr>
        <p:spPr>
          <a:xfrm flipH="1">
            <a:off x="7039250" y="1348600"/>
            <a:ext cx="1089900" cy="430800"/>
          </a:xfrm>
          <a:prstGeom prst="wedgeRectCallout">
            <a:avLst>
              <a:gd name="adj1" fmla="val 83501"/>
              <a:gd name="adj2" fmla="val 271037"/>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Under existing rules, a lot this large could have a  home with a footprint of 4,675 SF</a:t>
            </a:r>
            <a:endParaRPr sz="600" b="1">
              <a:solidFill>
                <a:schemeClr val="dk1"/>
              </a:solidFill>
            </a:endParaRPr>
          </a:p>
        </p:txBody>
      </p:sp>
      <p:pic>
        <p:nvPicPr>
          <p:cNvPr id="987" name="Google Shape;987;p86"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988" name="Google Shape;988;p86"/>
          <p:cNvSpPr/>
          <p:nvPr/>
        </p:nvSpPr>
        <p:spPr>
          <a:xfrm>
            <a:off x="2427725" y="2051600"/>
            <a:ext cx="5679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89" name="Google Shape;989;p86"/>
          <p:cNvSpPr txBox="1"/>
          <p:nvPr/>
        </p:nvSpPr>
        <p:spPr>
          <a:xfrm rot="-2191089">
            <a:off x="5886620" y="4099377"/>
            <a:ext cx="1290084" cy="29232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Willow Street</a:t>
            </a:r>
            <a:endParaRPr sz="700">
              <a:solidFill>
                <a:schemeClr val="dk1"/>
              </a:solidFill>
            </a:endParaRPr>
          </a:p>
        </p:txBody>
      </p:sp>
      <p:sp>
        <p:nvSpPr>
          <p:cNvPr id="990" name="Google Shape;990;p86"/>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01 </a:t>
            </a:r>
            <a:r>
              <a:rPr lang="en" sz="2300">
                <a:solidFill>
                  <a:schemeClr val="dk1"/>
                </a:solidFill>
              </a:rPr>
              <a:t>Residential 1a vs Downtown Residential</a:t>
            </a:r>
            <a:endParaRPr sz="2300"/>
          </a:p>
        </p:txBody>
      </p:sp>
      <p:sp>
        <p:nvSpPr>
          <p:cNvPr id="991" name="Google Shape;991;p86"/>
          <p:cNvSpPr/>
          <p:nvPr/>
        </p:nvSpPr>
        <p:spPr>
          <a:xfrm>
            <a:off x="2439675" y="3694275"/>
            <a:ext cx="551700" cy="231000"/>
          </a:xfrm>
          <a:prstGeom prst="rect">
            <a:avLst/>
          </a:prstGeom>
          <a:solidFill>
            <a:srgbClr val="FF008B">
              <a:alpha val="348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92" name="Google Shape;992;p86"/>
          <p:cNvSpPr/>
          <p:nvPr/>
        </p:nvSpPr>
        <p:spPr>
          <a:xfrm>
            <a:off x="5617450" y="2237650"/>
            <a:ext cx="1732625" cy="1142150"/>
          </a:xfrm>
          <a:custGeom>
            <a:avLst/>
            <a:gdLst/>
            <a:ahLst/>
            <a:cxnLst/>
            <a:rect l="l" t="t" r="r" b="b"/>
            <a:pathLst>
              <a:path w="69305" h="45686" extrusionOk="0">
                <a:moveTo>
                  <a:pt x="69305" y="30146"/>
                </a:moveTo>
                <a:lnTo>
                  <a:pt x="42888" y="45686"/>
                </a:lnTo>
                <a:lnTo>
                  <a:pt x="0" y="12121"/>
                </a:lnTo>
                <a:lnTo>
                  <a:pt x="28281" y="0"/>
                </a:lnTo>
                <a:close/>
              </a:path>
            </a:pathLst>
          </a:custGeom>
          <a:solidFill>
            <a:srgbClr val="FFF200">
              <a:alpha val="45570"/>
            </a:srgbClr>
          </a:solidFill>
          <a:ln w="19050" cap="flat" cmpd="sng">
            <a:solidFill>
              <a:srgbClr val="FFF200"/>
            </a:solidFill>
            <a:prstDash val="dash"/>
            <a:round/>
            <a:headEnd type="none" w="med" len="med"/>
            <a:tailEnd type="none" w="med" len="med"/>
          </a:ln>
        </p:spPr>
      </p:sp>
      <p:sp>
        <p:nvSpPr>
          <p:cNvPr id="993" name="Google Shape;993;p86"/>
          <p:cNvSpPr txBox="1"/>
          <p:nvPr/>
        </p:nvSpPr>
        <p:spPr>
          <a:xfrm>
            <a:off x="152275" y="916075"/>
            <a:ext cx="4118700" cy="692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Maximum Lot Coverage</a:t>
            </a:r>
            <a:endParaRPr sz="1200" b="1"/>
          </a:p>
          <a:p>
            <a:pPr marL="0" lvl="0" indent="0" algn="l" rtl="0">
              <a:spcBef>
                <a:spcPts val="0"/>
              </a:spcBef>
              <a:spcAft>
                <a:spcPts val="0"/>
              </a:spcAft>
              <a:buNone/>
            </a:pPr>
            <a:r>
              <a:rPr lang="en" sz="1100" i="1"/>
              <a:t>A lot of 18,700 SF would be allowed to have a building with a footprint of 4,675 SF, significantly larger than the existing homes and its neighbors.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cxnSp>
        <p:nvCxnSpPr>
          <p:cNvPr id="535" name="Google Shape;535;p60"/>
          <p:cNvCxnSpPr>
            <a:stCxn id="536" idx="0"/>
            <a:endCxn id="537" idx="2"/>
          </p:cNvCxnSpPr>
          <p:nvPr/>
        </p:nvCxnSpPr>
        <p:spPr>
          <a:xfrm rot="10800000" flipH="1">
            <a:off x="2991575" y="1845601"/>
            <a:ext cx="11700" cy="1818300"/>
          </a:xfrm>
          <a:prstGeom prst="straightConnector1">
            <a:avLst/>
          </a:prstGeom>
          <a:noFill/>
          <a:ln w="38100" cap="flat" cmpd="sng">
            <a:solidFill>
              <a:srgbClr val="008C00"/>
            </a:solidFill>
            <a:prstDash val="solid"/>
            <a:round/>
            <a:headEnd type="none" w="med" len="med"/>
            <a:tailEnd type="none" w="med" len="med"/>
          </a:ln>
        </p:spPr>
      </p:cxnSp>
      <p:sp>
        <p:nvSpPr>
          <p:cNvPr id="536" name="Google Shape;536;p60"/>
          <p:cNvSpPr/>
          <p:nvPr/>
        </p:nvSpPr>
        <p:spPr>
          <a:xfrm>
            <a:off x="2511875" y="3663901"/>
            <a:ext cx="959400" cy="959400"/>
          </a:xfrm>
          <a:prstGeom prst="ellipse">
            <a:avLst/>
          </a:prstGeom>
          <a:solidFill>
            <a:srgbClr val="008C00"/>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1200" b="1">
                <a:solidFill>
                  <a:schemeClr val="lt1"/>
                </a:solidFill>
              </a:rPr>
              <a:t>#2</a:t>
            </a:r>
            <a:r>
              <a:rPr lang="en" sz="700" b="1">
                <a:solidFill>
                  <a:schemeClr val="lt1"/>
                </a:solidFill>
              </a:rPr>
              <a:t/>
            </a:r>
            <a:br>
              <a:rPr lang="en" sz="700" b="1">
                <a:solidFill>
                  <a:schemeClr val="lt1"/>
                </a:solidFill>
              </a:rPr>
            </a:br>
            <a:r>
              <a:rPr lang="en" sz="700" b="1">
                <a:solidFill>
                  <a:schemeClr val="lt1"/>
                </a:solidFill>
              </a:rPr>
              <a:t>Code Development Workshop</a:t>
            </a:r>
            <a:endParaRPr sz="700" b="1">
              <a:solidFill>
                <a:schemeClr val="lt1"/>
              </a:solidFill>
            </a:endParaRPr>
          </a:p>
        </p:txBody>
      </p:sp>
      <p:cxnSp>
        <p:nvCxnSpPr>
          <p:cNvPr id="538" name="Google Shape;538;p60"/>
          <p:cNvCxnSpPr>
            <a:stCxn id="539" idx="0"/>
            <a:endCxn id="540" idx="2"/>
          </p:cNvCxnSpPr>
          <p:nvPr/>
        </p:nvCxnSpPr>
        <p:spPr>
          <a:xfrm rot="10800000" flipH="1">
            <a:off x="1950387" y="1845601"/>
            <a:ext cx="9000" cy="1818300"/>
          </a:xfrm>
          <a:prstGeom prst="straightConnector1">
            <a:avLst/>
          </a:prstGeom>
          <a:noFill/>
          <a:ln w="38100" cap="flat" cmpd="sng">
            <a:solidFill>
              <a:srgbClr val="008C00"/>
            </a:solidFill>
            <a:prstDash val="solid"/>
            <a:round/>
            <a:headEnd type="none" w="med" len="med"/>
            <a:tailEnd type="none" w="med" len="med"/>
          </a:ln>
        </p:spPr>
      </p:cxnSp>
      <p:sp>
        <p:nvSpPr>
          <p:cNvPr id="539" name="Google Shape;539;p60"/>
          <p:cNvSpPr/>
          <p:nvPr/>
        </p:nvSpPr>
        <p:spPr>
          <a:xfrm>
            <a:off x="1470687" y="3663901"/>
            <a:ext cx="959400" cy="959400"/>
          </a:xfrm>
          <a:prstGeom prst="ellipse">
            <a:avLst/>
          </a:prstGeom>
          <a:solidFill>
            <a:srgbClr val="008C00"/>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1200" b="1">
                <a:solidFill>
                  <a:schemeClr val="lt1"/>
                </a:solidFill>
              </a:rPr>
              <a:t>#1</a:t>
            </a:r>
            <a:r>
              <a:rPr lang="en" sz="700" b="1">
                <a:solidFill>
                  <a:schemeClr val="lt1"/>
                </a:solidFill>
              </a:rPr>
              <a:t/>
            </a:r>
            <a:br>
              <a:rPr lang="en" sz="700" b="1">
                <a:solidFill>
                  <a:schemeClr val="lt1"/>
                </a:solidFill>
              </a:rPr>
            </a:br>
            <a:r>
              <a:rPr lang="en" sz="700" b="1">
                <a:solidFill>
                  <a:schemeClr val="lt1"/>
                </a:solidFill>
              </a:rPr>
              <a:t>Public Visioning Workshop</a:t>
            </a:r>
            <a:endParaRPr sz="700" b="1">
              <a:solidFill>
                <a:schemeClr val="lt1"/>
              </a:solidFill>
            </a:endParaRPr>
          </a:p>
        </p:txBody>
      </p:sp>
      <p:sp>
        <p:nvSpPr>
          <p:cNvPr id="541" name="Google Shape;541;p60"/>
          <p:cNvSpPr/>
          <p:nvPr/>
        </p:nvSpPr>
        <p:spPr>
          <a:xfrm>
            <a:off x="7431862" y="1069675"/>
            <a:ext cx="1560300" cy="305700"/>
          </a:xfrm>
          <a:prstGeom prst="homePlate">
            <a:avLst>
              <a:gd name="adj" fmla="val 50000"/>
            </a:avLst>
          </a:prstGeom>
          <a:solidFill>
            <a:srgbClr val="EEEEEE"/>
          </a:solidFill>
          <a:ln w="3810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317500" lvl="0" indent="0" algn="l" rtl="0">
              <a:spcBef>
                <a:spcPts val="0"/>
              </a:spcBef>
              <a:spcAft>
                <a:spcPts val="0"/>
              </a:spcAft>
              <a:buNone/>
            </a:pPr>
            <a:r>
              <a:rPr lang="en" sz="900" b="1"/>
              <a:t>Pursue Adoption</a:t>
            </a:r>
            <a:endParaRPr sz="900" b="1">
              <a:solidFill>
                <a:srgbClr val="000000"/>
              </a:solidFill>
            </a:endParaRPr>
          </a:p>
        </p:txBody>
      </p:sp>
      <p:sp>
        <p:nvSpPr>
          <p:cNvPr id="542" name="Google Shape;542;p60"/>
          <p:cNvSpPr/>
          <p:nvPr/>
        </p:nvSpPr>
        <p:spPr>
          <a:xfrm>
            <a:off x="5830025" y="1069675"/>
            <a:ext cx="1829100" cy="305700"/>
          </a:xfrm>
          <a:prstGeom prst="homePlate">
            <a:avLst>
              <a:gd name="adj" fmla="val 50000"/>
            </a:avLst>
          </a:prstGeom>
          <a:solidFill>
            <a:srgbClr val="EEEEEE"/>
          </a:solidFill>
          <a:ln w="3810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317500" lvl="0" indent="0" algn="l" rtl="0">
              <a:spcBef>
                <a:spcPts val="0"/>
              </a:spcBef>
              <a:spcAft>
                <a:spcPts val="0"/>
              </a:spcAft>
              <a:buNone/>
            </a:pPr>
            <a:r>
              <a:rPr lang="en" sz="900" b="1"/>
              <a:t>Draft &amp; Refine Zoning</a:t>
            </a:r>
            <a:endParaRPr sz="900" b="1">
              <a:solidFill>
                <a:srgbClr val="000000"/>
              </a:solidFill>
            </a:endParaRPr>
          </a:p>
        </p:txBody>
      </p:sp>
      <p:sp>
        <p:nvSpPr>
          <p:cNvPr id="543" name="Google Shape;543;p60"/>
          <p:cNvSpPr/>
          <p:nvPr/>
        </p:nvSpPr>
        <p:spPr>
          <a:xfrm>
            <a:off x="3939100" y="1069675"/>
            <a:ext cx="2132700" cy="305700"/>
          </a:xfrm>
          <a:prstGeom prst="homePlate">
            <a:avLst>
              <a:gd name="adj" fmla="val 50000"/>
            </a:avLst>
          </a:prstGeom>
          <a:solidFill>
            <a:srgbClr val="FFCD00"/>
          </a:solidFill>
          <a:ln w="3810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317500" lvl="0" indent="0" algn="l" rtl="0">
              <a:spcBef>
                <a:spcPts val="0"/>
              </a:spcBef>
              <a:spcAft>
                <a:spcPts val="0"/>
              </a:spcAft>
              <a:buNone/>
            </a:pPr>
            <a:r>
              <a:rPr lang="en" sz="900"/>
              <a:t>PROJECT PAUSE FOR SJC</a:t>
            </a:r>
            <a:endParaRPr sz="900">
              <a:solidFill>
                <a:srgbClr val="000000"/>
              </a:solidFill>
            </a:endParaRPr>
          </a:p>
        </p:txBody>
      </p:sp>
      <p:sp>
        <p:nvSpPr>
          <p:cNvPr id="544" name="Google Shape;544;p60"/>
          <p:cNvSpPr txBox="1">
            <a:spLocks noGrp="1"/>
          </p:cNvSpPr>
          <p:nvPr>
            <p:ph type="title"/>
          </p:nvPr>
        </p:nvSpPr>
        <p:spPr>
          <a:xfrm>
            <a:off x="76125" y="171450"/>
            <a:ext cx="44199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Revised Schedule</a:t>
            </a:r>
            <a:endParaRPr/>
          </a:p>
        </p:txBody>
      </p:sp>
      <p:sp>
        <p:nvSpPr>
          <p:cNvPr id="545" name="Google Shape;545;p60"/>
          <p:cNvSpPr/>
          <p:nvPr/>
        </p:nvSpPr>
        <p:spPr>
          <a:xfrm>
            <a:off x="1732175" y="1069675"/>
            <a:ext cx="2415000" cy="305700"/>
          </a:xfrm>
          <a:prstGeom prst="homePlate">
            <a:avLst>
              <a:gd name="adj" fmla="val 50000"/>
            </a:avLst>
          </a:prstGeom>
          <a:solidFill>
            <a:srgbClr val="EEEEEE"/>
          </a:solidFill>
          <a:ln w="3810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228600" lvl="0" indent="0" algn="l" rtl="0">
              <a:spcBef>
                <a:spcPts val="0"/>
              </a:spcBef>
              <a:spcAft>
                <a:spcPts val="0"/>
              </a:spcAft>
              <a:buNone/>
            </a:pPr>
            <a:r>
              <a:rPr lang="en" sz="900" b="1"/>
              <a:t>  Zoning &amp; Design Alternatives</a:t>
            </a:r>
            <a:endParaRPr sz="900" b="1"/>
          </a:p>
        </p:txBody>
      </p:sp>
      <p:sp>
        <p:nvSpPr>
          <p:cNvPr id="546" name="Google Shape;546;p60"/>
          <p:cNvSpPr/>
          <p:nvPr/>
        </p:nvSpPr>
        <p:spPr>
          <a:xfrm>
            <a:off x="152738" y="1069675"/>
            <a:ext cx="1811700" cy="305700"/>
          </a:xfrm>
          <a:prstGeom prst="homePlate">
            <a:avLst>
              <a:gd name="adj" fmla="val 50000"/>
            </a:avLst>
          </a:prstGeom>
          <a:solidFill>
            <a:srgbClr val="EEEEEE"/>
          </a:solidFill>
          <a:ln w="3810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Clr>
                <a:srgbClr val="000000"/>
              </a:buClr>
              <a:buSzPts val="600"/>
              <a:buFont typeface="Arial"/>
              <a:buNone/>
            </a:pPr>
            <a:r>
              <a:rPr lang="en" sz="900" b="1"/>
              <a:t>Site Analysis</a:t>
            </a:r>
            <a:endParaRPr sz="700"/>
          </a:p>
        </p:txBody>
      </p:sp>
      <p:sp>
        <p:nvSpPr>
          <p:cNvPr id="547" name="Google Shape;547;p60"/>
          <p:cNvSpPr txBox="1"/>
          <p:nvPr/>
        </p:nvSpPr>
        <p:spPr>
          <a:xfrm>
            <a:off x="674894"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May</a:t>
            </a:r>
            <a:endParaRPr sz="700" b="1">
              <a:solidFill>
                <a:srgbClr val="FFFFFF"/>
              </a:solidFill>
            </a:endParaRPr>
          </a:p>
        </p:txBody>
      </p:sp>
      <p:sp>
        <p:nvSpPr>
          <p:cNvPr id="548" name="Google Shape;548;p60"/>
          <p:cNvSpPr txBox="1"/>
          <p:nvPr/>
        </p:nvSpPr>
        <p:spPr>
          <a:xfrm>
            <a:off x="1196824"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Jun</a:t>
            </a:r>
            <a:endParaRPr sz="700" b="1">
              <a:solidFill>
                <a:srgbClr val="FFFFFF"/>
              </a:solidFill>
            </a:endParaRPr>
          </a:p>
        </p:txBody>
      </p:sp>
      <p:sp>
        <p:nvSpPr>
          <p:cNvPr id="549" name="Google Shape;549;p60"/>
          <p:cNvSpPr txBox="1"/>
          <p:nvPr/>
        </p:nvSpPr>
        <p:spPr>
          <a:xfrm>
            <a:off x="2240683"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Aug</a:t>
            </a:r>
            <a:endParaRPr sz="700" b="1">
              <a:solidFill>
                <a:srgbClr val="FFFFFF"/>
              </a:solidFill>
            </a:endParaRPr>
          </a:p>
        </p:txBody>
      </p:sp>
      <p:sp>
        <p:nvSpPr>
          <p:cNvPr id="550" name="Google Shape;550;p60"/>
          <p:cNvSpPr txBox="1"/>
          <p:nvPr/>
        </p:nvSpPr>
        <p:spPr>
          <a:xfrm>
            <a:off x="3284542"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Oct</a:t>
            </a:r>
            <a:endParaRPr sz="700" b="1">
              <a:solidFill>
                <a:srgbClr val="FFFFFF"/>
              </a:solidFill>
            </a:endParaRPr>
          </a:p>
        </p:txBody>
      </p:sp>
      <p:sp>
        <p:nvSpPr>
          <p:cNvPr id="551" name="Google Shape;551;p60"/>
          <p:cNvSpPr txBox="1"/>
          <p:nvPr/>
        </p:nvSpPr>
        <p:spPr>
          <a:xfrm>
            <a:off x="3806472"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Nov</a:t>
            </a:r>
            <a:endParaRPr sz="700" b="1">
              <a:solidFill>
                <a:srgbClr val="FFFFFF"/>
              </a:solidFill>
            </a:endParaRPr>
          </a:p>
        </p:txBody>
      </p:sp>
      <p:sp>
        <p:nvSpPr>
          <p:cNvPr id="552" name="Google Shape;552;p60"/>
          <p:cNvSpPr txBox="1"/>
          <p:nvPr/>
        </p:nvSpPr>
        <p:spPr>
          <a:xfrm>
            <a:off x="153013"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Apr</a:t>
            </a:r>
            <a:endParaRPr sz="700" b="1">
              <a:solidFill>
                <a:srgbClr val="FFFFFF"/>
              </a:solidFill>
            </a:endParaRPr>
          </a:p>
        </p:txBody>
      </p:sp>
      <p:sp>
        <p:nvSpPr>
          <p:cNvPr id="553" name="Google Shape;553;p60"/>
          <p:cNvSpPr/>
          <p:nvPr/>
        </p:nvSpPr>
        <p:spPr>
          <a:xfrm>
            <a:off x="1665450" y="3160050"/>
            <a:ext cx="1136100" cy="246300"/>
          </a:xfrm>
          <a:prstGeom prst="homePlate">
            <a:avLst>
              <a:gd name="adj" fmla="val 50000"/>
            </a:avLst>
          </a:prstGeom>
          <a:solidFill>
            <a:srgbClr val="D9EAD3"/>
          </a:solidFill>
          <a:ln w="3810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700" b="1"/>
              <a:t> Visioning Survey</a:t>
            </a:r>
            <a:endParaRPr sz="700" b="1"/>
          </a:p>
        </p:txBody>
      </p:sp>
      <p:sp>
        <p:nvSpPr>
          <p:cNvPr id="540" name="Google Shape;540;p60"/>
          <p:cNvSpPr txBox="1"/>
          <p:nvPr/>
        </p:nvSpPr>
        <p:spPr>
          <a:xfrm>
            <a:off x="1718753"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Jul</a:t>
            </a:r>
            <a:endParaRPr sz="700" b="1">
              <a:solidFill>
                <a:srgbClr val="FFFFFF"/>
              </a:solidFill>
            </a:endParaRPr>
          </a:p>
        </p:txBody>
      </p:sp>
      <p:sp>
        <p:nvSpPr>
          <p:cNvPr id="537" name="Google Shape;537;p60"/>
          <p:cNvSpPr txBox="1"/>
          <p:nvPr/>
        </p:nvSpPr>
        <p:spPr>
          <a:xfrm>
            <a:off x="2762613"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Sep</a:t>
            </a:r>
            <a:endParaRPr sz="700" b="1">
              <a:solidFill>
                <a:srgbClr val="FFFFFF"/>
              </a:solidFill>
            </a:endParaRPr>
          </a:p>
        </p:txBody>
      </p:sp>
      <p:sp>
        <p:nvSpPr>
          <p:cNvPr id="554" name="Google Shape;554;p60"/>
          <p:cNvSpPr txBox="1"/>
          <p:nvPr/>
        </p:nvSpPr>
        <p:spPr>
          <a:xfrm>
            <a:off x="6945350" y="3373063"/>
            <a:ext cx="2040300" cy="492600"/>
          </a:xfrm>
          <a:prstGeom prst="rect">
            <a:avLst/>
          </a:prstGeom>
          <a:noFill/>
          <a:ln>
            <a:noFill/>
          </a:ln>
        </p:spPr>
        <p:txBody>
          <a:bodyPr spcFirstLastPara="1" wrap="square" lIns="0" tIns="0" rIns="0" bIns="0" anchor="t" anchorCtr="0">
            <a:spAutoFit/>
          </a:bodyPr>
          <a:lstStyle/>
          <a:p>
            <a:pPr marL="228600" lvl="0" indent="-165100" algn="l" rtl="0">
              <a:spcBef>
                <a:spcPts val="0"/>
              </a:spcBef>
              <a:spcAft>
                <a:spcPts val="0"/>
              </a:spcAft>
              <a:buSzPts val="800"/>
              <a:buAutoNum type="arabicPeriod"/>
            </a:pPr>
            <a:r>
              <a:rPr lang="en" sz="800"/>
              <a:t>Draft Code Framework</a:t>
            </a:r>
            <a:endParaRPr sz="800"/>
          </a:p>
          <a:p>
            <a:pPr marL="228600" lvl="0" indent="-165100" algn="l" rtl="0">
              <a:spcBef>
                <a:spcPts val="0"/>
              </a:spcBef>
              <a:spcAft>
                <a:spcPts val="0"/>
              </a:spcAft>
              <a:buClr>
                <a:schemeClr val="dk1"/>
              </a:buClr>
              <a:buSzPts val="800"/>
              <a:buAutoNum type="arabicPeriod"/>
            </a:pPr>
            <a:r>
              <a:rPr lang="en" sz="800"/>
              <a:t>Draft Code</a:t>
            </a:r>
            <a:endParaRPr sz="800"/>
          </a:p>
          <a:p>
            <a:pPr marL="228600" lvl="0" indent="-165100" algn="l" rtl="0">
              <a:spcBef>
                <a:spcPts val="0"/>
              </a:spcBef>
              <a:spcAft>
                <a:spcPts val="0"/>
              </a:spcAft>
              <a:buClr>
                <a:schemeClr val="dk1"/>
              </a:buClr>
              <a:buSzPts val="800"/>
              <a:buAutoNum type="arabicPeriod"/>
            </a:pPr>
            <a:r>
              <a:rPr lang="en" sz="800"/>
              <a:t>Revised Code</a:t>
            </a:r>
            <a:endParaRPr sz="800"/>
          </a:p>
          <a:p>
            <a:pPr marL="228600" lvl="0" indent="-165100" algn="l" rtl="0">
              <a:spcBef>
                <a:spcPts val="0"/>
              </a:spcBef>
              <a:spcAft>
                <a:spcPts val="0"/>
              </a:spcAft>
              <a:buClr>
                <a:schemeClr val="dk1"/>
              </a:buClr>
              <a:buSzPts val="800"/>
              <a:buAutoNum type="arabicPeriod"/>
            </a:pPr>
            <a:r>
              <a:rPr lang="en" sz="800">
                <a:highlight>
                  <a:srgbClr val="FFF2CC"/>
                </a:highlight>
              </a:rPr>
              <a:t>Final Code</a:t>
            </a:r>
            <a:endParaRPr sz="800">
              <a:highlight>
                <a:srgbClr val="FFF2CC"/>
              </a:highlight>
            </a:endParaRPr>
          </a:p>
        </p:txBody>
      </p:sp>
      <p:sp>
        <p:nvSpPr>
          <p:cNvPr id="555" name="Google Shape;555;p60"/>
          <p:cNvSpPr txBox="1"/>
          <p:nvPr/>
        </p:nvSpPr>
        <p:spPr>
          <a:xfrm>
            <a:off x="6423425"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Mar</a:t>
            </a:r>
            <a:endParaRPr sz="700" b="1">
              <a:solidFill>
                <a:srgbClr val="FFFFFF"/>
              </a:solidFill>
            </a:endParaRPr>
          </a:p>
        </p:txBody>
      </p:sp>
      <p:sp>
        <p:nvSpPr>
          <p:cNvPr id="556" name="Google Shape;556;p60"/>
          <p:cNvSpPr txBox="1"/>
          <p:nvPr/>
        </p:nvSpPr>
        <p:spPr>
          <a:xfrm>
            <a:off x="6945354"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Apr</a:t>
            </a:r>
            <a:endParaRPr sz="700" b="1">
              <a:solidFill>
                <a:srgbClr val="FFFFFF"/>
              </a:solidFill>
            </a:endParaRPr>
          </a:p>
        </p:txBody>
      </p:sp>
      <p:sp>
        <p:nvSpPr>
          <p:cNvPr id="557" name="Google Shape;557;p60"/>
          <p:cNvSpPr txBox="1"/>
          <p:nvPr/>
        </p:nvSpPr>
        <p:spPr>
          <a:xfrm>
            <a:off x="7467281"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May</a:t>
            </a:r>
            <a:endParaRPr sz="700" b="1">
              <a:solidFill>
                <a:srgbClr val="FFFFFF"/>
              </a:solidFill>
            </a:endParaRPr>
          </a:p>
        </p:txBody>
      </p:sp>
      <p:sp>
        <p:nvSpPr>
          <p:cNvPr id="558" name="Google Shape;558;p60"/>
          <p:cNvSpPr txBox="1"/>
          <p:nvPr/>
        </p:nvSpPr>
        <p:spPr>
          <a:xfrm>
            <a:off x="7989210"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Jun</a:t>
            </a:r>
            <a:endParaRPr sz="700" b="1">
              <a:solidFill>
                <a:srgbClr val="FFFFFF"/>
              </a:solidFill>
            </a:endParaRPr>
          </a:p>
        </p:txBody>
      </p:sp>
      <p:cxnSp>
        <p:nvCxnSpPr>
          <p:cNvPr id="559" name="Google Shape;559;p60"/>
          <p:cNvCxnSpPr>
            <a:stCxn id="560" idx="1"/>
            <a:endCxn id="551" idx="3"/>
          </p:cNvCxnSpPr>
          <p:nvPr/>
        </p:nvCxnSpPr>
        <p:spPr>
          <a:xfrm rot="10800000">
            <a:off x="4287798" y="1770950"/>
            <a:ext cx="1613700" cy="0"/>
          </a:xfrm>
          <a:prstGeom prst="straightConnector1">
            <a:avLst/>
          </a:prstGeom>
          <a:noFill/>
          <a:ln w="19050" cap="flat" cmpd="sng">
            <a:solidFill>
              <a:srgbClr val="00456E"/>
            </a:solidFill>
            <a:prstDash val="dot"/>
            <a:round/>
            <a:headEnd type="none" w="med" len="med"/>
            <a:tailEnd type="none" w="med" len="med"/>
          </a:ln>
        </p:spPr>
      </p:cxnSp>
      <p:cxnSp>
        <p:nvCxnSpPr>
          <p:cNvPr id="561" name="Google Shape;561;p60"/>
          <p:cNvCxnSpPr/>
          <p:nvPr/>
        </p:nvCxnSpPr>
        <p:spPr>
          <a:xfrm flipH="1">
            <a:off x="949837" y="2064950"/>
            <a:ext cx="8040900" cy="300"/>
          </a:xfrm>
          <a:prstGeom prst="straightConnector1">
            <a:avLst/>
          </a:prstGeom>
          <a:noFill/>
          <a:ln w="19050" cap="flat" cmpd="sng">
            <a:solidFill>
              <a:srgbClr val="00456E"/>
            </a:solidFill>
            <a:prstDash val="dot"/>
            <a:round/>
            <a:headEnd type="none" w="med" len="med"/>
            <a:tailEnd type="none" w="med" len="med"/>
          </a:ln>
        </p:spPr>
      </p:cxnSp>
      <p:cxnSp>
        <p:nvCxnSpPr>
          <p:cNvPr id="562" name="Google Shape;562;p60"/>
          <p:cNvCxnSpPr/>
          <p:nvPr/>
        </p:nvCxnSpPr>
        <p:spPr>
          <a:xfrm flipH="1">
            <a:off x="847488" y="2631636"/>
            <a:ext cx="8148600" cy="300"/>
          </a:xfrm>
          <a:prstGeom prst="straightConnector1">
            <a:avLst/>
          </a:prstGeom>
          <a:noFill/>
          <a:ln w="19050" cap="flat" cmpd="sng">
            <a:solidFill>
              <a:srgbClr val="00456E"/>
            </a:solidFill>
            <a:prstDash val="dot"/>
            <a:round/>
            <a:headEnd type="none" w="med" len="med"/>
            <a:tailEnd type="none" w="med" len="med"/>
          </a:ln>
        </p:spPr>
      </p:cxnSp>
      <p:sp>
        <p:nvSpPr>
          <p:cNvPr id="563" name="Google Shape;563;p60"/>
          <p:cNvSpPr txBox="1"/>
          <p:nvPr/>
        </p:nvSpPr>
        <p:spPr>
          <a:xfrm>
            <a:off x="3746188" y="3096763"/>
            <a:ext cx="1182600" cy="200100"/>
          </a:xfrm>
          <a:prstGeom prst="rect">
            <a:avLst/>
          </a:prstGeom>
          <a:solidFill>
            <a:schemeClr val="accent3"/>
          </a:solidFill>
          <a:ln>
            <a:noFill/>
          </a:ln>
        </p:spPr>
        <p:txBody>
          <a:bodyPr spcFirstLastPara="1" wrap="square" lIns="45725" tIns="45725" rIns="0" bIns="45725" anchor="t" anchorCtr="0">
            <a:spAutoFit/>
          </a:bodyPr>
          <a:lstStyle/>
          <a:p>
            <a:pPr marL="0" lvl="0" indent="0" algn="l" rtl="0">
              <a:spcBef>
                <a:spcPts val="0"/>
              </a:spcBef>
              <a:spcAft>
                <a:spcPts val="0"/>
              </a:spcAft>
              <a:buNone/>
            </a:pPr>
            <a:r>
              <a:rPr lang="en" sz="700" b="1">
                <a:solidFill>
                  <a:schemeClr val="dk1"/>
                </a:solidFill>
              </a:rPr>
              <a:t>Rescoping &amp; Reinitiation</a:t>
            </a:r>
            <a:endParaRPr sz="700">
              <a:solidFill>
                <a:schemeClr val="dk1"/>
              </a:solidFill>
            </a:endParaRPr>
          </a:p>
        </p:txBody>
      </p:sp>
      <p:sp>
        <p:nvSpPr>
          <p:cNvPr id="564" name="Google Shape;564;p60"/>
          <p:cNvSpPr txBox="1"/>
          <p:nvPr/>
        </p:nvSpPr>
        <p:spPr>
          <a:xfrm>
            <a:off x="3746188" y="3373063"/>
            <a:ext cx="17712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a:t>One-month preparation </a:t>
            </a:r>
            <a:br>
              <a:rPr lang="en" sz="800"/>
            </a:br>
            <a:r>
              <a:rPr lang="en" sz="800"/>
              <a:t>to resume public process based on SJC ruling, including:</a:t>
            </a:r>
            <a:endParaRPr sz="800"/>
          </a:p>
          <a:p>
            <a:pPr marL="228600" lvl="0" indent="-165100" algn="l" rtl="0">
              <a:spcBef>
                <a:spcPts val="0"/>
              </a:spcBef>
              <a:spcAft>
                <a:spcPts val="0"/>
              </a:spcAft>
              <a:buClr>
                <a:schemeClr val="dk1"/>
              </a:buClr>
              <a:buSzPts val="800"/>
              <a:buAutoNum type="arabicPeriod"/>
            </a:pPr>
            <a:r>
              <a:rPr lang="en" sz="800"/>
              <a:t>EOHLC Alignment Meeting</a:t>
            </a:r>
            <a:endParaRPr sz="800"/>
          </a:p>
          <a:p>
            <a:pPr marL="228600" lvl="0" indent="-165100" algn="l" rtl="0">
              <a:spcBef>
                <a:spcPts val="0"/>
              </a:spcBef>
              <a:spcAft>
                <a:spcPts val="0"/>
              </a:spcAft>
              <a:buSzPts val="800"/>
              <a:buAutoNum type="arabicPeriod"/>
            </a:pPr>
            <a:r>
              <a:rPr lang="en" sz="800"/>
              <a:t>Updated Scope, Schedule &amp; Budget</a:t>
            </a:r>
            <a:endParaRPr sz="800"/>
          </a:p>
        </p:txBody>
      </p:sp>
      <p:sp>
        <p:nvSpPr>
          <p:cNvPr id="565" name="Google Shape;565;p60"/>
          <p:cNvSpPr txBox="1"/>
          <p:nvPr/>
        </p:nvSpPr>
        <p:spPr>
          <a:xfrm>
            <a:off x="5029047" y="1498688"/>
            <a:ext cx="585300" cy="149400"/>
          </a:xfrm>
          <a:prstGeom prst="rect">
            <a:avLst/>
          </a:prstGeom>
          <a:noFill/>
          <a:ln>
            <a:noFill/>
          </a:ln>
        </p:spPr>
        <p:txBody>
          <a:bodyPr spcFirstLastPara="1" wrap="square" lIns="45725" tIns="45725" rIns="45725" bIns="45725" anchor="ctr" anchorCtr="0">
            <a:noAutofit/>
          </a:bodyPr>
          <a:lstStyle/>
          <a:p>
            <a:pPr marL="0" lvl="0" indent="0" algn="l" rtl="0">
              <a:spcBef>
                <a:spcPts val="0"/>
              </a:spcBef>
              <a:spcAft>
                <a:spcPts val="0"/>
              </a:spcAft>
              <a:buNone/>
            </a:pPr>
            <a:r>
              <a:rPr lang="en" sz="700" b="1">
                <a:solidFill>
                  <a:srgbClr val="000000"/>
                </a:solidFill>
              </a:rPr>
              <a:t>2025</a:t>
            </a:r>
            <a:endParaRPr sz="700" b="1">
              <a:solidFill>
                <a:srgbClr val="000000"/>
              </a:solidFill>
            </a:endParaRPr>
          </a:p>
        </p:txBody>
      </p:sp>
      <p:cxnSp>
        <p:nvCxnSpPr>
          <p:cNvPr id="566" name="Google Shape;566;p60"/>
          <p:cNvCxnSpPr/>
          <p:nvPr/>
        </p:nvCxnSpPr>
        <p:spPr>
          <a:xfrm rot="10800000">
            <a:off x="5346735" y="1573388"/>
            <a:ext cx="634800" cy="0"/>
          </a:xfrm>
          <a:prstGeom prst="straightConnector1">
            <a:avLst/>
          </a:prstGeom>
          <a:noFill/>
          <a:ln w="19050" cap="flat" cmpd="sng">
            <a:solidFill>
              <a:srgbClr val="000000"/>
            </a:solidFill>
            <a:prstDash val="solid"/>
            <a:round/>
            <a:headEnd type="triangle" w="med" len="med"/>
            <a:tailEnd type="none" w="med" len="med"/>
          </a:ln>
        </p:spPr>
      </p:cxnSp>
      <p:sp>
        <p:nvSpPr>
          <p:cNvPr id="567" name="Google Shape;567;p60"/>
          <p:cNvSpPr txBox="1"/>
          <p:nvPr/>
        </p:nvSpPr>
        <p:spPr>
          <a:xfrm>
            <a:off x="4470330" y="1498688"/>
            <a:ext cx="585300" cy="149400"/>
          </a:xfrm>
          <a:prstGeom prst="rect">
            <a:avLst/>
          </a:prstGeom>
          <a:noFill/>
          <a:ln>
            <a:noFill/>
          </a:ln>
        </p:spPr>
        <p:txBody>
          <a:bodyPr spcFirstLastPara="1" wrap="square" lIns="45725" tIns="45725" rIns="45725" bIns="45725" anchor="ctr" anchorCtr="0">
            <a:noAutofit/>
          </a:bodyPr>
          <a:lstStyle/>
          <a:p>
            <a:pPr marL="0" lvl="0" indent="0" algn="r" rtl="0">
              <a:spcBef>
                <a:spcPts val="0"/>
              </a:spcBef>
              <a:spcAft>
                <a:spcPts val="0"/>
              </a:spcAft>
              <a:buNone/>
            </a:pPr>
            <a:r>
              <a:rPr lang="en" sz="700" b="1">
                <a:solidFill>
                  <a:srgbClr val="000000"/>
                </a:solidFill>
              </a:rPr>
              <a:t>2024</a:t>
            </a:r>
            <a:endParaRPr sz="700" b="1">
              <a:solidFill>
                <a:srgbClr val="000000"/>
              </a:solidFill>
            </a:endParaRPr>
          </a:p>
        </p:txBody>
      </p:sp>
      <p:cxnSp>
        <p:nvCxnSpPr>
          <p:cNvPr id="568" name="Google Shape;568;p60"/>
          <p:cNvCxnSpPr/>
          <p:nvPr/>
        </p:nvCxnSpPr>
        <p:spPr>
          <a:xfrm rot="10800000">
            <a:off x="4109135" y="1573388"/>
            <a:ext cx="634800" cy="0"/>
          </a:xfrm>
          <a:prstGeom prst="straightConnector1">
            <a:avLst/>
          </a:prstGeom>
          <a:noFill/>
          <a:ln w="19050" cap="flat" cmpd="sng">
            <a:solidFill>
              <a:srgbClr val="000000"/>
            </a:solidFill>
            <a:prstDash val="solid"/>
            <a:round/>
            <a:headEnd type="none" w="med" len="med"/>
            <a:tailEnd type="triangle" w="med" len="med"/>
          </a:ln>
        </p:spPr>
      </p:cxnSp>
      <p:cxnSp>
        <p:nvCxnSpPr>
          <p:cNvPr id="569" name="Google Shape;569;p60"/>
          <p:cNvCxnSpPr/>
          <p:nvPr/>
        </p:nvCxnSpPr>
        <p:spPr>
          <a:xfrm flipH="1">
            <a:off x="773925" y="2270700"/>
            <a:ext cx="8217600" cy="300"/>
          </a:xfrm>
          <a:prstGeom prst="straightConnector1">
            <a:avLst/>
          </a:prstGeom>
          <a:noFill/>
          <a:ln w="19050" cap="flat" cmpd="sng">
            <a:solidFill>
              <a:srgbClr val="00456E"/>
            </a:solidFill>
            <a:prstDash val="dot"/>
            <a:round/>
            <a:headEnd type="none" w="med" len="med"/>
            <a:tailEnd type="none" w="med" len="med"/>
          </a:ln>
        </p:spPr>
      </p:cxnSp>
      <p:sp>
        <p:nvSpPr>
          <p:cNvPr id="570" name="Google Shape;570;p60"/>
          <p:cNvSpPr/>
          <p:nvPr/>
        </p:nvSpPr>
        <p:spPr>
          <a:xfrm>
            <a:off x="5809413" y="2754475"/>
            <a:ext cx="1281000" cy="246300"/>
          </a:xfrm>
          <a:prstGeom prst="homePlate">
            <a:avLst>
              <a:gd name="adj" fmla="val 50000"/>
            </a:avLst>
          </a:prstGeom>
          <a:solidFill>
            <a:srgbClr val="FFF2CC"/>
          </a:solidFill>
          <a:ln w="3810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700" b="1"/>
              <a:t>Task Force</a:t>
            </a:r>
            <a:endParaRPr sz="700" b="1"/>
          </a:p>
        </p:txBody>
      </p:sp>
      <p:sp>
        <p:nvSpPr>
          <p:cNvPr id="571" name="Google Shape;571;p60"/>
          <p:cNvSpPr/>
          <p:nvPr/>
        </p:nvSpPr>
        <p:spPr>
          <a:xfrm>
            <a:off x="1812675" y="2026725"/>
            <a:ext cx="2078400" cy="77100"/>
          </a:xfrm>
          <a:prstGeom prst="rect">
            <a:avLst/>
          </a:prstGeom>
          <a:solidFill>
            <a:srgbClr val="00456E"/>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572" name="Google Shape;572;p60"/>
          <p:cNvSpPr/>
          <p:nvPr/>
        </p:nvSpPr>
        <p:spPr>
          <a:xfrm>
            <a:off x="3854706" y="2026725"/>
            <a:ext cx="77100" cy="77100"/>
          </a:xfrm>
          <a:prstGeom prst="ellipse">
            <a:avLst/>
          </a:prstGeom>
          <a:solidFill>
            <a:srgbClr val="00456E"/>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573" name="Google Shape;573;p60"/>
          <p:cNvSpPr/>
          <p:nvPr/>
        </p:nvSpPr>
        <p:spPr>
          <a:xfrm>
            <a:off x="1774575" y="2026725"/>
            <a:ext cx="77100" cy="77100"/>
          </a:xfrm>
          <a:prstGeom prst="ellipse">
            <a:avLst/>
          </a:prstGeom>
          <a:solidFill>
            <a:srgbClr val="00456E"/>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574" name="Google Shape;574;p60"/>
          <p:cNvSpPr/>
          <p:nvPr/>
        </p:nvSpPr>
        <p:spPr>
          <a:xfrm>
            <a:off x="116250" y="1990475"/>
            <a:ext cx="1012800" cy="149400"/>
          </a:xfrm>
          <a:prstGeom prst="homePlate">
            <a:avLst>
              <a:gd name="adj" fmla="val 50000"/>
            </a:avLst>
          </a:prstGeom>
          <a:solidFill>
            <a:srgbClr val="FFFFF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None/>
            </a:pPr>
            <a:r>
              <a:rPr lang="en" sz="700" b="1">
                <a:solidFill>
                  <a:srgbClr val="00456E"/>
                </a:solidFill>
              </a:rPr>
              <a:t>Advisory Committee</a:t>
            </a:r>
            <a:endParaRPr sz="700" b="1">
              <a:solidFill>
                <a:srgbClr val="00456E"/>
              </a:solidFill>
            </a:endParaRPr>
          </a:p>
        </p:txBody>
      </p:sp>
      <p:sp>
        <p:nvSpPr>
          <p:cNvPr id="575" name="Google Shape;575;p60"/>
          <p:cNvSpPr/>
          <p:nvPr/>
        </p:nvSpPr>
        <p:spPr>
          <a:xfrm>
            <a:off x="116250" y="2196225"/>
            <a:ext cx="853200" cy="149400"/>
          </a:xfrm>
          <a:prstGeom prst="homePlate">
            <a:avLst>
              <a:gd name="adj" fmla="val 50000"/>
            </a:avLst>
          </a:prstGeom>
          <a:solidFill>
            <a:srgbClr val="FFFFF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None/>
            </a:pPr>
            <a:r>
              <a:rPr lang="en" sz="700" b="1">
                <a:solidFill>
                  <a:srgbClr val="00456E"/>
                </a:solidFill>
              </a:rPr>
              <a:t>Planning Board</a:t>
            </a:r>
            <a:endParaRPr sz="700" b="1">
              <a:solidFill>
                <a:srgbClr val="00456E"/>
              </a:solidFill>
            </a:endParaRPr>
          </a:p>
        </p:txBody>
      </p:sp>
      <p:sp>
        <p:nvSpPr>
          <p:cNvPr id="576" name="Google Shape;576;p60"/>
          <p:cNvSpPr/>
          <p:nvPr/>
        </p:nvSpPr>
        <p:spPr>
          <a:xfrm>
            <a:off x="116250" y="2557163"/>
            <a:ext cx="727200" cy="149400"/>
          </a:xfrm>
          <a:prstGeom prst="homePlate">
            <a:avLst>
              <a:gd name="adj" fmla="val 50000"/>
            </a:avLst>
          </a:prstGeom>
          <a:solidFill>
            <a:srgbClr val="FFFFF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None/>
            </a:pPr>
            <a:r>
              <a:rPr lang="en" sz="700" b="1">
                <a:solidFill>
                  <a:srgbClr val="00456E"/>
                </a:solidFill>
              </a:rPr>
              <a:t>Town Meeting</a:t>
            </a:r>
            <a:endParaRPr sz="700" b="1">
              <a:solidFill>
                <a:srgbClr val="00456E"/>
              </a:solidFill>
            </a:endParaRPr>
          </a:p>
        </p:txBody>
      </p:sp>
      <p:sp>
        <p:nvSpPr>
          <p:cNvPr id="577" name="Google Shape;577;p60"/>
          <p:cNvSpPr txBox="1"/>
          <p:nvPr/>
        </p:nvSpPr>
        <p:spPr>
          <a:xfrm>
            <a:off x="8088175" y="4206869"/>
            <a:ext cx="911400" cy="307800"/>
          </a:xfrm>
          <a:prstGeom prst="rect">
            <a:avLst/>
          </a:prstGeom>
          <a:solidFill>
            <a:schemeClr val="accent3"/>
          </a:solidFill>
          <a:ln w="19050" cap="flat" cmpd="sng">
            <a:solidFill>
              <a:schemeClr val="accent3"/>
            </a:solidFill>
            <a:prstDash val="solid"/>
            <a:round/>
            <a:headEnd type="none" w="sm" len="sm"/>
            <a:tailEnd type="none" w="sm" len="sm"/>
          </a:ln>
        </p:spPr>
        <p:txBody>
          <a:bodyPr spcFirstLastPara="1" wrap="square" lIns="45725" tIns="45725" rIns="45725" bIns="45725" anchor="t" anchorCtr="0">
            <a:spAutoFit/>
          </a:bodyPr>
          <a:lstStyle/>
          <a:p>
            <a:pPr marL="0" lvl="0" indent="0" algn="ctr" rtl="0">
              <a:spcBef>
                <a:spcPts val="0"/>
              </a:spcBef>
              <a:spcAft>
                <a:spcPts val="0"/>
              </a:spcAft>
              <a:buNone/>
            </a:pPr>
            <a:r>
              <a:rPr lang="en" sz="700" b="1">
                <a:solidFill>
                  <a:schemeClr val="dk1"/>
                </a:solidFill>
              </a:rPr>
              <a:t>State Compliance Deadline</a:t>
            </a:r>
            <a:endParaRPr sz="700" b="1">
              <a:solidFill>
                <a:schemeClr val="dk1"/>
              </a:solidFill>
            </a:endParaRPr>
          </a:p>
        </p:txBody>
      </p:sp>
      <p:cxnSp>
        <p:nvCxnSpPr>
          <p:cNvPr id="578" name="Google Shape;578;p60"/>
          <p:cNvCxnSpPr>
            <a:stCxn id="579" idx="3"/>
            <a:endCxn id="577" idx="3"/>
          </p:cNvCxnSpPr>
          <p:nvPr/>
        </p:nvCxnSpPr>
        <p:spPr>
          <a:xfrm>
            <a:off x="8992337" y="1770950"/>
            <a:ext cx="7200" cy="2589900"/>
          </a:xfrm>
          <a:prstGeom prst="straightConnector1">
            <a:avLst/>
          </a:prstGeom>
          <a:noFill/>
          <a:ln w="38100" cap="flat" cmpd="sng">
            <a:solidFill>
              <a:schemeClr val="accent3"/>
            </a:solidFill>
            <a:prstDash val="solid"/>
            <a:round/>
            <a:headEnd type="none" w="med" len="med"/>
            <a:tailEnd type="none" w="med" len="med"/>
          </a:ln>
        </p:spPr>
      </p:cxnSp>
      <p:sp>
        <p:nvSpPr>
          <p:cNvPr id="580" name="Google Shape;580;p60"/>
          <p:cNvSpPr txBox="1"/>
          <p:nvPr/>
        </p:nvSpPr>
        <p:spPr>
          <a:xfrm>
            <a:off x="6551663" y="4514738"/>
            <a:ext cx="2415000" cy="415500"/>
          </a:xfrm>
          <a:prstGeom prst="rect">
            <a:avLst/>
          </a:prstGeom>
          <a:noFill/>
          <a:ln>
            <a:noFill/>
          </a:ln>
        </p:spPr>
        <p:txBody>
          <a:bodyPr spcFirstLastPara="1" wrap="square" lIns="45725" tIns="45725" rIns="45725" bIns="45725" anchor="t" anchorCtr="0">
            <a:spAutoFit/>
          </a:bodyPr>
          <a:lstStyle/>
          <a:p>
            <a:pPr marL="0" lvl="0" indent="0" algn="r" rtl="0">
              <a:spcBef>
                <a:spcPts val="0"/>
              </a:spcBef>
              <a:spcAft>
                <a:spcPts val="0"/>
              </a:spcAft>
              <a:buNone/>
            </a:pPr>
            <a:r>
              <a:rPr lang="en" sz="700" b="1" i="1"/>
              <a:t>7/14/2025</a:t>
            </a:r>
            <a:r>
              <a:rPr lang="en" sz="700" i="1"/>
              <a:t/>
            </a:r>
            <a:br>
              <a:rPr lang="en" sz="700" i="1"/>
            </a:br>
            <a:r>
              <a:rPr lang="en" sz="700" i="1"/>
              <a:t>commuter rail</a:t>
            </a:r>
            <a:r>
              <a:rPr lang="en" sz="700" i="1">
                <a:solidFill>
                  <a:srgbClr val="000000"/>
                </a:solidFill>
              </a:rPr>
              <a:t> community that did not submit a district compliance application to EOHLC by December 31, 202</a:t>
            </a:r>
            <a:r>
              <a:rPr lang="en" sz="700" i="1"/>
              <a:t>4</a:t>
            </a:r>
            <a:endParaRPr sz="700" i="1">
              <a:solidFill>
                <a:srgbClr val="000000"/>
              </a:solidFill>
            </a:endParaRPr>
          </a:p>
        </p:txBody>
      </p:sp>
      <p:sp>
        <p:nvSpPr>
          <p:cNvPr id="581" name="Google Shape;581;p60"/>
          <p:cNvSpPr/>
          <p:nvPr/>
        </p:nvSpPr>
        <p:spPr>
          <a:xfrm>
            <a:off x="8389925" y="2423436"/>
            <a:ext cx="642300" cy="149400"/>
          </a:xfrm>
          <a:prstGeom prst="homePlate">
            <a:avLst>
              <a:gd name="adj" fmla="val 0"/>
            </a:avLst>
          </a:prstGeom>
          <a:solidFill>
            <a:srgbClr val="00456E"/>
          </a:solidFill>
          <a:ln w="9525" cap="flat" cmpd="sng">
            <a:solidFill>
              <a:srgbClr val="00456E"/>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None/>
            </a:pPr>
            <a:r>
              <a:rPr lang="en" sz="700">
                <a:solidFill>
                  <a:srgbClr val="FFFFFF"/>
                </a:solidFill>
                <a:latin typeface="Oswald Medium"/>
                <a:ea typeface="Oswald Medium"/>
                <a:cs typeface="Oswald Medium"/>
                <a:sym typeface="Oswald Medium"/>
              </a:rPr>
              <a:t>         Town Vote</a:t>
            </a:r>
            <a:endParaRPr sz="700">
              <a:solidFill>
                <a:srgbClr val="FFFFFF"/>
              </a:solidFill>
              <a:latin typeface="Oswald Medium"/>
              <a:ea typeface="Oswald Medium"/>
              <a:cs typeface="Oswald Medium"/>
              <a:sym typeface="Oswald Medium"/>
            </a:endParaRPr>
          </a:p>
        </p:txBody>
      </p:sp>
      <p:sp>
        <p:nvSpPr>
          <p:cNvPr id="582" name="Google Shape;582;p60"/>
          <p:cNvSpPr/>
          <p:nvPr/>
        </p:nvSpPr>
        <p:spPr>
          <a:xfrm>
            <a:off x="8195906" y="2423436"/>
            <a:ext cx="416700" cy="417000"/>
          </a:xfrm>
          <a:prstGeom prst="ellipse">
            <a:avLst/>
          </a:prstGeom>
          <a:solidFill>
            <a:srgbClr val="FFFFFF"/>
          </a:solidFill>
          <a:ln w="19050" cap="flat" cmpd="sng">
            <a:solidFill>
              <a:srgbClr val="00456E"/>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r>
              <a:rPr lang="en" sz="700">
                <a:solidFill>
                  <a:srgbClr val="00456E"/>
                </a:solidFill>
                <a:latin typeface="Oswald Medium"/>
                <a:ea typeface="Oswald Medium"/>
                <a:cs typeface="Oswald Medium"/>
                <a:sym typeface="Oswald Medium"/>
              </a:rPr>
              <a:t>6/26</a:t>
            </a:r>
            <a:endParaRPr sz="700">
              <a:solidFill>
                <a:srgbClr val="00456E"/>
              </a:solidFill>
              <a:latin typeface="Oswald Medium"/>
              <a:ea typeface="Oswald Medium"/>
              <a:cs typeface="Oswald Medium"/>
              <a:sym typeface="Oswald Medium"/>
            </a:endParaRPr>
          </a:p>
        </p:txBody>
      </p:sp>
      <p:sp>
        <p:nvSpPr>
          <p:cNvPr id="583" name="Google Shape;583;p60"/>
          <p:cNvSpPr/>
          <p:nvPr/>
        </p:nvSpPr>
        <p:spPr>
          <a:xfrm>
            <a:off x="7306538" y="2423436"/>
            <a:ext cx="727200" cy="149400"/>
          </a:xfrm>
          <a:prstGeom prst="homePlate">
            <a:avLst>
              <a:gd name="adj" fmla="val 0"/>
            </a:avLst>
          </a:prstGeom>
          <a:solidFill>
            <a:srgbClr val="00456E"/>
          </a:solidFill>
          <a:ln w="9525" cap="flat" cmpd="sng">
            <a:solidFill>
              <a:srgbClr val="00456E"/>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None/>
            </a:pPr>
            <a:r>
              <a:rPr lang="en" sz="700">
                <a:solidFill>
                  <a:srgbClr val="FFFFFF"/>
                </a:solidFill>
                <a:latin typeface="Oswald Medium"/>
                <a:ea typeface="Oswald Medium"/>
                <a:cs typeface="Oswald Medium"/>
                <a:sym typeface="Oswald Medium"/>
              </a:rPr>
              <a:t>Final Warrant</a:t>
            </a:r>
            <a:endParaRPr sz="700">
              <a:solidFill>
                <a:srgbClr val="FFFFFF"/>
              </a:solidFill>
              <a:latin typeface="Oswald Medium"/>
              <a:ea typeface="Oswald Medium"/>
              <a:cs typeface="Oswald Medium"/>
              <a:sym typeface="Oswald Medium"/>
            </a:endParaRPr>
          </a:p>
        </p:txBody>
      </p:sp>
      <p:sp>
        <p:nvSpPr>
          <p:cNvPr id="584" name="Google Shape;584;p60"/>
          <p:cNvSpPr/>
          <p:nvPr/>
        </p:nvSpPr>
        <p:spPr>
          <a:xfrm>
            <a:off x="7833062" y="2423436"/>
            <a:ext cx="416700" cy="417000"/>
          </a:xfrm>
          <a:prstGeom prst="ellipse">
            <a:avLst/>
          </a:prstGeom>
          <a:solidFill>
            <a:srgbClr val="FFFFFF"/>
          </a:solidFill>
          <a:ln w="19050" cap="flat" cmpd="sng">
            <a:solidFill>
              <a:srgbClr val="00456E"/>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r>
              <a:rPr lang="en" sz="700">
                <a:solidFill>
                  <a:srgbClr val="00456E"/>
                </a:solidFill>
                <a:latin typeface="Oswald Medium"/>
                <a:ea typeface="Oswald Medium"/>
                <a:cs typeface="Oswald Medium"/>
                <a:sym typeface="Oswald Medium"/>
              </a:rPr>
              <a:t>6/5</a:t>
            </a:r>
            <a:endParaRPr sz="700">
              <a:solidFill>
                <a:srgbClr val="00456E"/>
              </a:solidFill>
              <a:latin typeface="Oswald Medium"/>
              <a:ea typeface="Oswald Medium"/>
              <a:cs typeface="Oswald Medium"/>
              <a:sym typeface="Oswald Medium"/>
            </a:endParaRPr>
          </a:p>
        </p:txBody>
      </p:sp>
      <p:sp>
        <p:nvSpPr>
          <p:cNvPr id="579" name="Google Shape;579;p60"/>
          <p:cNvSpPr txBox="1"/>
          <p:nvPr/>
        </p:nvSpPr>
        <p:spPr>
          <a:xfrm>
            <a:off x="8511137"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Jul</a:t>
            </a:r>
            <a:endParaRPr sz="700" b="1">
              <a:solidFill>
                <a:srgbClr val="FFFFFF"/>
              </a:solidFill>
            </a:endParaRPr>
          </a:p>
        </p:txBody>
      </p:sp>
      <p:sp>
        <p:nvSpPr>
          <p:cNvPr id="585" name="Google Shape;585;p60"/>
          <p:cNvSpPr/>
          <p:nvPr/>
        </p:nvSpPr>
        <p:spPr>
          <a:xfrm>
            <a:off x="6902588" y="2231138"/>
            <a:ext cx="77100" cy="77100"/>
          </a:xfrm>
          <a:prstGeom prst="ellipse">
            <a:avLst/>
          </a:prstGeom>
          <a:solidFill>
            <a:srgbClr val="00456E"/>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586" name="Google Shape;586;p60"/>
          <p:cNvSpPr/>
          <p:nvPr/>
        </p:nvSpPr>
        <p:spPr>
          <a:xfrm>
            <a:off x="7248875" y="2231138"/>
            <a:ext cx="77100" cy="77100"/>
          </a:xfrm>
          <a:prstGeom prst="ellipse">
            <a:avLst/>
          </a:prstGeom>
          <a:solidFill>
            <a:srgbClr val="00456E"/>
          </a:solidFill>
          <a:ln w="9525"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587" name="Google Shape;587;p60"/>
          <p:cNvSpPr/>
          <p:nvPr/>
        </p:nvSpPr>
        <p:spPr>
          <a:xfrm>
            <a:off x="7591775" y="2231138"/>
            <a:ext cx="77100" cy="77100"/>
          </a:xfrm>
          <a:prstGeom prst="ellipse">
            <a:avLst/>
          </a:prstGeom>
          <a:solidFill>
            <a:srgbClr val="00456E"/>
          </a:solidFill>
          <a:ln w="9525"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588" name="Google Shape;588;p60"/>
          <p:cNvSpPr/>
          <p:nvPr/>
        </p:nvSpPr>
        <p:spPr>
          <a:xfrm>
            <a:off x="8001625" y="2231138"/>
            <a:ext cx="77100" cy="77100"/>
          </a:xfrm>
          <a:prstGeom prst="ellipse">
            <a:avLst/>
          </a:prstGeom>
          <a:solidFill>
            <a:srgbClr val="00456E"/>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589" name="Google Shape;589;p60"/>
          <p:cNvSpPr/>
          <p:nvPr/>
        </p:nvSpPr>
        <p:spPr>
          <a:xfrm>
            <a:off x="6945350" y="2231138"/>
            <a:ext cx="1098000" cy="77100"/>
          </a:xfrm>
          <a:prstGeom prst="rect">
            <a:avLst/>
          </a:prstGeom>
          <a:solidFill>
            <a:srgbClr val="00456E"/>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590" name="Google Shape;590;p60"/>
          <p:cNvSpPr/>
          <p:nvPr/>
        </p:nvSpPr>
        <p:spPr>
          <a:xfrm>
            <a:off x="5733963" y="1647800"/>
            <a:ext cx="246300" cy="246300"/>
          </a:xfrm>
          <a:prstGeom prst="ellipse">
            <a:avLst/>
          </a:prstGeom>
          <a:solidFill>
            <a:schemeClr val="accent3"/>
          </a:solidFill>
          <a:ln w="9525"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560" name="Google Shape;560;p60"/>
          <p:cNvSpPr txBox="1"/>
          <p:nvPr/>
        </p:nvSpPr>
        <p:spPr>
          <a:xfrm>
            <a:off x="5901498" y="1696250"/>
            <a:ext cx="4812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Feb</a:t>
            </a:r>
            <a:endParaRPr sz="700" b="1">
              <a:solidFill>
                <a:srgbClr val="FFFFFF"/>
              </a:solidFill>
            </a:endParaRPr>
          </a:p>
        </p:txBody>
      </p:sp>
      <p:cxnSp>
        <p:nvCxnSpPr>
          <p:cNvPr id="591" name="Google Shape;591;p60"/>
          <p:cNvCxnSpPr>
            <a:stCxn id="590" idx="4"/>
            <a:endCxn id="563" idx="0"/>
          </p:cNvCxnSpPr>
          <p:nvPr/>
        </p:nvCxnSpPr>
        <p:spPr>
          <a:xfrm rot="5400000">
            <a:off x="4496013" y="1735700"/>
            <a:ext cx="1202700" cy="1519500"/>
          </a:xfrm>
          <a:prstGeom prst="curvedConnector3">
            <a:avLst>
              <a:gd name="adj1" fmla="val 49998"/>
            </a:avLst>
          </a:prstGeom>
          <a:noFill/>
          <a:ln w="28575" cap="flat" cmpd="sng">
            <a:solidFill>
              <a:schemeClr val="dk1"/>
            </a:solidFill>
            <a:prstDash val="solid"/>
            <a:round/>
            <a:headEnd type="triangle" w="med" len="med"/>
            <a:tailEnd type="none" w="med" len="med"/>
          </a:ln>
        </p:spPr>
      </p:cxnSp>
      <p:sp>
        <p:nvSpPr>
          <p:cNvPr id="592" name="Google Shape;592;p60"/>
          <p:cNvSpPr txBox="1"/>
          <p:nvPr/>
        </p:nvSpPr>
        <p:spPr>
          <a:xfrm>
            <a:off x="6926225" y="3096763"/>
            <a:ext cx="1136100" cy="200100"/>
          </a:xfrm>
          <a:prstGeom prst="rect">
            <a:avLst/>
          </a:prstGeom>
          <a:solidFill>
            <a:schemeClr val="accent3"/>
          </a:solidFill>
          <a:ln>
            <a:noFill/>
          </a:ln>
        </p:spPr>
        <p:txBody>
          <a:bodyPr spcFirstLastPara="1" wrap="square" lIns="45725" tIns="45725" rIns="0" bIns="45725" anchor="t" anchorCtr="0">
            <a:spAutoFit/>
          </a:bodyPr>
          <a:lstStyle/>
          <a:p>
            <a:pPr marL="0" lvl="0" indent="0" algn="l" rtl="0">
              <a:spcBef>
                <a:spcPts val="0"/>
              </a:spcBef>
              <a:spcAft>
                <a:spcPts val="0"/>
              </a:spcAft>
              <a:buNone/>
            </a:pPr>
            <a:r>
              <a:rPr lang="en" sz="700" b="1">
                <a:solidFill>
                  <a:schemeClr val="dk1"/>
                </a:solidFill>
              </a:rPr>
              <a:t>Public Hearings</a:t>
            </a:r>
            <a:endParaRPr sz="700">
              <a:solidFill>
                <a:schemeClr val="dk1"/>
              </a:solidFill>
            </a:endParaRPr>
          </a:p>
        </p:txBody>
      </p:sp>
      <p:sp>
        <p:nvSpPr>
          <p:cNvPr id="593" name="Google Shape;593;p60"/>
          <p:cNvSpPr txBox="1"/>
          <p:nvPr/>
        </p:nvSpPr>
        <p:spPr>
          <a:xfrm>
            <a:off x="116250" y="2844375"/>
            <a:ext cx="1372200" cy="19992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700" u="sng"/>
              <a:t>Advisory Committee Members</a:t>
            </a:r>
            <a:endParaRPr sz="700" u="sng"/>
          </a:p>
          <a:p>
            <a:pPr marL="0" lvl="0" indent="0" algn="l" rtl="0">
              <a:spcBef>
                <a:spcPts val="0"/>
              </a:spcBef>
              <a:spcAft>
                <a:spcPts val="0"/>
              </a:spcAft>
              <a:buNone/>
            </a:pPr>
            <a:r>
              <a:rPr lang="en" sz="700"/>
              <a:t>Jonathan Poore (Team Leader)</a:t>
            </a:r>
            <a:endParaRPr sz="700"/>
          </a:p>
          <a:p>
            <a:pPr marL="0" lvl="0" indent="0" algn="l" rtl="0">
              <a:spcBef>
                <a:spcPts val="0"/>
              </a:spcBef>
              <a:spcAft>
                <a:spcPts val="0"/>
              </a:spcAft>
              <a:buNone/>
            </a:pPr>
            <a:r>
              <a:rPr lang="en" sz="700"/>
              <a:t>Ted Acworth</a:t>
            </a:r>
            <a:endParaRPr sz="700"/>
          </a:p>
          <a:p>
            <a:pPr marL="0" lvl="0" indent="0" algn="l" rtl="0">
              <a:spcBef>
                <a:spcPts val="0"/>
              </a:spcBef>
              <a:spcAft>
                <a:spcPts val="0"/>
              </a:spcAft>
              <a:buNone/>
            </a:pPr>
            <a:r>
              <a:rPr lang="en" sz="700"/>
              <a:t>Angela Arvanites</a:t>
            </a:r>
            <a:endParaRPr sz="700"/>
          </a:p>
          <a:p>
            <a:pPr marL="0" lvl="0" indent="0" algn="l" rtl="0">
              <a:spcBef>
                <a:spcPts val="0"/>
              </a:spcBef>
              <a:spcAft>
                <a:spcPts val="0"/>
              </a:spcAft>
              <a:buNone/>
            </a:pPr>
            <a:r>
              <a:rPr lang="en" sz="700"/>
              <a:t>Scott Clements</a:t>
            </a:r>
            <a:endParaRPr sz="700"/>
          </a:p>
          <a:p>
            <a:pPr marL="0" lvl="0" indent="0" algn="l" rtl="0">
              <a:spcBef>
                <a:spcPts val="0"/>
              </a:spcBef>
              <a:spcAft>
                <a:spcPts val="0"/>
              </a:spcAft>
              <a:buNone/>
            </a:pPr>
            <a:r>
              <a:rPr lang="en" sz="700"/>
              <a:t>Chris Connolly</a:t>
            </a:r>
            <a:endParaRPr sz="700"/>
          </a:p>
          <a:p>
            <a:pPr marL="0" lvl="0" indent="0" algn="l" rtl="0">
              <a:spcBef>
                <a:spcPts val="0"/>
              </a:spcBef>
              <a:spcAft>
                <a:spcPts val="0"/>
              </a:spcAft>
              <a:buNone/>
            </a:pPr>
            <a:r>
              <a:rPr lang="en" sz="700"/>
              <a:t>Tom Connors</a:t>
            </a:r>
            <a:endParaRPr sz="700"/>
          </a:p>
          <a:p>
            <a:pPr marL="0" lvl="0" indent="0" algn="l" rtl="0">
              <a:spcBef>
                <a:spcPts val="0"/>
              </a:spcBef>
              <a:spcAft>
                <a:spcPts val="0"/>
              </a:spcAft>
              <a:buNone/>
            </a:pPr>
            <a:r>
              <a:rPr lang="en" sz="700"/>
              <a:t>Emil Dahlquist</a:t>
            </a:r>
            <a:endParaRPr sz="700"/>
          </a:p>
          <a:p>
            <a:pPr marL="0" lvl="0" indent="0" algn="l" rtl="0">
              <a:spcBef>
                <a:spcPts val="0"/>
              </a:spcBef>
              <a:spcAft>
                <a:spcPts val="0"/>
              </a:spcAft>
              <a:buNone/>
            </a:pPr>
            <a:r>
              <a:rPr lang="en" sz="700"/>
              <a:t>Steven Derocher</a:t>
            </a:r>
            <a:endParaRPr sz="700"/>
          </a:p>
          <a:p>
            <a:pPr marL="0" lvl="0" indent="0" algn="l" rtl="0">
              <a:spcBef>
                <a:spcPts val="0"/>
              </a:spcBef>
              <a:spcAft>
                <a:spcPts val="0"/>
              </a:spcAft>
              <a:buNone/>
            </a:pPr>
            <a:r>
              <a:rPr lang="en" sz="700"/>
              <a:t>Bo Lamb</a:t>
            </a:r>
            <a:endParaRPr sz="700"/>
          </a:p>
          <a:p>
            <a:pPr marL="0" lvl="0" indent="0" algn="l" rtl="0">
              <a:spcBef>
                <a:spcPts val="0"/>
              </a:spcBef>
              <a:spcAft>
                <a:spcPts val="0"/>
              </a:spcAft>
              <a:buNone/>
            </a:pPr>
            <a:r>
              <a:rPr lang="en" sz="700"/>
              <a:t>Steve Ozahowski</a:t>
            </a:r>
            <a:endParaRPr sz="700"/>
          </a:p>
          <a:p>
            <a:pPr marL="0" lvl="0" indent="0" algn="l" rtl="0">
              <a:spcBef>
                <a:spcPts val="0"/>
              </a:spcBef>
              <a:spcAft>
                <a:spcPts val="0"/>
              </a:spcAft>
              <a:buNone/>
            </a:pPr>
            <a:r>
              <a:rPr lang="en" sz="700"/>
              <a:t>Deb Safford</a:t>
            </a:r>
            <a:endParaRPr sz="700"/>
          </a:p>
          <a:p>
            <a:pPr marL="0" lvl="0" indent="0" algn="l" rtl="0">
              <a:spcBef>
                <a:spcPts val="0"/>
              </a:spcBef>
              <a:spcAft>
                <a:spcPts val="0"/>
              </a:spcAft>
              <a:buNone/>
            </a:pPr>
            <a:r>
              <a:rPr lang="en" sz="700"/>
              <a:t>Matt Tobyne</a:t>
            </a:r>
            <a:endParaRPr sz="700"/>
          </a:p>
        </p:txBody>
      </p:sp>
      <p:sp>
        <p:nvSpPr>
          <p:cNvPr id="594" name="Google Shape;594;p60"/>
          <p:cNvSpPr txBox="1"/>
          <p:nvPr/>
        </p:nvSpPr>
        <p:spPr>
          <a:xfrm>
            <a:off x="5809413" y="3000775"/>
            <a:ext cx="1012800" cy="9594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700" u="sng"/>
              <a:t>Task Force Members</a:t>
            </a:r>
            <a:endParaRPr sz="700" u="sng"/>
          </a:p>
          <a:p>
            <a:pPr marL="0" lvl="0" indent="0" algn="l" rtl="0">
              <a:spcBef>
                <a:spcPts val="0"/>
              </a:spcBef>
              <a:spcAft>
                <a:spcPts val="0"/>
              </a:spcAft>
              <a:buNone/>
            </a:pPr>
            <a:r>
              <a:rPr lang="en" sz="700"/>
              <a:t>Joe Domelowicz</a:t>
            </a:r>
            <a:endParaRPr sz="700"/>
          </a:p>
          <a:p>
            <a:pPr marL="0" lvl="0" indent="0" algn="l" rtl="0">
              <a:spcBef>
                <a:spcPts val="0"/>
              </a:spcBef>
              <a:spcAft>
                <a:spcPts val="0"/>
              </a:spcAft>
              <a:buNone/>
            </a:pPr>
            <a:r>
              <a:rPr lang="en" sz="700"/>
              <a:t>Mark Connors</a:t>
            </a:r>
            <a:endParaRPr sz="700"/>
          </a:p>
          <a:p>
            <a:pPr marL="0" lvl="0" indent="0" algn="l" rtl="0">
              <a:spcBef>
                <a:spcPts val="0"/>
              </a:spcBef>
              <a:spcAft>
                <a:spcPts val="0"/>
              </a:spcAft>
              <a:buNone/>
            </a:pPr>
            <a:r>
              <a:rPr lang="en" sz="700"/>
              <a:t>Emil Dahlquist (PB)</a:t>
            </a:r>
            <a:endParaRPr sz="700"/>
          </a:p>
          <a:p>
            <a:pPr marL="0" lvl="0" indent="0" algn="l" rtl="0">
              <a:spcBef>
                <a:spcPts val="0"/>
              </a:spcBef>
              <a:spcAft>
                <a:spcPts val="0"/>
              </a:spcAft>
              <a:buNone/>
            </a:pPr>
            <a:r>
              <a:rPr lang="en" sz="700"/>
              <a:t>Thomas Myers (SB)</a:t>
            </a:r>
            <a:endParaRPr sz="7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87"/>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999" name="Google Shape;999;p87"/>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000" name="Google Shape;1000;p87"/>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001" name="Google Shape;1001;p87"/>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002" name="Google Shape;1002;p87"/>
          <p:cNvSpPr txBox="1"/>
          <p:nvPr/>
        </p:nvSpPr>
        <p:spPr>
          <a:xfrm>
            <a:off x="152263" y="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pic>
        <p:nvPicPr>
          <p:cNvPr id="1003" name="Google Shape;1003;p87" title="Screenshot 2025-05-19 at 8.29.57 PM.png"/>
          <p:cNvPicPr preferRelativeResize="0"/>
          <p:nvPr/>
        </p:nvPicPr>
        <p:blipFill rotWithShape="1">
          <a:blip r:embed="rId3">
            <a:alphaModFix/>
          </a:blip>
          <a:srcRect r="5401"/>
          <a:stretch/>
        </p:blipFill>
        <p:spPr>
          <a:xfrm>
            <a:off x="4681800" y="904250"/>
            <a:ext cx="4309775" cy="3733851"/>
          </a:xfrm>
          <a:prstGeom prst="rect">
            <a:avLst/>
          </a:prstGeom>
          <a:noFill/>
          <a:ln>
            <a:noFill/>
          </a:ln>
        </p:spPr>
      </p:pic>
      <p:sp>
        <p:nvSpPr>
          <p:cNvPr id="1004" name="Google Shape;1004;p87"/>
          <p:cNvSpPr txBox="1"/>
          <p:nvPr/>
        </p:nvSpPr>
        <p:spPr>
          <a:xfrm>
            <a:off x="152275" y="916075"/>
            <a:ext cx="4118700" cy="80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dk1"/>
                </a:solidFill>
              </a:rPr>
              <a:t>New Zoning - Existing Fabric</a:t>
            </a:r>
            <a:endParaRPr sz="1200" b="1"/>
          </a:p>
          <a:p>
            <a:pPr marL="0" lvl="0" indent="0" algn="l" rtl="0">
              <a:spcBef>
                <a:spcPts val="0"/>
              </a:spcBef>
              <a:spcAft>
                <a:spcPts val="0"/>
              </a:spcAft>
              <a:buNone/>
            </a:pPr>
            <a:r>
              <a:rPr lang="en" sz="1100" i="1"/>
              <a:t>The new zoning is designed to look like Hamilton. It is tailored to match Hamilton’s fabric and scale. It brings existing buildings into conformity and allows contextual future growth. </a:t>
            </a:r>
            <a:endParaRPr sz="1100" i="1"/>
          </a:p>
          <a:p>
            <a:pPr marL="0" lvl="0" indent="0" algn="l" rtl="0">
              <a:spcBef>
                <a:spcPts val="0"/>
              </a:spcBef>
              <a:spcAft>
                <a:spcPts val="0"/>
              </a:spcAft>
              <a:buNone/>
            </a:pPr>
            <a:endParaRPr sz="700"/>
          </a:p>
        </p:txBody>
      </p:sp>
      <p:sp>
        <p:nvSpPr>
          <p:cNvPr id="1005" name="Google Shape;1005;p87"/>
          <p:cNvSpPr txBox="1"/>
          <p:nvPr/>
        </p:nvSpPr>
        <p:spPr>
          <a:xfrm rot="-2191089">
            <a:off x="5886620" y="4099377"/>
            <a:ext cx="1290084" cy="29232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Willow Street</a:t>
            </a:r>
            <a:endParaRPr sz="700">
              <a:solidFill>
                <a:schemeClr val="dk1"/>
              </a:solidFill>
            </a:endParaRPr>
          </a:p>
        </p:txBody>
      </p:sp>
      <p:sp>
        <p:nvSpPr>
          <p:cNvPr id="1006" name="Google Shape;1006;p87"/>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01 </a:t>
            </a:r>
            <a:r>
              <a:rPr lang="en" sz="2300">
                <a:solidFill>
                  <a:schemeClr val="dk1"/>
                </a:solidFill>
              </a:rPr>
              <a:t>Residential 1a vs Downtown Residential</a:t>
            </a:r>
            <a:endParaRPr sz="2300"/>
          </a:p>
        </p:txBody>
      </p:sp>
      <p:pic>
        <p:nvPicPr>
          <p:cNvPr id="1007" name="Google Shape;1007;p87"/>
          <p:cNvPicPr preferRelativeResize="0">
            <a:picLocks noGrp="1"/>
          </p:cNvPicPr>
          <p:nvPr>
            <p:ph type="pic" idx="2"/>
          </p:nvPr>
        </p:nvPicPr>
        <p:blipFill rotWithShape="1">
          <a:blip r:embed="rId4">
            <a:alphaModFix/>
          </a:blip>
          <a:srcRect l="11813" t="18250" r="13509" b="13777"/>
          <a:stretch/>
        </p:blipFill>
        <p:spPr>
          <a:xfrm>
            <a:off x="185775" y="1792675"/>
            <a:ext cx="4233902" cy="3108474"/>
          </a:xfrm>
          <a:prstGeom prst="rect">
            <a:avLst/>
          </a:prstGeom>
          <a:noFill/>
          <a:ln>
            <a:noFill/>
          </a:ln>
        </p:spPr>
      </p:pic>
      <p:cxnSp>
        <p:nvCxnSpPr>
          <p:cNvPr id="1008" name="Google Shape;1008;p87"/>
          <p:cNvCxnSpPr/>
          <p:nvPr/>
        </p:nvCxnSpPr>
        <p:spPr>
          <a:xfrm>
            <a:off x="1527240" y="2564923"/>
            <a:ext cx="0" cy="876300"/>
          </a:xfrm>
          <a:prstGeom prst="straightConnector1">
            <a:avLst/>
          </a:prstGeom>
          <a:noFill/>
          <a:ln w="9525" cap="flat" cmpd="sng">
            <a:solidFill>
              <a:schemeClr val="dk1"/>
            </a:solidFill>
            <a:prstDash val="solid"/>
            <a:round/>
            <a:headEnd type="oval" w="med" len="med"/>
            <a:tailEnd type="oval" w="med" len="med"/>
          </a:ln>
        </p:spPr>
      </p:cxnSp>
      <p:sp>
        <p:nvSpPr>
          <p:cNvPr id="1009" name="Google Shape;1009;p87"/>
          <p:cNvSpPr txBox="1"/>
          <p:nvPr/>
        </p:nvSpPr>
        <p:spPr>
          <a:xfrm>
            <a:off x="1289343" y="2922938"/>
            <a:ext cx="223200" cy="160500"/>
          </a:xfrm>
          <a:prstGeom prst="rect">
            <a:avLst/>
          </a:prstGeom>
          <a:noFill/>
          <a:ln>
            <a:noFill/>
          </a:ln>
        </p:spPr>
        <p:txBody>
          <a:bodyPr spcFirstLastPara="1" wrap="square" lIns="45725" tIns="45725" rIns="45725" bIns="45725" anchor="ctr" anchorCtr="0">
            <a:noAutofit/>
          </a:bodyPr>
          <a:lstStyle/>
          <a:p>
            <a:pPr marL="0" lvl="0" indent="0" algn="r" rtl="0">
              <a:spcBef>
                <a:spcPts val="0"/>
              </a:spcBef>
              <a:spcAft>
                <a:spcPts val="0"/>
              </a:spcAft>
              <a:buNone/>
            </a:pPr>
            <a:r>
              <a:rPr lang="en" sz="600" b="1">
                <a:solidFill>
                  <a:schemeClr val="dk1"/>
                </a:solidFill>
                <a:highlight>
                  <a:schemeClr val="lt1"/>
                </a:highlight>
              </a:rPr>
              <a:t>35’</a:t>
            </a:r>
            <a:endParaRPr sz="600" b="1">
              <a:solidFill>
                <a:schemeClr val="dk1"/>
              </a:solidFill>
              <a:highlight>
                <a:schemeClr val="lt1"/>
              </a:highlight>
            </a:endParaRPr>
          </a:p>
        </p:txBody>
      </p:sp>
      <p:cxnSp>
        <p:nvCxnSpPr>
          <p:cNvPr id="1010" name="Google Shape;1010;p87"/>
          <p:cNvCxnSpPr/>
          <p:nvPr/>
        </p:nvCxnSpPr>
        <p:spPr>
          <a:xfrm>
            <a:off x="1497885" y="2550925"/>
            <a:ext cx="726300" cy="437700"/>
          </a:xfrm>
          <a:prstGeom prst="straightConnector1">
            <a:avLst/>
          </a:prstGeom>
          <a:noFill/>
          <a:ln w="9525" cap="flat" cmpd="sng">
            <a:solidFill>
              <a:schemeClr val="dk1"/>
            </a:solidFill>
            <a:prstDash val="solid"/>
            <a:round/>
            <a:headEnd type="none" w="med" len="med"/>
            <a:tailEnd type="none" w="med" len="med"/>
          </a:ln>
        </p:spPr>
      </p:cxnSp>
      <p:cxnSp>
        <p:nvCxnSpPr>
          <p:cNvPr id="1011" name="Google Shape;1011;p87"/>
          <p:cNvCxnSpPr/>
          <p:nvPr/>
        </p:nvCxnSpPr>
        <p:spPr>
          <a:xfrm>
            <a:off x="1481763" y="3400955"/>
            <a:ext cx="143700" cy="87300"/>
          </a:xfrm>
          <a:prstGeom prst="straightConnector1">
            <a:avLst/>
          </a:prstGeom>
          <a:noFill/>
          <a:ln w="9525" cap="flat" cmpd="sng">
            <a:solidFill>
              <a:schemeClr val="dk1"/>
            </a:solidFill>
            <a:prstDash val="solid"/>
            <a:round/>
            <a:headEnd type="none" w="med" len="med"/>
            <a:tailEnd type="none" w="med" len="med"/>
          </a:ln>
        </p:spPr>
      </p:cxnSp>
      <p:sp>
        <p:nvSpPr>
          <p:cNvPr id="1012" name="Google Shape;1012;p87"/>
          <p:cNvSpPr/>
          <p:nvPr/>
        </p:nvSpPr>
        <p:spPr>
          <a:xfrm flipH="1">
            <a:off x="2897798" y="2119000"/>
            <a:ext cx="917100" cy="250500"/>
          </a:xfrm>
          <a:prstGeom prst="wedgeRectCallout">
            <a:avLst>
              <a:gd name="adj1" fmla="val 30685"/>
              <a:gd name="adj2" fmla="val 205803"/>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Building Footprint: 1,200 SF </a:t>
            </a:r>
            <a:endParaRPr sz="600" b="1">
              <a:solidFill>
                <a:schemeClr val="dk1"/>
              </a:solidFill>
            </a:endParaRPr>
          </a:p>
        </p:txBody>
      </p:sp>
      <p:sp>
        <p:nvSpPr>
          <p:cNvPr id="1013" name="Google Shape;1013;p87"/>
          <p:cNvSpPr/>
          <p:nvPr/>
        </p:nvSpPr>
        <p:spPr>
          <a:xfrm flipH="1">
            <a:off x="3307603" y="4076871"/>
            <a:ext cx="767100" cy="250500"/>
          </a:xfrm>
          <a:prstGeom prst="wedgeRectCallout">
            <a:avLst>
              <a:gd name="adj1" fmla="val 29103"/>
              <a:gd name="adj2" fmla="val -16331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Total SF: 3,900 SF</a:t>
            </a:r>
            <a:endParaRPr sz="600" b="1">
              <a:solidFill>
                <a:schemeClr val="dk1"/>
              </a:solidFill>
            </a:endParaRPr>
          </a:p>
          <a:p>
            <a:pPr marL="0" lvl="0" indent="0" algn="l" rtl="0">
              <a:spcBef>
                <a:spcPts val="0"/>
              </a:spcBef>
              <a:spcAft>
                <a:spcPts val="0"/>
              </a:spcAft>
              <a:buNone/>
            </a:pPr>
            <a:r>
              <a:rPr lang="en" sz="600" b="1">
                <a:solidFill>
                  <a:schemeClr val="dk1"/>
                </a:solidFill>
              </a:rPr>
              <a:t>FAR: 0.45</a:t>
            </a:r>
            <a:endParaRPr sz="600" b="1">
              <a:solidFill>
                <a:schemeClr val="dk1"/>
              </a:solidFill>
            </a:endParaRPr>
          </a:p>
        </p:txBody>
      </p:sp>
      <p:sp>
        <p:nvSpPr>
          <p:cNvPr id="1014" name="Google Shape;1014;p87"/>
          <p:cNvSpPr txBox="1"/>
          <p:nvPr/>
        </p:nvSpPr>
        <p:spPr>
          <a:xfrm rot="-1917521">
            <a:off x="2604970" y="4366060"/>
            <a:ext cx="702238" cy="216081"/>
          </a:xfrm>
          <a:prstGeom prst="rect">
            <a:avLst/>
          </a:prstGeom>
          <a:no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800">
                <a:solidFill>
                  <a:schemeClr val="dk1"/>
                </a:solidFill>
              </a:rPr>
              <a:t>Willow St</a:t>
            </a:r>
            <a:endParaRPr sz="8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p88" title="Screenshot 2025-05-19 at 9.39.48 PM.png"/>
          <p:cNvPicPr preferRelativeResize="0"/>
          <p:nvPr/>
        </p:nvPicPr>
        <p:blipFill rotWithShape="1">
          <a:blip r:embed="rId3">
            <a:alphaModFix/>
          </a:blip>
          <a:srcRect t="69" b="79"/>
          <a:stretch/>
        </p:blipFill>
        <p:spPr>
          <a:xfrm>
            <a:off x="4681800" y="904250"/>
            <a:ext cx="4309775" cy="3733849"/>
          </a:xfrm>
          <a:prstGeom prst="rect">
            <a:avLst/>
          </a:prstGeom>
          <a:noFill/>
          <a:ln>
            <a:noFill/>
          </a:ln>
        </p:spPr>
      </p:pic>
      <p:sp>
        <p:nvSpPr>
          <p:cNvPr id="1020" name="Google Shape;1020;p88"/>
          <p:cNvSpPr/>
          <p:nvPr/>
        </p:nvSpPr>
        <p:spPr>
          <a:xfrm>
            <a:off x="6108550" y="1351750"/>
            <a:ext cx="2475350" cy="3097050"/>
          </a:xfrm>
          <a:custGeom>
            <a:avLst/>
            <a:gdLst/>
            <a:ahLst/>
            <a:cxnLst/>
            <a:rect l="l" t="t" r="r" b="b"/>
            <a:pathLst>
              <a:path w="99014" h="123882" extrusionOk="0">
                <a:moveTo>
                  <a:pt x="11863" y="83273"/>
                </a:moveTo>
                <a:lnTo>
                  <a:pt x="0" y="95364"/>
                </a:lnTo>
                <a:lnTo>
                  <a:pt x="46313" y="123882"/>
                </a:lnTo>
                <a:lnTo>
                  <a:pt x="99014" y="28518"/>
                </a:lnTo>
                <a:lnTo>
                  <a:pt x="92626" y="0"/>
                </a:lnTo>
                <a:lnTo>
                  <a:pt x="38556" y="56808"/>
                </a:lnTo>
              </a:path>
            </a:pathLst>
          </a:custGeom>
          <a:noFill/>
          <a:ln w="28575" cap="flat" cmpd="sng">
            <a:solidFill>
              <a:srgbClr val="FF008B"/>
            </a:solidFill>
            <a:prstDash val="dash"/>
            <a:round/>
            <a:headEnd type="none" w="med" len="med"/>
            <a:tailEnd type="none" w="med" len="med"/>
          </a:ln>
        </p:spPr>
      </p:sp>
      <p:sp>
        <p:nvSpPr>
          <p:cNvPr id="1021" name="Google Shape;1021;p88"/>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022" name="Google Shape;1022;p88"/>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023" name="Google Shape;1023;p88"/>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02 </a:t>
            </a:r>
            <a:r>
              <a:rPr lang="en" sz="2300">
                <a:solidFill>
                  <a:schemeClr val="dk1"/>
                </a:solidFill>
              </a:rPr>
              <a:t>Business vs Bay Road Mixed Use</a:t>
            </a:r>
            <a:endParaRPr sz="2300"/>
          </a:p>
        </p:txBody>
      </p:sp>
      <p:sp>
        <p:nvSpPr>
          <p:cNvPr id="1024" name="Google Shape;1024;p88"/>
          <p:cNvSpPr/>
          <p:nvPr/>
        </p:nvSpPr>
        <p:spPr>
          <a:xfrm flipH="1">
            <a:off x="6789500" y="1716475"/>
            <a:ext cx="880500" cy="247500"/>
          </a:xfrm>
          <a:prstGeom prst="wedgeRectCallout">
            <a:avLst>
              <a:gd name="adj1" fmla="val -47785"/>
              <a:gd name="adj2" fmla="val 152142"/>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Total SF: 18,415 SF</a:t>
            </a:r>
            <a:endParaRPr sz="600" b="1">
              <a:solidFill>
                <a:schemeClr val="dk1"/>
              </a:solidFill>
            </a:endParaRPr>
          </a:p>
          <a:p>
            <a:pPr marL="0" lvl="0" indent="0" algn="l" rtl="0">
              <a:spcBef>
                <a:spcPts val="0"/>
              </a:spcBef>
              <a:spcAft>
                <a:spcPts val="0"/>
              </a:spcAft>
              <a:buNone/>
            </a:pPr>
            <a:r>
              <a:rPr lang="en" sz="600" b="1">
                <a:solidFill>
                  <a:srgbClr val="FF008B"/>
                </a:solidFill>
              </a:rPr>
              <a:t>NON-CONFORMING</a:t>
            </a:r>
            <a:endParaRPr sz="600" b="1">
              <a:solidFill>
                <a:srgbClr val="FF008B"/>
              </a:solidFill>
            </a:endParaRPr>
          </a:p>
        </p:txBody>
      </p:sp>
      <p:pic>
        <p:nvPicPr>
          <p:cNvPr id="1025" name="Google Shape;1025;p88"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1026" name="Google Shape;1026;p88"/>
          <p:cNvSpPr/>
          <p:nvPr/>
        </p:nvSpPr>
        <p:spPr>
          <a:xfrm>
            <a:off x="3969700" y="2051600"/>
            <a:ext cx="4848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27" name="Google Shape;1027;p88"/>
          <p:cNvSpPr txBox="1"/>
          <p:nvPr/>
        </p:nvSpPr>
        <p:spPr>
          <a:xfrm>
            <a:off x="152275" y="916075"/>
            <a:ext cx="4118700" cy="80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Non-Conformity</a:t>
            </a:r>
            <a:endParaRPr sz="1200" b="1"/>
          </a:p>
          <a:p>
            <a:pPr marL="0" lvl="0" indent="0" algn="l" rtl="0">
              <a:spcBef>
                <a:spcPts val="0"/>
              </a:spcBef>
              <a:spcAft>
                <a:spcPts val="0"/>
              </a:spcAft>
              <a:buNone/>
            </a:pPr>
            <a:r>
              <a:rPr lang="en" sz="1100" i="1"/>
              <a:t>The existing Business District zoning carries the same lot and frontage dimensional constraints as R-1a for buildings with dwelling units. Here again a relatively large lot fails both tests. </a:t>
            </a:r>
            <a:endParaRPr sz="1100" i="1"/>
          </a:p>
          <a:p>
            <a:pPr marL="0" lvl="0" indent="0" algn="l" rtl="0">
              <a:spcBef>
                <a:spcPts val="0"/>
              </a:spcBef>
              <a:spcAft>
                <a:spcPts val="0"/>
              </a:spcAft>
              <a:buNone/>
            </a:pPr>
            <a:endParaRPr sz="700"/>
          </a:p>
        </p:txBody>
      </p:sp>
      <p:sp>
        <p:nvSpPr>
          <p:cNvPr id="1028" name="Google Shape;1028;p88"/>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029" name="Google Shape;1029;p88"/>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030" name="Google Shape;1030;p88"/>
          <p:cNvSpPr txBox="1"/>
          <p:nvPr/>
        </p:nvSpPr>
        <p:spPr>
          <a:xfrm>
            <a:off x="1946817" y="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031" name="Google Shape;1031;p88"/>
          <p:cNvSpPr txBox="1"/>
          <p:nvPr/>
        </p:nvSpPr>
        <p:spPr>
          <a:xfrm rot="2204199">
            <a:off x="4440525" y="3353502"/>
            <a:ext cx="1290003" cy="29238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Bay Road</a:t>
            </a:r>
            <a:endParaRPr sz="700">
              <a:solidFill>
                <a:schemeClr val="dk1"/>
              </a:solidFill>
            </a:endParaRPr>
          </a:p>
        </p:txBody>
      </p:sp>
      <p:sp>
        <p:nvSpPr>
          <p:cNvPr id="1032" name="Google Shape;1032;p88" descr="&#10;"/>
          <p:cNvSpPr txBox="1"/>
          <p:nvPr/>
        </p:nvSpPr>
        <p:spPr>
          <a:xfrm>
            <a:off x="152250" y="4427300"/>
            <a:ext cx="4478400" cy="861900"/>
          </a:xfrm>
          <a:prstGeom prst="rect">
            <a:avLst/>
          </a:prstGeom>
          <a:noFill/>
          <a:ln>
            <a:noFill/>
          </a:ln>
        </p:spPr>
        <p:txBody>
          <a:bodyPr spcFirstLastPara="1" wrap="square" lIns="91425" tIns="91425" rIns="91425" bIns="91425" anchor="t" anchorCtr="0">
            <a:noAutofit/>
          </a:bodyPr>
          <a:lstStyle/>
          <a:p>
            <a:pPr marL="57150" lvl="0" indent="-57150" algn="l" rtl="0">
              <a:lnSpc>
                <a:spcPct val="100000"/>
              </a:lnSpc>
              <a:spcBef>
                <a:spcPts val="0"/>
              </a:spcBef>
              <a:spcAft>
                <a:spcPts val="0"/>
              </a:spcAft>
              <a:buNone/>
            </a:pPr>
            <a:r>
              <a:rPr lang="en" sz="600">
                <a:solidFill>
                  <a:schemeClr val="dk2"/>
                </a:solidFill>
              </a:rPr>
              <a:t>1. For each Dwelling Unit, minimum lot area is twenty thousand (20,000) square feet or as determined by the SPGA.  For other uses, to be determined during site plan review. </a:t>
            </a:r>
            <a:endParaRPr sz="600">
              <a:solidFill>
                <a:schemeClr val="dk2"/>
              </a:solidFill>
            </a:endParaRPr>
          </a:p>
          <a:p>
            <a:pPr marL="57150" lvl="0" indent="-57150" algn="l" rtl="0">
              <a:lnSpc>
                <a:spcPct val="100000"/>
              </a:lnSpc>
              <a:spcBef>
                <a:spcPts val="0"/>
              </a:spcBef>
              <a:spcAft>
                <a:spcPts val="0"/>
              </a:spcAft>
              <a:buNone/>
            </a:pPr>
            <a:r>
              <a:rPr lang="en" sz="600">
                <a:solidFill>
                  <a:schemeClr val="dk2"/>
                </a:solidFill>
              </a:rPr>
              <a:t>2. For a Building that contains a Dwelling Unit, 125 feet.  For all other uses, to be determined during site plan review.</a:t>
            </a:r>
            <a:endParaRPr sz="600">
              <a:solidFill>
                <a:schemeClr val="dk2"/>
              </a:solidFill>
            </a:endParaRPr>
          </a:p>
          <a:p>
            <a:pPr marL="0" lvl="0" indent="0" algn="l" rtl="0">
              <a:lnSpc>
                <a:spcPct val="100000"/>
              </a:lnSpc>
              <a:spcBef>
                <a:spcPts val="0"/>
              </a:spcBef>
              <a:spcAft>
                <a:spcPts val="0"/>
              </a:spcAft>
              <a:buNone/>
            </a:pPr>
            <a:r>
              <a:rPr lang="en" sz="600">
                <a:solidFill>
                  <a:schemeClr val="dk2"/>
                </a:solidFill>
              </a:rPr>
              <a:t>4. Or as determined during site plan review.  </a:t>
            </a:r>
            <a:endParaRPr sz="500">
              <a:solidFill>
                <a:schemeClr val="dk2"/>
              </a:solidFill>
            </a:endParaRPr>
          </a:p>
        </p:txBody>
      </p:sp>
      <p:sp>
        <p:nvSpPr>
          <p:cNvPr id="1033" name="Google Shape;1033;p88"/>
          <p:cNvSpPr/>
          <p:nvPr/>
        </p:nvSpPr>
        <p:spPr>
          <a:xfrm>
            <a:off x="2435425" y="2404875"/>
            <a:ext cx="558900" cy="199500"/>
          </a:xfrm>
          <a:prstGeom prst="rect">
            <a:avLst/>
          </a:prstGeom>
          <a:solidFill>
            <a:srgbClr val="FF008B">
              <a:alpha val="34810"/>
            </a:srgbClr>
          </a:solidFill>
          <a:ln w="952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pic>
        <p:nvPicPr>
          <p:cNvPr id="1038" name="Google Shape;1038;p89" title="Screenshot 2025-05-19 at 9.39.48 PM.png"/>
          <p:cNvPicPr preferRelativeResize="0"/>
          <p:nvPr/>
        </p:nvPicPr>
        <p:blipFill rotWithShape="1">
          <a:blip r:embed="rId3">
            <a:alphaModFix/>
          </a:blip>
          <a:srcRect t="69" b="79"/>
          <a:stretch/>
        </p:blipFill>
        <p:spPr>
          <a:xfrm>
            <a:off x="4681800" y="904250"/>
            <a:ext cx="4309775" cy="3733849"/>
          </a:xfrm>
          <a:prstGeom prst="rect">
            <a:avLst/>
          </a:prstGeom>
          <a:noFill/>
          <a:ln>
            <a:noFill/>
          </a:ln>
        </p:spPr>
      </p:pic>
      <p:sp>
        <p:nvSpPr>
          <p:cNvPr id="1039" name="Google Shape;1039;p89"/>
          <p:cNvSpPr/>
          <p:nvPr/>
        </p:nvSpPr>
        <p:spPr>
          <a:xfrm>
            <a:off x="6111475" y="1353150"/>
            <a:ext cx="2742025" cy="3096225"/>
          </a:xfrm>
          <a:custGeom>
            <a:avLst/>
            <a:gdLst/>
            <a:ahLst/>
            <a:cxnLst/>
            <a:rect l="l" t="t" r="r" b="b"/>
            <a:pathLst>
              <a:path w="109681" h="123849" extrusionOk="0">
                <a:moveTo>
                  <a:pt x="46256" y="123849"/>
                </a:moveTo>
                <a:lnTo>
                  <a:pt x="0" y="95452"/>
                </a:lnTo>
                <a:lnTo>
                  <a:pt x="92416" y="0"/>
                </a:lnTo>
                <a:lnTo>
                  <a:pt x="109681" y="8358"/>
                </a:lnTo>
                <a:close/>
              </a:path>
            </a:pathLst>
          </a:custGeom>
          <a:solidFill>
            <a:srgbClr val="FFF200">
              <a:alpha val="45570"/>
            </a:srgbClr>
          </a:solidFill>
          <a:ln w="28575" cap="flat" cmpd="sng">
            <a:solidFill>
              <a:srgbClr val="FFFF00"/>
            </a:solidFill>
            <a:prstDash val="dash"/>
            <a:round/>
            <a:headEnd type="none" w="med" len="med"/>
            <a:tailEnd type="none" w="med" len="med"/>
          </a:ln>
        </p:spPr>
      </p:sp>
      <p:sp>
        <p:nvSpPr>
          <p:cNvPr id="1040" name="Google Shape;1040;p89"/>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041" name="Google Shape;1041;p89"/>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pic>
        <p:nvPicPr>
          <p:cNvPr id="1042" name="Google Shape;1042;p89"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1043" name="Google Shape;1043;p89"/>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044" name="Google Shape;1044;p89"/>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045" name="Google Shape;1045;p89"/>
          <p:cNvSpPr txBox="1"/>
          <p:nvPr/>
        </p:nvSpPr>
        <p:spPr>
          <a:xfrm>
            <a:off x="1946817" y="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046" name="Google Shape;1046;p89"/>
          <p:cNvSpPr/>
          <p:nvPr/>
        </p:nvSpPr>
        <p:spPr>
          <a:xfrm>
            <a:off x="6108550" y="1351750"/>
            <a:ext cx="2475350" cy="3097050"/>
          </a:xfrm>
          <a:custGeom>
            <a:avLst/>
            <a:gdLst/>
            <a:ahLst/>
            <a:cxnLst/>
            <a:rect l="l" t="t" r="r" b="b"/>
            <a:pathLst>
              <a:path w="99014" h="123882" extrusionOk="0">
                <a:moveTo>
                  <a:pt x="11863" y="83273"/>
                </a:moveTo>
                <a:lnTo>
                  <a:pt x="0" y="95364"/>
                </a:lnTo>
                <a:lnTo>
                  <a:pt x="46313" y="123882"/>
                </a:lnTo>
                <a:lnTo>
                  <a:pt x="99014" y="28518"/>
                </a:lnTo>
                <a:lnTo>
                  <a:pt x="92626" y="0"/>
                </a:lnTo>
                <a:lnTo>
                  <a:pt x="38556" y="56808"/>
                </a:lnTo>
              </a:path>
            </a:pathLst>
          </a:custGeom>
          <a:noFill/>
          <a:ln w="28575" cap="flat" cmpd="sng">
            <a:solidFill>
              <a:srgbClr val="FF008B"/>
            </a:solidFill>
            <a:prstDash val="dash"/>
            <a:round/>
            <a:headEnd type="none" w="med" len="med"/>
            <a:tailEnd type="none" w="med" len="med"/>
          </a:ln>
        </p:spPr>
      </p:sp>
      <p:sp>
        <p:nvSpPr>
          <p:cNvPr id="1047" name="Google Shape;1047;p89"/>
          <p:cNvSpPr/>
          <p:nvPr/>
        </p:nvSpPr>
        <p:spPr>
          <a:xfrm flipH="1">
            <a:off x="6789500" y="1716475"/>
            <a:ext cx="880500" cy="247500"/>
          </a:xfrm>
          <a:prstGeom prst="wedgeRectCallout">
            <a:avLst>
              <a:gd name="adj1" fmla="val -47785"/>
              <a:gd name="adj2" fmla="val 152142"/>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Total SF: 18,415 SF</a:t>
            </a:r>
            <a:endParaRPr sz="600" b="1">
              <a:solidFill>
                <a:schemeClr val="dk1"/>
              </a:solidFill>
            </a:endParaRPr>
          </a:p>
          <a:p>
            <a:pPr marL="0" lvl="0" indent="0" algn="l" rtl="0">
              <a:spcBef>
                <a:spcPts val="0"/>
              </a:spcBef>
              <a:spcAft>
                <a:spcPts val="0"/>
              </a:spcAft>
              <a:buNone/>
            </a:pPr>
            <a:r>
              <a:rPr lang="en" sz="600" b="1">
                <a:solidFill>
                  <a:srgbClr val="FF008B"/>
                </a:solidFill>
              </a:rPr>
              <a:t>NON-CONFORMING</a:t>
            </a:r>
            <a:endParaRPr sz="600" b="1">
              <a:solidFill>
                <a:srgbClr val="FF008B"/>
              </a:solidFill>
            </a:endParaRPr>
          </a:p>
        </p:txBody>
      </p:sp>
      <p:sp>
        <p:nvSpPr>
          <p:cNvPr id="1048" name="Google Shape;1048;p89"/>
          <p:cNvSpPr/>
          <p:nvPr/>
        </p:nvSpPr>
        <p:spPr>
          <a:xfrm>
            <a:off x="3969700" y="2051600"/>
            <a:ext cx="4848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9" name="Google Shape;1049;p89"/>
          <p:cNvSpPr/>
          <p:nvPr/>
        </p:nvSpPr>
        <p:spPr>
          <a:xfrm>
            <a:off x="2435425" y="2404875"/>
            <a:ext cx="558900" cy="199500"/>
          </a:xfrm>
          <a:prstGeom prst="rect">
            <a:avLst/>
          </a:prstGeom>
          <a:solidFill>
            <a:srgbClr val="FF008B">
              <a:alpha val="34810"/>
            </a:srgbClr>
          </a:solidFill>
          <a:ln w="952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0" name="Google Shape;1050;p89"/>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02 </a:t>
            </a:r>
            <a:r>
              <a:rPr lang="en" sz="2300">
                <a:solidFill>
                  <a:schemeClr val="dk1"/>
                </a:solidFill>
              </a:rPr>
              <a:t>Business /Bay Road Mixed Use</a:t>
            </a:r>
            <a:endParaRPr sz="2300"/>
          </a:p>
        </p:txBody>
      </p:sp>
      <p:sp>
        <p:nvSpPr>
          <p:cNvPr id="1051" name="Google Shape;1051;p89"/>
          <p:cNvSpPr/>
          <p:nvPr/>
        </p:nvSpPr>
        <p:spPr>
          <a:xfrm flipH="1">
            <a:off x="7837300" y="3952950"/>
            <a:ext cx="1089900" cy="469200"/>
          </a:xfrm>
          <a:prstGeom prst="wedgeRectCallout">
            <a:avLst>
              <a:gd name="adj1" fmla="val 59886"/>
              <a:gd name="adj2" fmla="val -193132"/>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The area outlined in yellow represents 20,000 SF, the minimum lot size in the existing zoning</a:t>
            </a:r>
            <a:endParaRPr sz="600" b="1">
              <a:solidFill>
                <a:schemeClr val="dk1"/>
              </a:solidFill>
            </a:endParaRPr>
          </a:p>
        </p:txBody>
      </p:sp>
      <p:sp>
        <p:nvSpPr>
          <p:cNvPr id="1052" name="Google Shape;1052;p89"/>
          <p:cNvSpPr txBox="1"/>
          <p:nvPr/>
        </p:nvSpPr>
        <p:spPr>
          <a:xfrm>
            <a:off x="152275" y="916075"/>
            <a:ext cx="4118700" cy="80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Minimum Lot Area</a:t>
            </a:r>
            <a:endParaRPr sz="1200" b="1"/>
          </a:p>
          <a:p>
            <a:pPr marL="0" lvl="0" indent="0" algn="l" rtl="0">
              <a:spcBef>
                <a:spcPts val="0"/>
              </a:spcBef>
              <a:spcAft>
                <a:spcPts val="0"/>
              </a:spcAft>
              <a:buNone/>
            </a:pPr>
            <a:r>
              <a:rPr lang="en" sz="1100" i="1"/>
              <a:t>The existing zoning requires a minimum of 20,000 square feet per a dwelling unit. The example lot to the right is only 18,415 square feet. </a:t>
            </a:r>
            <a:endParaRPr sz="1100" i="1"/>
          </a:p>
          <a:p>
            <a:pPr marL="0" lvl="0" indent="0" algn="l" rtl="0">
              <a:spcBef>
                <a:spcPts val="0"/>
              </a:spcBef>
              <a:spcAft>
                <a:spcPts val="0"/>
              </a:spcAft>
              <a:buNone/>
            </a:pPr>
            <a:endParaRPr sz="700"/>
          </a:p>
        </p:txBody>
      </p:sp>
      <p:sp>
        <p:nvSpPr>
          <p:cNvPr id="1053" name="Google Shape;1053;p89"/>
          <p:cNvSpPr txBox="1"/>
          <p:nvPr/>
        </p:nvSpPr>
        <p:spPr>
          <a:xfrm rot="2204199">
            <a:off x="4440525" y="3353502"/>
            <a:ext cx="1290003" cy="29238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Bay Road</a:t>
            </a:r>
            <a:endParaRPr sz="700">
              <a:solidFill>
                <a:schemeClr val="dk1"/>
              </a:solidFill>
            </a:endParaRPr>
          </a:p>
        </p:txBody>
      </p:sp>
      <p:sp>
        <p:nvSpPr>
          <p:cNvPr id="1054" name="Google Shape;1054;p89" descr="&#10;"/>
          <p:cNvSpPr txBox="1"/>
          <p:nvPr/>
        </p:nvSpPr>
        <p:spPr>
          <a:xfrm>
            <a:off x="152250" y="4427300"/>
            <a:ext cx="4478400" cy="861900"/>
          </a:xfrm>
          <a:prstGeom prst="rect">
            <a:avLst/>
          </a:prstGeom>
          <a:noFill/>
          <a:ln>
            <a:noFill/>
          </a:ln>
        </p:spPr>
        <p:txBody>
          <a:bodyPr spcFirstLastPara="1" wrap="square" lIns="91425" tIns="91425" rIns="91425" bIns="91425" anchor="t" anchorCtr="0">
            <a:noAutofit/>
          </a:bodyPr>
          <a:lstStyle/>
          <a:p>
            <a:pPr marL="57150" lvl="0" indent="-57150" algn="l" rtl="0">
              <a:lnSpc>
                <a:spcPct val="100000"/>
              </a:lnSpc>
              <a:spcBef>
                <a:spcPts val="0"/>
              </a:spcBef>
              <a:spcAft>
                <a:spcPts val="0"/>
              </a:spcAft>
              <a:buNone/>
            </a:pPr>
            <a:r>
              <a:rPr lang="en" sz="600">
                <a:solidFill>
                  <a:schemeClr val="dk2"/>
                </a:solidFill>
              </a:rPr>
              <a:t>1. For each Dwelling Unit, minimum lot area is twenty thousand (20,000) square feet or as determined by the SPGA.  For other uses, to be determined during site plan review. </a:t>
            </a:r>
            <a:endParaRPr sz="600">
              <a:solidFill>
                <a:schemeClr val="dk2"/>
              </a:solidFill>
            </a:endParaRPr>
          </a:p>
          <a:p>
            <a:pPr marL="57150" lvl="0" indent="-57150" algn="l" rtl="0">
              <a:lnSpc>
                <a:spcPct val="100000"/>
              </a:lnSpc>
              <a:spcBef>
                <a:spcPts val="0"/>
              </a:spcBef>
              <a:spcAft>
                <a:spcPts val="0"/>
              </a:spcAft>
              <a:buNone/>
            </a:pPr>
            <a:r>
              <a:rPr lang="en" sz="600">
                <a:solidFill>
                  <a:schemeClr val="dk2"/>
                </a:solidFill>
              </a:rPr>
              <a:t>2. For a Building that contains a Dwelling Unit, 125 feet.  For all other uses, to be determined during site plan review.</a:t>
            </a:r>
            <a:endParaRPr sz="600">
              <a:solidFill>
                <a:schemeClr val="dk2"/>
              </a:solidFill>
            </a:endParaRPr>
          </a:p>
          <a:p>
            <a:pPr marL="0" lvl="0" indent="0" algn="l" rtl="0">
              <a:lnSpc>
                <a:spcPct val="100000"/>
              </a:lnSpc>
              <a:spcBef>
                <a:spcPts val="0"/>
              </a:spcBef>
              <a:spcAft>
                <a:spcPts val="0"/>
              </a:spcAft>
              <a:buNone/>
            </a:pPr>
            <a:r>
              <a:rPr lang="en" sz="600">
                <a:solidFill>
                  <a:schemeClr val="dk2"/>
                </a:solidFill>
              </a:rPr>
              <a:t>4. Or as determined during site plan review.  </a:t>
            </a:r>
            <a:endParaRPr sz="5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90" title="Screenshot 2025-05-19 at 9.39.48 PM.png"/>
          <p:cNvPicPr preferRelativeResize="0"/>
          <p:nvPr/>
        </p:nvPicPr>
        <p:blipFill rotWithShape="1">
          <a:blip r:embed="rId3">
            <a:alphaModFix/>
          </a:blip>
          <a:srcRect t="69" b="79"/>
          <a:stretch/>
        </p:blipFill>
        <p:spPr>
          <a:xfrm>
            <a:off x="4681800" y="904250"/>
            <a:ext cx="4309775" cy="3733849"/>
          </a:xfrm>
          <a:prstGeom prst="rect">
            <a:avLst/>
          </a:prstGeom>
          <a:noFill/>
          <a:ln>
            <a:noFill/>
          </a:ln>
        </p:spPr>
      </p:pic>
      <p:sp>
        <p:nvSpPr>
          <p:cNvPr id="1060" name="Google Shape;1060;p90"/>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33</a:t>
            </a:fld>
            <a:endParaRPr/>
          </a:p>
        </p:txBody>
      </p:sp>
      <p:sp>
        <p:nvSpPr>
          <p:cNvPr id="1061" name="Google Shape;1061;p90"/>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062" name="Google Shape;1062;p90"/>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pic>
        <p:nvPicPr>
          <p:cNvPr id="1063" name="Google Shape;1063;p90"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1064" name="Google Shape;1064;p90"/>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065" name="Google Shape;1065;p90"/>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066" name="Google Shape;1066;p90"/>
          <p:cNvSpPr txBox="1"/>
          <p:nvPr/>
        </p:nvSpPr>
        <p:spPr>
          <a:xfrm>
            <a:off x="1946817" y="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067" name="Google Shape;1067;p90"/>
          <p:cNvSpPr/>
          <p:nvPr/>
        </p:nvSpPr>
        <p:spPr>
          <a:xfrm>
            <a:off x="6108550" y="1351750"/>
            <a:ext cx="2475350" cy="3097050"/>
          </a:xfrm>
          <a:custGeom>
            <a:avLst/>
            <a:gdLst/>
            <a:ahLst/>
            <a:cxnLst/>
            <a:rect l="l" t="t" r="r" b="b"/>
            <a:pathLst>
              <a:path w="99014" h="123882" extrusionOk="0">
                <a:moveTo>
                  <a:pt x="11863" y="83273"/>
                </a:moveTo>
                <a:lnTo>
                  <a:pt x="0" y="95364"/>
                </a:lnTo>
                <a:lnTo>
                  <a:pt x="46313" y="123882"/>
                </a:lnTo>
                <a:lnTo>
                  <a:pt x="99014" y="28518"/>
                </a:lnTo>
                <a:lnTo>
                  <a:pt x="92626" y="0"/>
                </a:lnTo>
                <a:lnTo>
                  <a:pt x="38556" y="56808"/>
                </a:lnTo>
              </a:path>
            </a:pathLst>
          </a:custGeom>
          <a:noFill/>
          <a:ln w="28575" cap="flat" cmpd="sng">
            <a:solidFill>
              <a:srgbClr val="FF008B"/>
            </a:solidFill>
            <a:prstDash val="dash"/>
            <a:round/>
            <a:headEnd type="none" w="med" len="med"/>
            <a:tailEnd type="none" w="med" len="med"/>
          </a:ln>
        </p:spPr>
      </p:sp>
      <p:cxnSp>
        <p:nvCxnSpPr>
          <p:cNvPr id="1068" name="Google Shape;1068;p90"/>
          <p:cNvCxnSpPr/>
          <p:nvPr/>
        </p:nvCxnSpPr>
        <p:spPr>
          <a:xfrm>
            <a:off x="5935600" y="3815450"/>
            <a:ext cx="1276500" cy="795000"/>
          </a:xfrm>
          <a:prstGeom prst="straightConnector1">
            <a:avLst/>
          </a:prstGeom>
          <a:noFill/>
          <a:ln w="19050" cap="flat" cmpd="sng">
            <a:solidFill>
              <a:srgbClr val="FF008B"/>
            </a:solidFill>
            <a:prstDash val="solid"/>
            <a:round/>
            <a:headEnd type="none" w="med" len="med"/>
            <a:tailEnd type="none" w="med" len="med"/>
          </a:ln>
        </p:spPr>
      </p:cxnSp>
      <p:cxnSp>
        <p:nvCxnSpPr>
          <p:cNvPr id="1069" name="Google Shape;1069;p90"/>
          <p:cNvCxnSpPr/>
          <p:nvPr/>
        </p:nvCxnSpPr>
        <p:spPr>
          <a:xfrm flipH="1">
            <a:off x="5955725" y="3764400"/>
            <a:ext cx="126600" cy="131700"/>
          </a:xfrm>
          <a:prstGeom prst="straightConnector1">
            <a:avLst/>
          </a:prstGeom>
          <a:noFill/>
          <a:ln w="19050" cap="flat" cmpd="sng">
            <a:solidFill>
              <a:srgbClr val="FF008B"/>
            </a:solidFill>
            <a:prstDash val="solid"/>
            <a:round/>
            <a:headEnd type="none" w="med" len="med"/>
            <a:tailEnd type="none" w="med" len="med"/>
          </a:ln>
        </p:spPr>
      </p:cxnSp>
      <p:sp>
        <p:nvSpPr>
          <p:cNvPr id="1070" name="Google Shape;1070;p90"/>
          <p:cNvSpPr txBox="1"/>
          <p:nvPr/>
        </p:nvSpPr>
        <p:spPr>
          <a:xfrm rot="1999669">
            <a:off x="5720443" y="4089125"/>
            <a:ext cx="1289704" cy="4000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FF008B"/>
                </a:solidFill>
                <a:highlight>
                  <a:schemeClr val="lt1"/>
                </a:highlight>
              </a:rPr>
              <a:t>80’ </a:t>
            </a:r>
            <a:endParaRPr sz="700" b="1">
              <a:solidFill>
                <a:srgbClr val="FF008B"/>
              </a:solidFill>
              <a:highlight>
                <a:schemeClr val="lt1"/>
              </a:highlight>
            </a:endParaRPr>
          </a:p>
          <a:p>
            <a:pPr marL="0" lvl="0" indent="0" algn="ctr" rtl="0">
              <a:spcBef>
                <a:spcPts val="0"/>
              </a:spcBef>
              <a:spcAft>
                <a:spcPts val="0"/>
              </a:spcAft>
              <a:buNone/>
            </a:pPr>
            <a:r>
              <a:rPr lang="en" sz="700" b="1">
                <a:solidFill>
                  <a:srgbClr val="FF008B"/>
                </a:solidFill>
                <a:highlight>
                  <a:schemeClr val="lt1"/>
                </a:highlight>
              </a:rPr>
              <a:t>NON-CONFORMING</a:t>
            </a:r>
            <a:endParaRPr sz="700" b="1">
              <a:solidFill>
                <a:srgbClr val="FF008B"/>
              </a:solidFill>
              <a:highlight>
                <a:schemeClr val="lt1"/>
              </a:highlight>
            </a:endParaRPr>
          </a:p>
        </p:txBody>
      </p:sp>
      <p:cxnSp>
        <p:nvCxnSpPr>
          <p:cNvPr id="1071" name="Google Shape;1071;p90"/>
          <p:cNvCxnSpPr/>
          <p:nvPr/>
        </p:nvCxnSpPr>
        <p:spPr>
          <a:xfrm flipH="1">
            <a:off x="7116350" y="4478750"/>
            <a:ext cx="126600" cy="131700"/>
          </a:xfrm>
          <a:prstGeom prst="straightConnector1">
            <a:avLst/>
          </a:prstGeom>
          <a:noFill/>
          <a:ln w="19050" cap="flat" cmpd="sng">
            <a:solidFill>
              <a:srgbClr val="FF008B"/>
            </a:solidFill>
            <a:prstDash val="solid"/>
            <a:round/>
            <a:headEnd type="none" w="med" len="med"/>
            <a:tailEnd type="none" w="med" len="med"/>
          </a:ln>
        </p:spPr>
      </p:cxnSp>
      <p:sp>
        <p:nvSpPr>
          <p:cNvPr id="1072" name="Google Shape;1072;p90"/>
          <p:cNvSpPr/>
          <p:nvPr/>
        </p:nvSpPr>
        <p:spPr>
          <a:xfrm>
            <a:off x="3969700" y="2051600"/>
            <a:ext cx="4848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3" name="Google Shape;1073;p90"/>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02 </a:t>
            </a:r>
            <a:r>
              <a:rPr lang="en" sz="2300">
                <a:solidFill>
                  <a:schemeClr val="dk1"/>
                </a:solidFill>
              </a:rPr>
              <a:t>Business /Bay Road Mixed Use</a:t>
            </a:r>
            <a:endParaRPr sz="2300"/>
          </a:p>
        </p:txBody>
      </p:sp>
      <p:sp>
        <p:nvSpPr>
          <p:cNvPr id="1074" name="Google Shape;1074;p90"/>
          <p:cNvSpPr txBox="1"/>
          <p:nvPr/>
        </p:nvSpPr>
        <p:spPr>
          <a:xfrm>
            <a:off x="152275" y="916075"/>
            <a:ext cx="4118700" cy="523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Minimum Lot Frontage</a:t>
            </a:r>
            <a:endParaRPr sz="1200" b="1"/>
          </a:p>
          <a:p>
            <a:pPr marL="0" lvl="0" indent="0" algn="l" rtl="0">
              <a:spcBef>
                <a:spcPts val="0"/>
              </a:spcBef>
              <a:spcAft>
                <a:spcPts val="0"/>
              </a:spcAft>
              <a:buNone/>
            </a:pPr>
            <a:r>
              <a:rPr lang="en" sz="1100" i="1"/>
              <a:t>The existing zoning requires a minimum of 125 of lot frontage. The example lot to the right is only 80’.</a:t>
            </a:r>
            <a:endParaRPr sz="700"/>
          </a:p>
        </p:txBody>
      </p:sp>
      <p:sp>
        <p:nvSpPr>
          <p:cNvPr id="1075" name="Google Shape;1075;p90"/>
          <p:cNvSpPr txBox="1"/>
          <p:nvPr/>
        </p:nvSpPr>
        <p:spPr>
          <a:xfrm rot="2204199">
            <a:off x="4440525" y="3353502"/>
            <a:ext cx="1290003" cy="29238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Bay Road</a:t>
            </a:r>
            <a:endParaRPr sz="700">
              <a:solidFill>
                <a:schemeClr val="dk1"/>
              </a:solidFill>
            </a:endParaRPr>
          </a:p>
        </p:txBody>
      </p:sp>
      <p:sp>
        <p:nvSpPr>
          <p:cNvPr id="1076" name="Google Shape;1076;p90" descr="&#10;"/>
          <p:cNvSpPr txBox="1"/>
          <p:nvPr/>
        </p:nvSpPr>
        <p:spPr>
          <a:xfrm>
            <a:off x="152250" y="4427300"/>
            <a:ext cx="4478400" cy="861900"/>
          </a:xfrm>
          <a:prstGeom prst="rect">
            <a:avLst/>
          </a:prstGeom>
          <a:noFill/>
          <a:ln>
            <a:noFill/>
          </a:ln>
        </p:spPr>
        <p:txBody>
          <a:bodyPr spcFirstLastPara="1" wrap="square" lIns="91425" tIns="91425" rIns="91425" bIns="91425" anchor="t" anchorCtr="0">
            <a:noAutofit/>
          </a:bodyPr>
          <a:lstStyle/>
          <a:p>
            <a:pPr marL="57150" lvl="0" indent="-57150" algn="l" rtl="0">
              <a:lnSpc>
                <a:spcPct val="100000"/>
              </a:lnSpc>
              <a:spcBef>
                <a:spcPts val="0"/>
              </a:spcBef>
              <a:spcAft>
                <a:spcPts val="0"/>
              </a:spcAft>
              <a:buNone/>
            </a:pPr>
            <a:r>
              <a:rPr lang="en" sz="600">
                <a:solidFill>
                  <a:schemeClr val="dk2"/>
                </a:solidFill>
              </a:rPr>
              <a:t>1. For each Dwelling Unit, minimum lot area is twenty thousand (20,000) square feet or as determined by the SPGA.  For other uses, to be determined during site plan review. </a:t>
            </a:r>
            <a:endParaRPr sz="600">
              <a:solidFill>
                <a:schemeClr val="dk2"/>
              </a:solidFill>
            </a:endParaRPr>
          </a:p>
          <a:p>
            <a:pPr marL="57150" lvl="0" indent="-57150" algn="l" rtl="0">
              <a:lnSpc>
                <a:spcPct val="100000"/>
              </a:lnSpc>
              <a:spcBef>
                <a:spcPts val="0"/>
              </a:spcBef>
              <a:spcAft>
                <a:spcPts val="0"/>
              </a:spcAft>
              <a:buNone/>
            </a:pPr>
            <a:r>
              <a:rPr lang="en" sz="600">
                <a:solidFill>
                  <a:schemeClr val="dk2"/>
                </a:solidFill>
              </a:rPr>
              <a:t>2. For a Building that contains a Dwelling Unit, 125 feet.  For all other uses, to be determined during site plan review.</a:t>
            </a:r>
            <a:endParaRPr sz="600">
              <a:solidFill>
                <a:schemeClr val="dk2"/>
              </a:solidFill>
            </a:endParaRPr>
          </a:p>
          <a:p>
            <a:pPr marL="0" lvl="0" indent="0" algn="l" rtl="0">
              <a:lnSpc>
                <a:spcPct val="100000"/>
              </a:lnSpc>
              <a:spcBef>
                <a:spcPts val="0"/>
              </a:spcBef>
              <a:spcAft>
                <a:spcPts val="0"/>
              </a:spcAft>
              <a:buNone/>
            </a:pPr>
            <a:r>
              <a:rPr lang="en" sz="600">
                <a:solidFill>
                  <a:schemeClr val="dk2"/>
                </a:solidFill>
              </a:rPr>
              <a:t>4. Or as determined during site plan review.  </a:t>
            </a:r>
            <a:endParaRPr sz="500">
              <a:solidFill>
                <a:schemeClr val="dk2"/>
              </a:solidFill>
            </a:endParaRPr>
          </a:p>
        </p:txBody>
      </p:sp>
      <p:sp>
        <p:nvSpPr>
          <p:cNvPr id="1077" name="Google Shape;1077;p90"/>
          <p:cNvSpPr/>
          <p:nvPr/>
        </p:nvSpPr>
        <p:spPr>
          <a:xfrm>
            <a:off x="2435425" y="2630200"/>
            <a:ext cx="558900" cy="199500"/>
          </a:xfrm>
          <a:prstGeom prst="rect">
            <a:avLst/>
          </a:prstGeom>
          <a:solidFill>
            <a:srgbClr val="FF008B">
              <a:alpha val="34810"/>
            </a:srgbClr>
          </a:solidFill>
          <a:ln w="952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pic>
        <p:nvPicPr>
          <p:cNvPr id="1082" name="Google Shape;1082;p91" title="Screenshot 2025-05-19 at 9.39.48 PM.png"/>
          <p:cNvPicPr preferRelativeResize="0"/>
          <p:nvPr/>
        </p:nvPicPr>
        <p:blipFill rotWithShape="1">
          <a:blip r:embed="rId3">
            <a:alphaModFix/>
          </a:blip>
          <a:srcRect t="69" b="79"/>
          <a:stretch/>
        </p:blipFill>
        <p:spPr>
          <a:xfrm>
            <a:off x="4681800" y="904250"/>
            <a:ext cx="4309775" cy="3733849"/>
          </a:xfrm>
          <a:prstGeom prst="rect">
            <a:avLst/>
          </a:prstGeom>
          <a:noFill/>
          <a:ln>
            <a:noFill/>
          </a:ln>
        </p:spPr>
      </p:pic>
      <p:sp>
        <p:nvSpPr>
          <p:cNvPr id="1083" name="Google Shape;1083;p91"/>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34</a:t>
            </a:fld>
            <a:endParaRPr/>
          </a:p>
        </p:txBody>
      </p:sp>
      <p:sp>
        <p:nvSpPr>
          <p:cNvPr id="1084" name="Google Shape;1084;p91"/>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085" name="Google Shape;1085;p91"/>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pic>
        <p:nvPicPr>
          <p:cNvPr id="1086" name="Google Shape;1086;p91"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1087" name="Google Shape;1087;p91"/>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088" name="Google Shape;1088;p91"/>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089" name="Google Shape;1089;p91"/>
          <p:cNvSpPr txBox="1"/>
          <p:nvPr/>
        </p:nvSpPr>
        <p:spPr>
          <a:xfrm>
            <a:off x="1946817" y="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090" name="Google Shape;1090;p91"/>
          <p:cNvSpPr/>
          <p:nvPr/>
        </p:nvSpPr>
        <p:spPr>
          <a:xfrm>
            <a:off x="6108550" y="1351750"/>
            <a:ext cx="2475350" cy="3097050"/>
          </a:xfrm>
          <a:custGeom>
            <a:avLst/>
            <a:gdLst/>
            <a:ahLst/>
            <a:cxnLst/>
            <a:rect l="l" t="t" r="r" b="b"/>
            <a:pathLst>
              <a:path w="99014" h="123882" extrusionOk="0">
                <a:moveTo>
                  <a:pt x="11863" y="83273"/>
                </a:moveTo>
                <a:lnTo>
                  <a:pt x="0" y="95364"/>
                </a:lnTo>
                <a:lnTo>
                  <a:pt x="46313" y="123882"/>
                </a:lnTo>
                <a:lnTo>
                  <a:pt x="99014" y="28518"/>
                </a:lnTo>
                <a:lnTo>
                  <a:pt x="92626" y="0"/>
                </a:lnTo>
                <a:lnTo>
                  <a:pt x="38556" y="56808"/>
                </a:lnTo>
              </a:path>
            </a:pathLst>
          </a:custGeom>
          <a:noFill/>
          <a:ln w="28575" cap="flat" cmpd="sng">
            <a:solidFill>
              <a:srgbClr val="FF008B"/>
            </a:solidFill>
            <a:prstDash val="dash"/>
            <a:round/>
            <a:headEnd type="none" w="med" len="med"/>
            <a:tailEnd type="none" w="med" len="med"/>
          </a:ln>
        </p:spPr>
      </p:sp>
      <p:cxnSp>
        <p:nvCxnSpPr>
          <p:cNvPr id="1091" name="Google Shape;1091;p91"/>
          <p:cNvCxnSpPr/>
          <p:nvPr/>
        </p:nvCxnSpPr>
        <p:spPr>
          <a:xfrm>
            <a:off x="5935600" y="3815450"/>
            <a:ext cx="1276500" cy="795000"/>
          </a:xfrm>
          <a:prstGeom prst="straightConnector1">
            <a:avLst/>
          </a:prstGeom>
          <a:noFill/>
          <a:ln w="19050" cap="flat" cmpd="sng">
            <a:solidFill>
              <a:srgbClr val="FF008B"/>
            </a:solidFill>
            <a:prstDash val="solid"/>
            <a:round/>
            <a:headEnd type="none" w="med" len="med"/>
            <a:tailEnd type="none" w="med" len="med"/>
          </a:ln>
        </p:spPr>
      </p:cxnSp>
      <p:cxnSp>
        <p:nvCxnSpPr>
          <p:cNvPr id="1092" name="Google Shape;1092;p91"/>
          <p:cNvCxnSpPr/>
          <p:nvPr/>
        </p:nvCxnSpPr>
        <p:spPr>
          <a:xfrm flipH="1">
            <a:off x="5955725" y="3764400"/>
            <a:ext cx="126600" cy="131700"/>
          </a:xfrm>
          <a:prstGeom prst="straightConnector1">
            <a:avLst/>
          </a:prstGeom>
          <a:noFill/>
          <a:ln w="19050" cap="flat" cmpd="sng">
            <a:solidFill>
              <a:srgbClr val="FF008B"/>
            </a:solidFill>
            <a:prstDash val="solid"/>
            <a:round/>
            <a:headEnd type="none" w="med" len="med"/>
            <a:tailEnd type="none" w="med" len="med"/>
          </a:ln>
        </p:spPr>
      </p:cxnSp>
      <p:sp>
        <p:nvSpPr>
          <p:cNvPr id="1093" name="Google Shape;1093;p91"/>
          <p:cNvSpPr txBox="1"/>
          <p:nvPr/>
        </p:nvSpPr>
        <p:spPr>
          <a:xfrm rot="1999669">
            <a:off x="5720443" y="4089125"/>
            <a:ext cx="1289704" cy="4000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FF008B"/>
                </a:solidFill>
                <a:highlight>
                  <a:schemeClr val="lt1"/>
                </a:highlight>
              </a:rPr>
              <a:t>80’ </a:t>
            </a:r>
            <a:endParaRPr sz="700" b="1">
              <a:solidFill>
                <a:srgbClr val="FF008B"/>
              </a:solidFill>
              <a:highlight>
                <a:schemeClr val="lt1"/>
              </a:highlight>
            </a:endParaRPr>
          </a:p>
          <a:p>
            <a:pPr marL="0" lvl="0" indent="0" algn="ctr" rtl="0">
              <a:spcBef>
                <a:spcPts val="0"/>
              </a:spcBef>
              <a:spcAft>
                <a:spcPts val="0"/>
              </a:spcAft>
              <a:buNone/>
            </a:pPr>
            <a:r>
              <a:rPr lang="en" sz="700" b="1">
                <a:solidFill>
                  <a:srgbClr val="FF008B"/>
                </a:solidFill>
                <a:highlight>
                  <a:schemeClr val="lt1"/>
                </a:highlight>
              </a:rPr>
              <a:t>NON-CONFORMING</a:t>
            </a:r>
            <a:endParaRPr sz="700" b="1">
              <a:solidFill>
                <a:srgbClr val="FF008B"/>
              </a:solidFill>
              <a:highlight>
                <a:schemeClr val="lt1"/>
              </a:highlight>
            </a:endParaRPr>
          </a:p>
        </p:txBody>
      </p:sp>
      <p:cxnSp>
        <p:nvCxnSpPr>
          <p:cNvPr id="1094" name="Google Shape;1094;p91"/>
          <p:cNvCxnSpPr/>
          <p:nvPr/>
        </p:nvCxnSpPr>
        <p:spPr>
          <a:xfrm flipH="1">
            <a:off x="7116350" y="4478750"/>
            <a:ext cx="126600" cy="131700"/>
          </a:xfrm>
          <a:prstGeom prst="straightConnector1">
            <a:avLst/>
          </a:prstGeom>
          <a:noFill/>
          <a:ln w="19050" cap="flat" cmpd="sng">
            <a:solidFill>
              <a:srgbClr val="FF008B"/>
            </a:solidFill>
            <a:prstDash val="solid"/>
            <a:round/>
            <a:headEnd type="none" w="med" len="med"/>
            <a:tailEnd type="none" w="med" len="med"/>
          </a:ln>
        </p:spPr>
      </p:cxnSp>
      <p:sp>
        <p:nvSpPr>
          <p:cNvPr id="1095" name="Google Shape;1095;p91"/>
          <p:cNvSpPr/>
          <p:nvPr/>
        </p:nvSpPr>
        <p:spPr>
          <a:xfrm>
            <a:off x="3969700" y="2051600"/>
            <a:ext cx="4848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6" name="Google Shape;1096;p91"/>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02 </a:t>
            </a:r>
            <a:r>
              <a:rPr lang="en" sz="2300">
                <a:solidFill>
                  <a:schemeClr val="dk1"/>
                </a:solidFill>
              </a:rPr>
              <a:t>Business /Bay Road Mixed Use</a:t>
            </a:r>
            <a:endParaRPr sz="2300"/>
          </a:p>
        </p:txBody>
      </p:sp>
      <p:cxnSp>
        <p:nvCxnSpPr>
          <p:cNvPr id="1097" name="Google Shape;1097;p91"/>
          <p:cNvCxnSpPr/>
          <p:nvPr/>
        </p:nvCxnSpPr>
        <p:spPr>
          <a:xfrm rot="10800000">
            <a:off x="5447975" y="3341175"/>
            <a:ext cx="1827000" cy="1102800"/>
          </a:xfrm>
          <a:prstGeom prst="straightConnector1">
            <a:avLst/>
          </a:prstGeom>
          <a:noFill/>
          <a:ln w="38100" cap="flat" cmpd="sng">
            <a:solidFill>
              <a:srgbClr val="FFFF00"/>
            </a:solidFill>
            <a:prstDash val="solid"/>
            <a:round/>
            <a:headEnd type="none" w="med" len="med"/>
            <a:tailEnd type="none" w="med" len="med"/>
          </a:ln>
        </p:spPr>
      </p:cxnSp>
      <p:sp>
        <p:nvSpPr>
          <p:cNvPr id="1098" name="Google Shape;1098;p91"/>
          <p:cNvSpPr/>
          <p:nvPr/>
        </p:nvSpPr>
        <p:spPr>
          <a:xfrm flipH="1">
            <a:off x="5255125" y="1335475"/>
            <a:ext cx="1089900" cy="381000"/>
          </a:xfrm>
          <a:prstGeom prst="wedgeRectCallout">
            <a:avLst>
              <a:gd name="adj1" fmla="val 20222"/>
              <a:gd name="adj2" fmla="val 500203"/>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The yellow line represents 125’ of minimum frontage required in the existing zoning</a:t>
            </a:r>
            <a:endParaRPr sz="600" b="1">
              <a:solidFill>
                <a:schemeClr val="dk1"/>
              </a:solidFill>
            </a:endParaRPr>
          </a:p>
        </p:txBody>
      </p:sp>
      <p:sp>
        <p:nvSpPr>
          <p:cNvPr id="1099" name="Google Shape;1099;p91"/>
          <p:cNvSpPr txBox="1"/>
          <p:nvPr/>
        </p:nvSpPr>
        <p:spPr>
          <a:xfrm>
            <a:off x="152275" y="916075"/>
            <a:ext cx="4118700" cy="523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Minimum Lot Frontage</a:t>
            </a:r>
            <a:endParaRPr sz="1200" b="1"/>
          </a:p>
          <a:p>
            <a:pPr marL="0" lvl="0" indent="0" algn="l" rtl="0">
              <a:spcBef>
                <a:spcPts val="0"/>
              </a:spcBef>
              <a:spcAft>
                <a:spcPts val="0"/>
              </a:spcAft>
              <a:buNone/>
            </a:pPr>
            <a:r>
              <a:rPr lang="en" sz="1100" i="1"/>
              <a:t>The existing zoning requires a minimum of 125 of lot frontage. The example lot to the right is only 80’.</a:t>
            </a:r>
            <a:endParaRPr sz="700"/>
          </a:p>
        </p:txBody>
      </p:sp>
      <p:sp>
        <p:nvSpPr>
          <p:cNvPr id="1100" name="Google Shape;1100;p91"/>
          <p:cNvSpPr txBox="1"/>
          <p:nvPr/>
        </p:nvSpPr>
        <p:spPr>
          <a:xfrm rot="2204199">
            <a:off x="4440525" y="3353502"/>
            <a:ext cx="1290003" cy="29238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Bay Road</a:t>
            </a:r>
            <a:endParaRPr sz="700">
              <a:solidFill>
                <a:schemeClr val="dk1"/>
              </a:solidFill>
            </a:endParaRPr>
          </a:p>
        </p:txBody>
      </p:sp>
      <p:sp>
        <p:nvSpPr>
          <p:cNvPr id="1101" name="Google Shape;1101;p91" descr="&#10;"/>
          <p:cNvSpPr txBox="1"/>
          <p:nvPr/>
        </p:nvSpPr>
        <p:spPr>
          <a:xfrm>
            <a:off x="152250" y="4427300"/>
            <a:ext cx="4478400" cy="861900"/>
          </a:xfrm>
          <a:prstGeom prst="rect">
            <a:avLst/>
          </a:prstGeom>
          <a:noFill/>
          <a:ln>
            <a:noFill/>
          </a:ln>
        </p:spPr>
        <p:txBody>
          <a:bodyPr spcFirstLastPara="1" wrap="square" lIns="91425" tIns="91425" rIns="91425" bIns="91425" anchor="t" anchorCtr="0">
            <a:noAutofit/>
          </a:bodyPr>
          <a:lstStyle/>
          <a:p>
            <a:pPr marL="57150" lvl="0" indent="-57150" algn="l" rtl="0">
              <a:lnSpc>
                <a:spcPct val="100000"/>
              </a:lnSpc>
              <a:spcBef>
                <a:spcPts val="0"/>
              </a:spcBef>
              <a:spcAft>
                <a:spcPts val="0"/>
              </a:spcAft>
              <a:buNone/>
            </a:pPr>
            <a:r>
              <a:rPr lang="en" sz="600">
                <a:solidFill>
                  <a:schemeClr val="dk2"/>
                </a:solidFill>
              </a:rPr>
              <a:t>1. For each Dwelling Unit, minimum lot area is twenty thousand (20,000) square feet or as determined by the SPGA.  For other uses, to be determined during site plan review. </a:t>
            </a:r>
            <a:endParaRPr sz="600">
              <a:solidFill>
                <a:schemeClr val="dk2"/>
              </a:solidFill>
            </a:endParaRPr>
          </a:p>
          <a:p>
            <a:pPr marL="57150" lvl="0" indent="-57150" algn="l" rtl="0">
              <a:lnSpc>
                <a:spcPct val="100000"/>
              </a:lnSpc>
              <a:spcBef>
                <a:spcPts val="0"/>
              </a:spcBef>
              <a:spcAft>
                <a:spcPts val="0"/>
              </a:spcAft>
              <a:buNone/>
            </a:pPr>
            <a:r>
              <a:rPr lang="en" sz="600">
                <a:solidFill>
                  <a:schemeClr val="dk2"/>
                </a:solidFill>
              </a:rPr>
              <a:t>2. For a Building that contains a Dwelling Unit, 125 feet.  For all other uses, to be determined during site plan review.</a:t>
            </a:r>
            <a:endParaRPr sz="600">
              <a:solidFill>
                <a:schemeClr val="dk2"/>
              </a:solidFill>
            </a:endParaRPr>
          </a:p>
          <a:p>
            <a:pPr marL="0" lvl="0" indent="0" algn="l" rtl="0">
              <a:lnSpc>
                <a:spcPct val="100000"/>
              </a:lnSpc>
              <a:spcBef>
                <a:spcPts val="0"/>
              </a:spcBef>
              <a:spcAft>
                <a:spcPts val="0"/>
              </a:spcAft>
              <a:buNone/>
            </a:pPr>
            <a:r>
              <a:rPr lang="en" sz="600">
                <a:solidFill>
                  <a:schemeClr val="dk2"/>
                </a:solidFill>
              </a:rPr>
              <a:t>4. Or as determined during site plan review.  </a:t>
            </a:r>
            <a:endParaRPr sz="500">
              <a:solidFill>
                <a:schemeClr val="dk2"/>
              </a:solidFill>
            </a:endParaRPr>
          </a:p>
        </p:txBody>
      </p:sp>
      <p:sp>
        <p:nvSpPr>
          <p:cNvPr id="1102" name="Google Shape;1102;p91"/>
          <p:cNvSpPr/>
          <p:nvPr/>
        </p:nvSpPr>
        <p:spPr>
          <a:xfrm>
            <a:off x="2435425" y="2630200"/>
            <a:ext cx="558900" cy="199500"/>
          </a:xfrm>
          <a:prstGeom prst="rect">
            <a:avLst/>
          </a:prstGeom>
          <a:solidFill>
            <a:srgbClr val="FF008B">
              <a:alpha val="34810"/>
            </a:srgbClr>
          </a:solidFill>
          <a:ln w="952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1107" name="Google Shape;1107;p92" title="Screenshot 2025-05-19 at 9.39.48 PM.png"/>
          <p:cNvPicPr preferRelativeResize="0"/>
          <p:nvPr/>
        </p:nvPicPr>
        <p:blipFill rotWithShape="1">
          <a:blip r:embed="rId3">
            <a:alphaModFix/>
          </a:blip>
          <a:srcRect t="69" b="79"/>
          <a:stretch/>
        </p:blipFill>
        <p:spPr>
          <a:xfrm>
            <a:off x="4681800" y="904250"/>
            <a:ext cx="4309775" cy="3733849"/>
          </a:xfrm>
          <a:prstGeom prst="rect">
            <a:avLst/>
          </a:prstGeom>
          <a:noFill/>
          <a:ln>
            <a:noFill/>
          </a:ln>
        </p:spPr>
      </p:pic>
      <p:sp>
        <p:nvSpPr>
          <p:cNvPr id="1108" name="Google Shape;1108;p92"/>
          <p:cNvSpPr/>
          <p:nvPr/>
        </p:nvSpPr>
        <p:spPr>
          <a:xfrm>
            <a:off x="6108550" y="1351750"/>
            <a:ext cx="2475350" cy="3097050"/>
          </a:xfrm>
          <a:custGeom>
            <a:avLst/>
            <a:gdLst/>
            <a:ahLst/>
            <a:cxnLst/>
            <a:rect l="l" t="t" r="r" b="b"/>
            <a:pathLst>
              <a:path w="99014" h="123882" extrusionOk="0">
                <a:moveTo>
                  <a:pt x="11863" y="83273"/>
                </a:moveTo>
                <a:lnTo>
                  <a:pt x="0" y="95364"/>
                </a:lnTo>
                <a:lnTo>
                  <a:pt x="46313" y="123882"/>
                </a:lnTo>
                <a:lnTo>
                  <a:pt x="99014" y="28518"/>
                </a:lnTo>
                <a:lnTo>
                  <a:pt x="92626" y="0"/>
                </a:lnTo>
                <a:lnTo>
                  <a:pt x="38556" y="56808"/>
                </a:lnTo>
              </a:path>
            </a:pathLst>
          </a:custGeom>
          <a:noFill/>
          <a:ln w="28575" cap="flat" cmpd="sng">
            <a:solidFill>
              <a:srgbClr val="FF008B"/>
            </a:solidFill>
            <a:prstDash val="dash"/>
            <a:round/>
            <a:headEnd type="none" w="med" len="med"/>
            <a:tailEnd type="none" w="med" len="med"/>
          </a:ln>
        </p:spPr>
      </p:sp>
      <p:sp>
        <p:nvSpPr>
          <p:cNvPr id="1109" name="Google Shape;1109;p92"/>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110" name="Google Shape;1110;p92"/>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111" name="Google Shape;1111;p92"/>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02 </a:t>
            </a:r>
            <a:r>
              <a:rPr lang="en" sz="2300">
                <a:solidFill>
                  <a:schemeClr val="dk1"/>
                </a:solidFill>
              </a:rPr>
              <a:t>Business vs Bay Road Mixed Use</a:t>
            </a:r>
            <a:endParaRPr sz="2300"/>
          </a:p>
        </p:txBody>
      </p:sp>
      <p:pic>
        <p:nvPicPr>
          <p:cNvPr id="1112" name="Google Shape;1112;p92"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1113" name="Google Shape;1113;p92"/>
          <p:cNvSpPr/>
          <p:nvPr/>
        </p:nvSpPr>
        <p:spPr>
          <a:xfrm>
            <a:off x="3969700" y="2051600"/>
            <a:ext cx="4848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14" name="Google Shape;1114;p92"/>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115" name="Google Shape;1115;p92"/>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116" name="Google Shape;1116;p92"/>
          <p:cNvSpPr txBox="1"/>
          <p:nvPr/>
        </p:nvSpPr>
        <p:spPr>
          <a:xfrm>
            <a:off x="1946817" y="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117" name="Google Shape;1117;p92"/>
          <p:cNvSpPr txBox="1"/>
          <p:nvPr/>
        </p:nvSpPr>
        <p:spPr>
          <a:xfrm rot="2204199">
            <a:off x="4440525" y="3353502"/>
            <a:ext cx="1290003" cy="29238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Bay Road</a:t>
            </a:r>
            <a:endParaRPr sz="700">
              <a:solidFill>
                <a:schemeClr val="dk1"/>
              </a:solidFill>
            </a:endParaRPr>
          </a:p>
        </p:txBody>
      </p:sp>
      <p:sp>
        <p:nvSpPr>
          <p:cNvPr id="1118" name="Google Shape;1118;p92" descr="&#10;"/>
          <p:cNvSpPr txBox="1"/>
          <p:nvPr/>
        </p:nvSpPr>
        <p:spPr>
          <a:xfrm>
            <a:off x="152250" y="4427300"/>
            <a:ext cx="4478400" cy="861900"/>
          </a:xfrm>
          <a:prstGeom prst="rect">
            <a:avLst/>
          </a:prstGeom>
          <a:noFill/>
          <a:ln>
            <a:noFill/>
          </a:ln>
        </p:spPr>
        <p:txBody>
          <a:bodyPr spcFirstLastPara="1" wrap="square" lIns="91425" tIns="91425" rIns="91425" bIns="91425" anchor="t" anchorCtr="0">
            <a:noAutofit/>
          </a:bodyPr>
          <a:lstStyle/>
          <a:p>
            <a:pPr marL="57150" lvl="0" indent="-57150" algn="l" rtl="0">
              <a:lnSpc>
                <a:spcPct val="100000"/>
              </a:lnSpc>
              <a:spcBef>
                <a:spcPts val="0"/>
              </a:spcBef>
              <a:spcAft>
                <a:spcPts val="0"/>
              </a:spcAft>
              <a:buNone/>
            </a:pPr>
            <a:r>
              <a:rPr lang="en" sz="600">
                <a:solidFill>
                  <a:schemeClr val="dk2"/>
                </a:solidFill>
              </a:rPr>
              <a:t>1. For each Dwelling Unit, minimum lot area is twenty thousand (20,000) square feet or as determined by the SPGA.  For other uses, to be determined during site plan review. </a:t>
            </a:r>
            <a:endParaRPr sz="600">
              <a:solidFill>
                <a:schemeClr val="dk2"/>
              </a:solidFill>
            </a:endParaRPr>
          </a:p>
          <a:p>
            <a:pPr marL="57150" lvl="0" indent="-57150" algn="l" rtl="0">
              <a:lnSpc>
                <a:spcPct val="100000"/>
              </a:lnSpc>
              <a:spcBef>
                <a:spcPts val="0"/>
              </a:spcBef>
              <a:spcAft>
                <a:spcPts val="0"/>
              </a:spcAft>
              <a:buNone/>
            </a:pPr>
            <a:r>
              <a:rPr lang="en" sz="600">
                <a:solidFill>
                  <a:schemeClr val="dk2"/>
                </a:solidFill>
              </a:rPr>
              <a:t>2. For a Building that contains a Dwelling Unit, 125 feet.  For all other uses, to be determined during site plan review.</a:t>
            </a:r>
            <a:endParaRPr sz="600">
              <a:solidFill>
                <a:schemeClr val="dk2"/>
              </a:solidFill>
            </a:endParaRPr>
          </a:p>
          <a:p>
            <a:pPr marL="0" lvl="0" indent="0" algn="l" rtl="0">
              <a:lnSpc>
                <a:spcPct val="100000"/>
              </a:lnSpc>
              <a:spcBef>
                <a:spcPts val="0"/>
              </a:spcBef>
              <a:spcAft>
                <a:spcPts val="0"/>
              </a:spcAft>
              <a:buNone/>
            </a:pPr>
            <a:r>
              <a:rPr lang="en" sz="600">
                <a:solidFill>
                  <a:schemeClr val="dk2"/>
                </a:solidFill>
              </a:rPr>
              <a:t>4. Or as determined during site plan review.  </a:t>
            </a:r>
            <a:endParaRPr sz="500">
              <a:solidFill>
                <a:schemeClr val="dk2"/>
              </a:solidFill>
            </a:endParaRPr>
          </a:p>
        </p:txBody>
      </p:sp>
      <p:sp>
        <p:nvSpPr>
          <p:cNvPr id="1119" name="Google Shape;1119;p92"/>
          <p:cNvSpPr/>
          <p:nvPr/>
        </p:nvSpPr>
        <p:spPr>
          <a:xfrm>
            <a:off x="3969700" y="3710175"/>
            <a:ext cx="484800" cy="199500"/>
          </a:xfrm>
          <a:prstGeom prst="rect">
            <a:avLst/>
          </a:prstGeom>
          <a:solidFill>
            <a:srgbClr val="FF008B">
              <a:alpha val="34810"/>
            </a:srgbClr>
          </a:solidFill>
          <a:ln w="952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0" name="Google Shape;1120;p92"/>
          <p:cNvSpPr txBox="1"/>
          <p:nvPr/>
        </p:nvSpPr>
        <p:spPr>
          <a:xfrm>
            <a:off x="152275" y="916075"/>
            <a:ext cx="4118700" cy="861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Maximum Lot Coverage</a:t>
            </a:r>
            <a:endParaRPr sz="1200" b="1"/>
          </a:p>
          <a:p>
            <a:pPr marL="0" lvl="0" indent="0" algn="l" rtl="0">
              <a:spcBef>
                <a:spcPts val="0"/>
              </a:spcBef>
              <a:spcAft>
                <a:spcPts val="0"/>
              </a:spcAft>
              <a:buNone/>
            </a:pPr>
            <a:r>
              <a:rPr lang="en" sz="1100" i="1"/>
              <a:t>The existing zoning allows up to 75% lot coverage. While this metric does not create a non-conformity for this property, it can allow buildings that are drastically out of scale with their surroundings. </a:t>
            </a:r>
            <a:endParaRPr sz="700"/>
          </a:p>
        </p:txBody>
      </p:sp>
      <p:sp>
        <p:nvSpPr>
          <p:cNvPr id="1121" name="Google Shape;1121;p92"/>
          <p:cNvSpPr/>
          <p:nvPr/>
        </p:nvSpPr>
        <p:spPr>
          <a:xfrm>
            <a:off x="6450350" y="2629600"/>
            <a:ext cx="1423375" cy="974000"/>
          </a:xfrm>
          <a:custGeom>
            <a:avLst/>
            <a:gdLst/>
            <a:ahLst/>
            <a:cxnLst/>
            <a:rect l="l" t="t" r="r" b="b"/>
            <a:pathLst>
              <a:path w="56935" h="38960" extrusionOk="0">
                <a:moveTo>
                  <a:pt x="0" y="32939"/>
                </a:moveTo>
                <a:lnTo>
                  <a:pt x="12212" y="38960"/>
                </a:lnTo>
                <a:lnTo>
                  <a:pt x="33111" y="18921"/>
                </a:lnTo>
                <a:lnTo>
                  <a:pt x="30187" y="17544"/>
                </a:lnTo>
                <a:lnTo>
                  <a:pt x="35175" y="12728"/>
                </a:lnTo>
                <a:lnTo>
                  <a:pt x="45410" y="17458"/>
                </a:lnTo>
                <a:lnTo>
                  <a:pt x="56935" y="4816"/>
                </a:lnTo>
                <a:lnTo>
                  <a:pt x="44464" y="0"/>
                </a:lnTo>
                <a:lnTo>
                  <a:pt x="27263" y="15996"/>
                </a:lnTo>
                <a:lnTo>
                  <a:pt x="20469" y="12814"/>
                </a:lnTo>
                <a:close/>
              </a:path>
            </a:pathLst>
          </a:custGeom>
          <a:solidFill>
            <a:srgbClr val="FF008B">
              <a:alpha val="34810"/>
            </a:srgbClr>
          </a:solidFill>
          <a:ln w="28575" cap="flat" cmpd="sng">
            <a:solidFill>
              <a:srgbClr val="FF008B"/>
            </a:solidFill>
            <a:prstDash val="dash"/>
            <a:round/>
            <a:headEnd type="none" w="med" len="med"/>
            <a:tailEnd type="none" w="med" len="med"/>
          </a:ln>
        </p:spPr>
      </p:sp>
      <p:sp>
        <p:nvSpPr>
          <p:cNvPr id="1122" name="Google Shape;1122;p92"/>
          <p:cNvSpPr/>
          <p:nvPr/>
        </p:nvSpPr>
        <p:spPr>
          <a:xfrm flipH="1">
            <a:off x="5456150" y="1789200"/>
            <a:ext cx="1155900" cy="381000"/>
          </a:xfrm>
          <a:prstGeom prst="wedgeRectCallout">
            <a:avLst>
              <a:gd name="adj1" fmla="val -76436"/>
              <a:gd name="adj2" fmla="val 303930"/>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This existing structure has a footprint of roughly 9,900 SF</a:t>
            </a:r>
            <a:endParaRPr sz="600" b="1">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pic>
        <p:nvPicPr>
          <p:cNvPr id="1127" name="Google Shape;1127;p93" title="Screenshot 2025-05-19 at 9.39.48 PM.png"/>
          <p:cNvPicPr preferRelativeResize="0"/>
          <p:nvPr/>
        </p:nvPicPr>
        <p:blipFill rotWithShape="1">
          <a:blip r:embed="rId3">
            <a:alphaModFix/>
          </a:blip>
          <a:srcRect t="69" b="79"/>
          <a:stretch/>
        </p:blipFill>
        <p:spPr>
          <a:xfrm>
            <a:off x="4681800" y="904250"/>
            <a:ext cx="4309775" cy="3733849"/>
          </a:xfrm>
          <a:prstGeom prst="rect">
            <a:avLst/>
          </a:prstGeom>
          <a:noFill/>
          <a:ln>
            <a:noFill/>
          </a:ln>
        </p:spPr>
      </p:pic>
      <p:sp>
        <p:nvSpPr>
          <p:cNvPr id="1128" name="Google Shape;1128;p93"/>
          <p:cNvSpPr/>
          <p:nvPr/>
        </p:nvSpPr>
        <p:spPr>
          <a:xfrm>
            <a:off x="6108550" y="1351750"/>
            <a:ext cx="2475350" cy="3097050"/>
          </a:xfrm>
          <a:custGeom>
            <a:avLst/>
            <a:gdLst/>
            <a:ahLst/>
            <a:cxnLst/>
            <a:rect l="l" t="t" r="r" b="b"/>
            <a:pathLst>
              <a:path w="99014" h="123882" extrusionOk="0">
                <a:moveTo>
                  <a:pt x="11863" y="83273"/>
                </a:moveTo>
                <a:lnTo>
                  <a:pt x="0" y="95364"/>
                </a:lnTo>
                <a:lnTo>
                  <a:pt x="46313" y="123882"/>
                </a:lnTo>
                <a:lnTo>
                  <a:pt x="99014" y="28518"/>
                </a:lnTo>
                <a:lnTo>
                  <a:pt x="92626" y="0"/>
                </a:lnTo>
                <a:lnTo>
                  <a:pt x="38556" y="56808"/>
                </a:lnTo>
              </a:path>
            </a:pathLst>
          </a:custGeom>
          <a:noFill/>
          <a:ln w="28575" cap="flat" cmpd="sng">
            <a:solidFill>
              <a:srgbClr val="FF008B"/>
            </a:solidFill>
            <a:prstDash val="dash"/>
            <a:round/>
            <a:headEnd type="none" w="med" len="med"/>
            <a:tailEnd type="none" w="med" len="med"/>
          </a:ln>
        </p:spPr>
      </p:sp>
      <p:sp>
        <p:nvSpPr>
          <p:cNvPr id="1129" name="Google Shape;1129;p93"/>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130" name="Google Shape;1130;p93"/>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131" name="Google Shape;1131;p93"/>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02 </a:t>
            </a:r>
            <a:r>
              <a:rPr lang="en" sz="2300">
                <a:solidFill>
                  <a:schemeClr val="dk1"/>
                </a:solidFill>
              </a:rPr>
              <a:t>Business vs Bay Road Mixed Use</a:t>
            </a:r>
            <a:endParaRPr sz="2300"/>
          </a:p>
        </p:txBody>
      </p:sp>
      <p:pic>
        <p:nvPicPr>
          <p:cNvPr id="1132" name="Google Shape;1132;p93" title="Screenshot 2025-05-19 at 7.54.11 PM.png"/>
          <p:cNvPicPr preferRelativeResize="0"/>
          <p:nvPr/>
        </p:nvPicPr>
        <p:blipFill rotWithShape="1">
          <a:blip r:embed="rId4">
            <a:alphaModFix/>
          </a:blip>
          <a:srcRect l="3359" t="1790" r="3591" b="2989"/>
          <a:stretch/>
        </p:blipFill>
        <p:spPr>
          <a:xfrm>
            <a:off x="186100" y="1789200"/>
            <a:ext cx="4309774" cy="2725938"/>
          </a:xfrm>
          <a:prstGeom prst="rect">
            <a:avLst/>
          </a:prstGeom>
          <a:noFill/>
          <a:ln>
            <a:noFill/>
          </a:ln>
        </p:spPr>
      </p:pic>
      <p:sp>
        <p:nvSpPr>
          <p:cNvPr id="1133" name="Google Shape;1133;p93"/>
          <p:cNvSpPr/>
          <p:nvPr/>
        </p:nvSpPr>
        <p:spPr>
          <a:xfrm>
            <a:off x="3969700" y="2051600"/>
            <a:ext cx="484800" cy="2419500"/>
          </a:xfrm>
          <a:prstGeom prst="rect">
            <a:avLst/>
          </a:prstGeom>
          <a:noFill/>
          <a:ln w="2857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4" name="Google Shape;1134;p93"/>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135" name="Google Shape;1135;p93"/>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136" name="Google Shape;1136;p93"/>
          <p:cNvSpPr txBox="1"/>
          <p:nvPr/>
        </p:nvSpPr>
        <p:spPr>
          <a:xfrm>
            <a:off x="1946817" y="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137" name="Google Shape;1137;p93"/>
          <p:cNvSpPr txBox="1"/>
          <p:nvPr/>
        </p:nvSpPr>
        <p:spPr>
          <a:xfrm rot="2204199">
            <a:off x="4440525" y="3353502"/>
            <a:ext cx="1290003" cy="29238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Bay Road</a:t>
            </a:r>
            <a:endParaRPr sz="700">
              <a:solidFill>
                <a:schemeClr val="dk1"/>
              </a:solidFill>
            </a:endParaRPr>
          </a:p>
        </p:txBody>
      </p:sp>
      <p:sp>
        <p:nvSpPr>
          <p:cNvPr id="1138" name="Google Shape;1138;p93" descr="&#10;"/>
          <p:cNvSpPr txBox="1"/>
          <p:nvPr/>
        </p:nvSpPr>
        <p:spPr>
          <a:xfrm>
            <a:off x="152250" y="4427300"/>
            <a:ext cx="4478400" cy="861900"/>
          </a:xfrm>
          <a:prstGeom prst="rect">
            <a:avLst/>
          </a:prstGeom>
          <a:noFill/>
          <a:ln>
            <a:noFill/>
          </a:ln>
        </p:spPr>
        <p:txBody>
          <a:bodyPr spcFirstLastPara="1" wrap="square" lIns="91425" tIns="91425" rIns="91425" bIns="91425" anchor="t" anchorCtr="0">
            <a:noAutofit/>
          </a:bodyPr>
          <a:lstStyle/>
          <a:p>
            <a:pPr marL="57150" lvl="0" indent="-57150" algn="l" rtl="0">
              <a:lnSpc>
                <a:spcPct val="100000"/>
              </a:lnSpc>
              <a:spcBef>
                <a:spcPts val="0"/>
              </a:spcBef>
              <a:spcAft>
                <a:spcPts val="0"/>
              </a:spcAft>
              <a:buNone/>
            </a:pPr>
            <a:r>
              <a:rPr lang="en" sz="600">
                <a:solidFill>
                  <a:schemeClr val="dk2"/>
                </a:solidFill>
              </a:rPr>
              <a:t>1. For each Dwelling Unit, minimum lot area is twenty thousand (20,000) square feet or as determined by the SPGA.  For other uses, to be determined during site plan review. </a:t>
            </a:r>
            <a:endParaRPr sz="600">
              <a:solidFill>
                <a:schemeClr val="dk2"/>
              </a:solidFill>
            </a:endParaRPr>
          </a:p>
          <a:p>
            <a:pPr marL="57150" lvl="0" indent="-57150" algn="l" rtl="0">
              <a:lnSpc>
                <a:spcPct val="100000"/>
              </a:lnSpc>
              <a:spcBef>
                <a:spcPts val="0"/>
              </a:spcBef>
              <a:spcAft>
                <a:spcPts val="0"/>
              </a:spcAft>
              <a:buNone/>
            </a:pPr>
            <a:r>
              <a:rPr lang="en" sz="600">
                <a:solidFill>
                  <a:schemeClr val="dk2"/>
                </a:solidFill>
              </a:rPr>
              <a:t>2. For a Building that contains a Dwelling Unit, 125 feet.  For all other uses, to be determined during site plan review.</a:t>
            </a:r>
            <a:endParaRPr sz="600">
              <a:solidFill>
                <a:schemeClr val="dk2"/>
              </a:solidFill>
            </a:endParaRPr>
          </a:p>
          <a:p>
            <a:pPr marL="0" lvl="0" indent="0" algn="l" rtl="0">
              <a:lnSpc>
                <a:spcPct val="100000"/>
              </a:lnSpc>
              <a:spcBef>
                <a:spcPts val="0"/>
              </a:spcBef>
              <a:spcAft>
                <a:spcPts val="0"/>
              </a:spcAft>
              <a:buNone/>
            </a:pPr>
            <a:r>
              <a:rPr lang="en" sz="600">
                <a:solidFill>
                  <a:schemeClr val="dk2"/>
                </a:solidFill>
              </a:rPr>
              <a:t>4. Or as determined during site plan review.  </a:t>
            </a:r>
            <a:endParaRPr sz="500">
              <a:solidFill>
                <a:schemeClr val="dk2"/>
              </a:solidFill>
            </a:endParaRPr>
          </a:p>
        </p:txBody>
      </p:sp>
      <p:sp>
        <p:nvSpPr>
          <p:cNvPr id="1139" name="Google Shape;1139;p93"/>
          <p:cNvSpPr/>
          <p:nvPr/>
        </p:nvSpPr>
        <p:spPr>
          <a:xfrm>
            <a:off x="3969700" y="3710175"/>
            <a:ext cx="484800" cy="199500"/>
          </a:xfrm>
          <a:prstGeom prst="rect">
            <a:avLst/>
          </a:prstGeom>
          <a:solidFill>
            <a:srgbClr val="FF008B">
              <a:alpha val="34810"/>
            </a:srgbClr>
          </a:solidFill>
          <a:ln w="9525" cap="flat" cmpd="sng">
            <a:solidFill>
              <a:srgbClr val="FF008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0" name="Google Shape;1140;p93"/>
          <p:cNvSpPr txBox="1"/>
          <p:nvPr/>
        </p:nvSpPr>
        <p:spPr>
          <a:xfrm>
            <a:off x="152275" y="916075"/>
            <a:ext cx="4118700" cy="861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t>Existing Zoning - Maximum Lot Coverage</a:t>
            </a:r>
            <a:endParaRPr sz="1200" b="1"/>
          </a:p>
          <a:p>
            <a:pPr marL="0" lvl="0" indent="0" algn="l" rtl="0">
              <a:spcBef>
                <a:spcPts val="0"/>
              </a:spcBef>
              <a:spcAft>
                <a:spcPts val="0"/>
              </a:spcAft>
              <a:buNone/>
            </a:pPr>
            <a:r>
              <a:rPr lang="en" sz="1100" i="1"/>
              <a:t>The existing zoning allows up to 75% lot coverage. While this metric does not create a non-conformity for this property, it can allow buildings that are drastically out of scale with their surroundings. </a:t>
            </a:r>
            <a:endParaRPr sz="700"/>
          </a:p>
        </p:txBody>
      </p:sp>
      <p:sp>
        <p:nvSpPr>
          <p:cNvPr id="1141" name="Google Shape;1141;p93"/>
          <p:cNvSpPr/>
          <p:nvPr/>
        </p:nvSpPr>
        <p:spPr>
          <a:xfrm>
            <a:off x="6114700" y="1747925"/>
            <a:ext cx="2501825" cy="2432150"/>
          </a:xfrm>
          <a:custGeom>
            <a:avLst/>
            <a:gdLst/>
            <a:ahLst/>
            <a:cxnLst/>
            <a:rect l="l" t="t" r="r" b="b"/>
            <a:pathLst>
              <a:path w="100073" h="97286" extrusionOk="0">
                <a:moveTo>
                  <a:pt x="0" y="79882"/>
                </a:moveTo>
                <a:lnTo>
                  <a:pt x="77203" y="0"/>
                </a:lnTo>
                <a:lnTo>
                  <a:pt x="100073" y="12130"/>
                </a:lnTo>
                <a:lnTo>
                  <a:pt x="28903" y="97286"/>
                </a:lnTo>
                <a:close/>
              </a:path>
            </a:pathLst>
          </a:custGeom>
          <a:solidFill>
            <a:srgbClr val="FFF200">
              <a:alpha val="45570"/>
            </a:srgbClr>
          </a:solidFill>
          <a:ln w="28575" cap="flat" cmpd="sng">
            <a:solidFill>
              <a:srgbClr val="FFFF00"/>
            </a:solidFill>
            <a:prstDash val="dash"/>
            <a:round/>
            <a:headEnd type="none" w="med" len="med"/>
            <a:tailEnd type="none" w="med" len="med"/>
          </a:ln>
        </p:spPr>
      </p:sp>
      <p:sp>
        <p:nvSpPr>
          <p:cNvPr id="1142" name="Google Shape;1142;p93"/>
          <p:cNvSpPr/>
          <p:nvPr/>
        </p:nvSpPr>
        <p:spPr>
          <a:xfrm flipH="1">
            <a:off x="5343975" y="1499500"/>
            <a:ext cx="1089900" cy="430800"/>
          </a:xfrm>
          <a:prstGeom prst="wedgeRectCallout">
            <a:avLst>
              <a:gd name="adj1" fmla="val -108262"/>
              <a:gd name="adj2" fmla="val 302461"/>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Under existing rules, a lot this large could have a  building with a footprint of 13,811 SF</a:t>
            </a:r>
            <a:endParaRPr sz="600" b="1">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94" title="Screenshot 2025-05-19 at 9.39.48 PM.png"/>
          <p:cNvPicPr preferRelativeResize="0"/>
          <p:nvPr/>
        </p:nvPicPr>
        <p:blipFill rotWithShape="1">
          <a:blip r:embed="rId3">
            <a:alphaModFix/>
          </a:blip>
          <a:srcRect t="69" b="79"/>
          <a:stretch/>
        </p:blipFill>
        <p:spPr>
          <a:xfrm>
            <a:off x="4681800" y="904250"/>
            <a:ext cx="4309775" cy="3733849"/>
          </a:xfrm>
          <a:prstGeom prst="rect">
            <a:avLst/>
          </a:prstGeom>
          <a:noFill/>
          <a:ln>
            <a:noFill/>
          </a:ln>
        </p:spPr>
      </p:pic>
      <p:sp>
        <p:nvSpPr>
          <p:cNvPr id="1148" name="Google Shape;1148;p94"/>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149" name="Google Shape;1149;p94"/>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150" name="Google Shape;1150;p94"/>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151" name="Google Shape;1151;p94"/>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152" name="Google Shape;1152;p94"/>
          <p:cNvSpPr txBox="1"/>
          <p:nvPr/>
        </p:nvSpPr>
        <p:spPr>
          <a:xfrm>
            <a:off x="1946817" y="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153" name="Google Shape;1153;p94"/>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chemeClr val="dk1"/>
                </a:solidFill>
              </a:rPr>
              <a:t>Scenario 02 </a:t>
            </a:r>
            <a:r>
              <a:rPr lang="en" sz="2300">
                <a:solidFill>
                  <a:schemeClr val="dk1"/>
                </a:solidFill>
              </a:rPr>
              <a:t>Business /Bay Road Mixed Use</a:t>
            </a:r>
            <a:endParaRPr sz="2300"/>
          </a:p>
        </p:txBody>
      </p:sp>
      <p:sp>
        <p:nvSpPr>
          <p:cNvPr id="1154" name="Google Shape;1154;p94"/>
          <p:cNvSpPr txBox="1"/>
          <p:nvPr/>
        </p:nvSpPr>
        <p:spPr>
          <a:xfrm rot="2204199">
            <a:off x="4440525" y="3353502"/>
            <a:ext cx="1290003" cy="29238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chemeClr val="dk1"/>
                </a:solidFill>
              </a:rPr>
              <a:t>Bay Road</a:t>
            </a:r>
            <a:endParaRPr sz="700">
              <a:solidFill>
                <a:schemeClr val="dk1"/>
              </a:solidFill>
            </a:endParaRPr>
          </a:p>
        </p:txBody>
      </p:sp>
      <p:sp>
        <p:nvSpPr>
          <p:cNvPr id="1155" name="Google Shape;1155;p94"/>
          <p:cNvSpPr txBox="1"/>
          <p:nvPr/>
        </p:nvSpPr>
        <p:spPr>
          <a:xfrm>
            <a:off x="152275" y="916075"/>
            <a:ext cx="4118700" cy="80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dk1"/>
                </a:solidFill>
              </a:rPr>
              <a:t>New Zoning - Existing Fabric</a:t>
            </a:r>
            <a:endParaRPr sz="1200" b="1"/>
          </a:p>
          <a:p>
            <a:pPr marL="0" lvl="0" indent="0" algn="l" rtl="0">
              <a:spcBef>
                <a:spcPts val="0"/>
              </a:spcBef>
              <a:spcAft>
                <a:spcPts val="0"/>
              </a:spcAft>
              <a:buNone/>
            </a:pPr>
            <a:r>
              <a:rPr lang="en" sz="1100" i="1"/>
              <a:t>The new zoning is designed to look like Hamilton. It is tailored to match Hamilton’s beloved fabric and scale. It brings existing buildings into conformity and allows contextual future growth. </a:t>
            </a:r>
            <a:endParaRPr sz="1100" i="1"/>
          </a:p>
          <a:p>
            <a:pPr marL="0" lvl="0" indent="0" algn="l" rtl="0">
              <a:spcBef>
                <a:spcPts val="0"/>
              </a:spcBef>
              <a:spcAft>
                <a:spcPts val="0"/>
              </a:spcAft>
              <a:buNone/>
            </a:pPr>
            <a:endParaRPr sz="700"/>
          </a:p>
        </p:txBody>
      </p:sp>
      <p:sp>
        <p:nvSpPr>
          <p:cNvPr id="1156" name="Google Shape;1156;p94"/>
          <p:cNvSpPr txBox="1">
            <a:spLocks noGrp="1"/>
          </p:cNvSpPr>
          <p:nvPr>
            <p:ph type="sldNum" idx="12"/>
          </p:nvPr>
        </p:nvSpPr>
        <p:spPr>
          <a:xfrm>
            <a:off x="3823055" y="2960108"/>
            <a:ext cx="64500" cy="1539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37</a:t>
            </a:fld>
            <a:endParaRPr/>
          </a:p>
        </p:txBody>
      </p:sp>
      <p:pic>
        <p:nvPicPr>
          <p:cNvPr id="1157" name="Google Shape;1157;p94"/>
          <p:cNvPicPr preferRelativeResize="0">
            <a:picLocks noGrp="1"/>
          </p:cNvPicPr>
          <p:nvPr>
            <p:ph type="pic" idx="2"/>
          </p:nvPr>
        </p:nvPicPr>
        <p:blipFill rotWithShape="1">
          <a:blip r:embed="rId4">
            <a:alphaModFix/>
          </a:blip>
          <a:srcRect l="8913" r="2747"/>
          <a:stretch/>
        </p:blipFill>
        <p:spPr>
          <a:xfrm>
            <a:off x="202525" y="1701225"/>
            <a:ext cx="3873577" cy="3181632"/>
          </a:xfrm>
          <a:prstGeom prst="rect">
            <a:avLst/>
          </a:prstGeom>
          <a:noFill/>
          <a:ln>
            <a:noFill/>
          </a:ln>
        </p:spPr>
      </p:pic>
      <p:sp>
        <p:nvSpPr>
          <p:cNvPr id="1158" name="Google Shape;1158;p94"/>
          <p:cNvSpPr/>
          <p:nvPr/>
        </p:nvSpPr>
        <p:spPr>
          <a:xfrm flipH="1">
            <a:off x="1075250" y="1868802"/>
            <a:ext cx="839400" cy="381000"/>
          </a:xfrm>
          <a:prstGeom prst="wedgeRectCallout">
            <a:avLst>
              <a:gd name="adj1" fmla="val 41926"/>
              <a:gd name="adj2" fmla="val 120361"/>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Greenway frontage for parcels with access to the pedestrian/bike path</a:t>
            </a:r>
            <a:endParaRPr sz="500" b="1"/>
          </a:p>
        </p:txBody>
      </p:sp>
      <p:cxnSp>
        <p:nvCxnSpPr>
          <p:cNvPr id="1159" name="Google Shape;1159;p94"/>
          <p:cNvCxnSpPr/>
          <p:nvPr/>
        </p:nvCxnSpPr>
        <p:spPr>
          <a:xfrm>
            <a:off x="1166468" y="2598936"/>
            <a:ext cx="0" cy="381600"/>
          </a:xfrm>
          <a:prstGeom prst="straightConnector1">
            <a:avLst/>
          </a:prstGeom>
          <a:noFill/>
          <a:ln w="9525" cap="flat" cmpd="sng">
            <a:solidFill>
              <a:schemeClr val="dk1"/>
            </a:solidFill>
            <a:prstDash val="solid"/>
            <a:round/>
            <a:headEnd type="oval" w="med" len="med"/>
            <a:tailEnd type="oval" w="med" len="med"/>
          </a:ln>
        </p:spPr>
      </p:cxnSp>
      <p:sp>
        <p:nvSpPr>
          <p:cNvPr id="1160" name="Google Shape;1160;p94"/>
          <p:cNvSpPr txBox="1"/>
          <p:nvPr/>
        </p:nvSpPr>
        <p:spPr>
          <a:xfrm>
            <a:off x="943782" y="2722404"/>
            <a:ext cx="208800" cy="134700"/>
          </a:xfrm>
          <a:prstGeom prst="rect">
            <a:avLst/>
          </a:prstGeom>
          <a:noFill/>
          <a:ln>
            <a:noFill/>
          </a:ln>
        </p:spPr>
        <p:txBody>
          <a:bodyPr spcFirstLastPara="1" wrap="square" lIns="45725" tIns="45725" rIns="45725" bIns="45725" anchor="ctr" anchorCtr="0">
            <a:noAutofit/>
          </a:bodyPr>
          <a:lstStyle/>
          <a:p>
            <a:pPr marL="0" lvl="0" indent="0" algn="r" rtl="0">
              <a:spcBef>
                <a:spcPts val="0"/>
              </a:spcBef>
              <a:spcAft>
                <a:spcPts val="0"/>
              </a:spcAft>
              <a:buNone/>
            </a:pPr>
            <a:r>
              <a:rPr lang="en" sz="600" b="1">
                <a:solidFill>
                  <a:schemeClr val="dk1"/>
                </a:solidFill>
                <a:highlight>
                  <a:schemeClr val="lt1"/>
                </a:highlight>
              </a:rPr>
              <a:t>37’</a:t>
            </a:r>
            <a:endParaRPr sz="600" b="1">
              <a:solidFill>
                <a:schemeClr val="dk1"/>
              </a:solidFill>
              <a:highlight>
                <a:schemeClr val="lt1"/>
              </a:highlight>
            </a:endParaRPr>
          </a:p>
        </p:txBody>
      </p:sp>
      <p:cxnSp>
        <p:nvCxnSpPr>
          <p:cNvPr id="1161" name="Google Shape;1161;p94"/>
          <p:cNvCxnSpPr/>
          <p:nvPr/>
        </p:nvCxnSpPr>
        <p:spPr>
          <a:xfrm>
            <a:off x="1121206" y="2583764"/>
            <a:ext cx="263400" cy="134700"/>
          </a:xfrm>
          <a:prstGeom prst="straightConnector1">
            <a:avLst/>
          </a:prstGeom>
          <a:noFill/>
          <a:ln w="9525" cap="flat" cmpd="sng">
            <a:solidFill>
              <a:schemeClr val="dk1"/>
            </a:solidFill>
            <a:prstDash val="solid"/>
            <a:round/>
            <a:headEnd type="none" w="med" len="med"/>
            <a:tailEnd type="none" w="med" len="med"/>
          </a:ln>
        </p:spPr>
      </p:cxnSp>
      <p:cxnSp>
        <p:nvCxnSpPr>
          <p:cNvPr id="1162" name="Google Shape;1162;p94"/>
          <p:cNvCxnSpPr/>
          <p:nvPr/>
        </p:nvCxnSpPr>
        <p:spPr>
          <a:xfrm>
            <a:off x="1123899" y="2950426"/>
            <a:ext cx="134100" cy="73800"/>
          </a:xfrm>
          <a:prstGeom prst="straightConnector1">
            <a:avLst/>
          </a:prstGeom>
          <a:noFill/>
          <a:ln w="9525" cap="flat" cmpd="sng">
            <a:solidFill>
              <a:schemeClr val="dk1"/>
            </a:solidFill>
            <a:prstDash val="solid"/>
            <a:round/>
            <a:headEnd type="none" w="med" len="med"/>
            <a:tailEnd type="none" w="med" len="med"/>
          </a:ln>
        </p:spPr>
      </p:cxnSp>
      <p:sp>
        <p:nvSpPr>
          <p:cNvPr id="1163" name="Google Shape;1163;p94"/>
          <p:cNvSpPr/>
          <p:nvPr/>
        </p:nvSpPr>
        <p:spPr>
          <a:xfrm flipH="1">
            <a:off x="3048149" y="2857098"/>
            <a:ext cx="839400" cy="235800"/>
          </a:xfrm>
          <a:prstGeom prst="wedgeRectCallout">
            <a:avLst>
              <a:gd name="adj1" fmla="val 41930"/>
              <a:gd name="adj2" fmla="val 153602"/>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Building Footprint: 2,100 SF </a:t>
            </a:r>
            <a:endParaRPr sz="600" b="1">
              <a:solidFill>
                <a:schemeClr val="dk1"/>
              </a:solidFill>
            </a:endParaRPr>
          </a:p>
        </p:txBody>
      </p:sp>
      <p:sp>
        <p:nvSpPr>
          <p:cNvPr id="1164" name="Google Shape;1164;p94"/>
          <p:cNvSpPr/>
          <p:nvPr/>
        </p:nvSpPr>
        <p:spPr>
          <a:xfrm flipH="1">
            <a:off x="3247503" y="4386723"/>
            <a:ext cx="893100" cy="284100"/>
          </a:xfrm>
          <a:prstGeom prst="wedgeRectCallout">
            <a:avLst>
              <a:gd name="adj1" fmla="val 29103"/>
              <a:gd name="adj2" fmla="val -16331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Total SF: 6,900 SF</a:t>
            </a:r>
            <a:endParaRPr sz="600" b="1">
              <a:solidFill>
                <a:schemeClr val="dk1"/>
              </a:solidFill>
            </a:endParaRPr>
          </a:p>
          <a:p>
            <a:pPr marL="0" lvl="0" indent="0" algn="l" rtl="0">
              <a:spcBef>
                <a:spcPts val="0"/>
              </a:spcBef>
              <a:spcAft>
                <a:spcPts val="0"/>
              </a:spcAft>
              <a:buNone/>
            </a:pPr>
            <a:r>
              <a:rPr lang="en" sz="600" b="1">
                <a:solidFill>
                  <a:schemeClr val="dk1"/>
                </a:solidFill>
              </a:rPr>
              <a:t>FAR: 0.35</a:t>
            </a:r>
            <a:endParaRPr sz="600" b="1">
              <a:solidFill>
                <a:schemeClr val="dk1"/>
              </a:solidFill>
            </a:endParaRPr>
          </a:p>
        </p:txBody>
      </p:sp>
      <p:sp>
        <p:nvSpPr>
          <p:cNvPr id="1165" name="Google Shape;1165;p94"/>
          <p:cNvSpPr txBox="1"/>
          <p:nvPr/>
        </p:nvSpPr>
        <p:spPr>
          <a:xfrm rot="-1757688">
            <a:off x="2545334" y="4618272"/>
            <a:ext cx="639481" cy="187500"/>
          </a:xfrm>
          <a:prstGeom prst="rect">
            <a:avLst/>
          </a:prstGeom>
          <a:no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800">
                <a:solidFill>
                  <a:schemeClr val="dk1"/>
                </a:solidFill>
              </a:rPr>
              <a:t>Bay Rd</a:t>
            </a:r>
            <a:endParaRPr sz="8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95"/>
          <p:cNvSpPr txBox="1">
            <a:spLocks noGrp="1"/>
          </p:cNvSpPr>
          <p:nvPr>
            <p:ph type="body" idx="2"/>
          </p:nvPr>
        </p:nvSpPr>
        <p:spPr>
          <a:xfrm>
            <a:off x="152400" y="1143013"/>
            <a:ext cx="4267500" cy="2031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Known Areas of Planning Board Comments</a:t>
            </a:r>
            <a:endParaRPr b="1"/>
          </a:p>
          <a:p>
            <a:pPr marL="457200" lvl="0" indent="-323850" algn="l" rtl="0">
              <a:spcBef>
                <a:spcPts val="0"/>
              </a:spcBef>
              <a:spcAft>
                <a:spcPts val="0"/>
              </a:spcAft>
              <a:buSzPts val="1500"/>
              <a:buAutoNum type="arabicPeriod"/>
            </a:pPr>
            <a:r>
              <a:rPr lang="en"/>
              <a:t>Special Permit Granting Authority</a:t>
            </a:r>
            <a:endParaRPr/>
          </a:p>
          <a:p>
            <a:pPr marL="457200" lvl="0" indent="-323850" algn="l" rtl="0">
              <a:spcBef>
                <a:spcPts val="0"/>
              </a:spcBef>
              <a:spcAft>
                <a:spcPts val="0"/>
              </a:spcAft>
              <a:buSzPts val="1500"/>
              <a:buAutoNum type="arabicPeriod"/>
            </a:pPr>
            <a:r>
              <a:rPr lang="en"/>
              <a:t>Additional Use Table changes</a:t>
            </a:r>
            <a:endParaRPr/>
          </a:p>
          <a:p>
            <a:pPr marL="457200" lvl="0" indent="-323850" algn="l" rtl="0">
              <a:spcBef>
                <a:spcPts val="0"/>
              </a:spcBef>
              <a:spcAft>
                <a:spcPts val="0"/>
              </a:spcAft>
              <a:buSzPts val="1500"/>
              <a:buAutoNum type="arabicPeriod"/>
            </a:pPr>
            <a:r>
              <a:rPr lang="en"/>
              <a:t>Applicability/nonconforming section</a:t>
            </a:r>
            <a:br>
              <a:rPr lang="en"/>
            </a:br>
            <a:endParaRPr sz="1200" i="1"/>
          </a:p>
          <a:p>
            <a:pPr marL="0" lvl="0" indent="0" algn="l" rtl="0">
              <a:spcBef>
                <a:spcPts val="0"/>
              </a:spcBef>
              <a:spcAft>
                <a:spcPts val="0"/>
              </a:spcAft>
              <a:buNone/>
            </a:pPr>
            <a:endParaRPr/>
          </a:p>
          <a:p>
            <a:pPr marL="0" lvl="0" indent="0" algn="l" rtl="0">
              <a:spcBef>
                <a:spcPts val="0"/>
              </a:spcBef>
              <a:spcAft>
                <a:spcPts val="0"/>
              </a:spcAft>
              <a:buNone/>
            </a:pPr>
            <a:r>
              <a:rPr lang="en"/>
              <a:t>Will be addressed in a revised final draft to be issued on 5/27, provided there is clear direction from the full Planning Board on desired changes.</a:t>
            </a:r>
            <a:endParaRPr/>
          </a:p>
        </p:txBody>
      </p:sp>
      <p:sp>
        <p:nvSpPr>
          <p:cNvPr id="1171" name="Google Shape;1171;p95"/>
          <p:cNvSpPr txBox="1">
            <a:spLocks noGrp="1"/>
          </p:cNvSpPr>
          <p:nvPr>
            <p:ph type="title"/>
          </p:nvPr>
        </p:nvSpPr>
        <p:spPr>
          <a:xfrm>
            <a:off x="152400" y="342900"/>
            <a:ext cx="88392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Next Steps</a:t>
            </a:r>
            <a:endParaRPr/>
          </a:p>
        </p:txBody>
      </p:sp>
      <p:sp>
        <p:nvSpPr>
          <p:cNvPr id="1172" name="Google Shape;1172;p95"/>
          <p:cNvSpPr txBox="1">
            <a:spLocks noGrp="1"/>
          </p:cNvSpPr>
          <p:nvPr>
            <p:ph type="subTitle" idx="1"/>
          </p:nvPr>
        </p:nvSpPr>
        <p:spPr>
          <a:xfrm>
            <a:off x="152400" y="722450"/>
            <a:ext cx="8839200" cy="19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73" name="Google Shape;1173;p95"/>
          <p:cNvSpPr txBox="1">
            <a:spLocks noGrp="1"/>
          </p:cNvSpPr>
          <p:nvPr>
            <p:ph type="body" idx="3"/>
          </p:nvPr>
        </p:nvSpPr>
        <p:spPr>
          <a:xfrm>
            <a:off x="4724250" y="1143013"/>
            <a:ext cx="4267500" cy="6927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Outreach</a:t>
            </a:r>
            <a:endParaRPr b="1"/>
          </a:p>
          <a:p>
            <a:pPr marL="457200" lvl="0" indent="-323850" algn="l" rtl="0">
              <a:spcBef>
                <a:spcPts val="0"/>
              </a:spcBef>
              <a:spcAft>
                <a:spcPts val="0"/>
              </a:spcAft>
              <a:buSzPts val="1500"/>
              <a:buAutoNum type="arabicPeriod"/>
            </a:pPr>
            <a:r>
              <a:rPr lang="en"/>
              <a:t>Existing vs. Proposed Zoning Comparison Factsheets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96"/>
          <p:cNvSpPr txBox="1">
            <a:spLocks noGrp="1"/>
          </p:cNvSpPr>
          <p:nvPr>
            <p:ph type="title"/>
          </p:nvPr>
        </p:nvSpPr>
        <p:spPr>
          <a:xfrm>
            <a:off x="457200" y="1257238"/>
            <a:ext cx="8534400" cy="507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61"/>
          <p:cNvSpPr txBox="1">
            <a:spLocks noGrp="1"/>
          </p:cNvSpPr>
          <p:nvPr>
            <p:ph type="title"/>
          </p:nvPr>
        </p:nvSpPr>
        <p:spPr>
          <a:xfrm>
            <a:off x="76200" y="171450"/>
            <a:ext cx="44196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Remaining Public Process</a:t>
            </a:r>
            <a:endParaRPr/>
          </a:p>
        </p:txBody>
      </p:sp>
      <p:sp>
        <p:nvSpPr>
          <p:cNvPr id="600" name="Google Shape;600;p61"/>
          <p:cNvSpPr txBox="1">
            <a:spLocks noGrp="1"/>
          </p:cNvSpPr>
          <p:nvPr>
            <p:ph type="body" idx="2"/>
          </p:nvPr>
        </p:nvSpPr>
        <p:spPr>
          <a:xfrm>
            <a:off x="152400" y="889725"/>
            <a:ext cx="5310000" cy="3400200"/>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endParaRPr sz="900">
              <a:solidFill>
                <a:srgbClr val="222222"/>
              </a:solidFill>
              <a:highlight>
                <a:schemeClr val="lt1"/>
              </a:highlight>
            </a:endParaRPr>
          </a:p>
          <a:p>
            <a:pPr marL="228600" lvl="0" indent="-209550" algn="l" rtl="0">
              <a:lnSpc>
                <a:spcPct val="115000"/>
              </a:lnSpc>
              <a:spcBef>
                <a:spcPts val="0"/>
              </a:spcBef>
              <a:spcAft>
                <a:spcPts val="0"/>
              </a:spcAft>
              <a:buClr>
                <a:schemeClr val="dk1"/>
              </a:buClr>
              <a:buSzPts val="1500"/>
              <a:buAutoNum type="arabicPeriod"/>
            </a:pPr>
            <a:r>
              <a:rPr lang="en" b="1">
                <a:solidFill>
                  <a:schemeClr val="dk1"/>
                </a:solidFill>
              </a:rPr>
              <a:t>Draft Code Framework: </a:t>
            </a:r>
            <a:r>
              <a:rPr lang="en">
                <a:solidFill>
                  <a:schemeClr val="dk1"/>
                </a:solidFill>
              </a:rPr>
              <a:t>April 1</a:t>
            </a:r>
            <a:br>
              <a:rPr lang="en">
                <a:solidFill>
                  <a:schemeClr val="dk1"/>
                </a:solidFill>
              </a:rPr>
            </a:br>
            <a:r>
              <a:rPr lang="en" sz="900">
                <a:solidFill>
                  <a:srgbClr val="222222"/>
                </a:solidFill>
                <a:highlight>
                  <a:schemeClr val="lt1"/>
                </a:highlight>
              </a:rPr>
              <a:t>This Planning Board meeting focused on presenting the draft code framework developed with the Task Force to orient the Planning Board. The first full written draft of the code was shared as a follow-up to the meeting. This was the first opportunity for public comment on the code.</a:t>
            </a:r>
            <a:r>
              <a:rPr lang="en" sz="900" i="1">
                <a:solidFill>
                  <a:schemeClr val="dk1"/>
                </a:solidFill>
              </a:rPr>
              <a:t/>
            </a:r>
            <a:br>
              <a:rPr lang="en" sz="900" i="1">
                <a:solidFill>
                  <a:schemeClr val="dk1"/>
                </a:solidFill>
              </a:rPr>
            </a:br>
            <a:endParaRPr sz="900" i="1">
              <a:solidFill>
                <a:schemeClr val="dk1"/>
              </a:solidFill>
            </a:endParaRPr>
          </a:p>
          <a:p>
            <a:pPr marL="228600" lvl="0" indent="-209550" algn="l" rtl="0">
              <a:lnSpc>
                <a:spcPct val="115000"/>
              </a:lnSpc>
              <a:spcBef>
                <a:spcPts val="0"/>
              </a:spcBef>
              <a:spcAft>
                <a:spcPts val="0"/>
              </a:spcAft>
              <a:buClr>
                <a:schemeClr val="dk1"/>
              </a:buClr>
              <a:buSzPts val="1500"/>
              <a:buAutoNum type="arabicPeriod"/>
            </a:pPr>
            <a:r>
              <a:rPr lang="en" b="1">
                <a:solidFill>
                  <a:schemeClr val="dk1"/>
                </a:solidFill>
              </a:rPr>
              <a:t>Draft Code: </a:t>
            </a:r>
            <a:r>
              <a:rPr lang="en">
                <a:solidFill>
                  <a:schemeClr val="dk1"/>
                </a:solidFill>
              </a:rPr>
              <a:t>April 8</a:t>
            </a:r>
            <a:br>
              <a:rPr lang="en">
                <a:solidFill>
                  <a:schemeClr val="dk1"/>
                </a:solidFill>
              </a:rPr>
            </a:br>
            <a:r>
              <a:rPr lang="en" sz="900">
                <a:solidFill>
                  <a:srgbClr val="222222"/>
                </a:solidFill>
              </a:rPr>
              <a:t>This meeting was an opportunity for more detailed feedback from the Planning Board on the full draft code.</a:t>
            </a:r>
            <a:r>
              <a:rPr lang="en" sz="900" i="1">
                <a:solidFill>
                  <a:schemeClr val="dk1"/>
                </a:solidFill>
              </a:rPr>
              <a:t/>
            </a:r>
            <a:br>
              <a:rPr lang="en" sz="900" i="1">
                <a:solidFill>
                  <a:schemeClr val="dk1"/>
                </a:solidFill>
              </a:rPr>
            </a:br>
            <a:endParaRPr sz="900" i="1">
              <a:solidFill>
                <a:schemeClr val="dk1"/>
              </a:solidFill>
            </a:endParaRPr>
          </a:p>
          <a:p>
            <a:pPr marL="228600" lvl="0" indent="-209550" algn="l" rtl="0">
              <a:lnSpc>
                <a:spcPct val="115000"/>
              </a:lnSpc>
              <a:spcBef>
                <a:spcPts val="0"/>
              </a:spcBef>
              <a:spcAft>
                <a:spcPts val="0"/>
              </a:spcAft>
              <a:buClr>
                <a:schemeClr val="dk1"/>
              </a:buClr>
              <a:buSzPts val="1500"/>
              <a:buAutoNum type="arabicPeriod"/>
            </a:pPr>
            <a:r>
              <a:rPr lang="en" b="1">
                <a:solidFill>
                  <a:schemeClr val="dk1"/>
                </a:solidFill>
              </a:rPr>
              <a:t>Revised Code:</a:t>
            </a:r>
            <a:r>
              <a:rPr lang="en">
                <a:solidFill>
                  <a:schemeClr val="dk1"/>
                </a:solidFill>
              </a:rPr>
              <a:t> April 29</a:t>
            </a:r>
            <a:br>
              <a:rPr lang="en">
                <a:solidFill>
                  <a:schemeClr val="dk1"/>
                </a:solidFill>
              </a:rPr>
            </a:br>
            <a:r>
              <a:rPr lang="en" sz="900">
                <a:solidFill>
                  <a:srgbClr val="222222"/>
                </a:solidFill>
              </a:rPr>
              <a:t>This Planning Board and Select Board meeting will be the final opportunity for substantive Planning Board comment on the code.</a:t>
            </a:r>
            <a:endParaRPr sz="1300" i="1">
              <a:solidFill>
                <a:schemeClr val="dk1"/>
              </a:solidFill>
            </a:endParaRPr>
          </a:p>
          <a:p>
            <a:pPr marL="228600" lvl="0" indent="0" algn="l" rtl="0">
              <a:lnSpc>
                <a:spcPct val="115000"/>
              </a:lnSpc>
              <a:spcBef>
                <a:spcPts val="0"/>
              </a:spcBef>
              <a:spcAft>
                <a:spcPts val="0"/>
              </a:spcAft>
              <a:buClr>
                <a:schemeClr val="dk1"/>
              </a:buClr>
              <a:buSzPts val="600"/>
              <a:buFont typeface="Arial"/>
              <a:buNone/>
            </a:pPr>
            <a:endParaRPr sz="900" i="1">
              <a:solidFill>
                <a:schemeClr val="dk1"/>
              </a:solidFill>
            </a:endParaRPr>
          </a:p>
          <a:p>
            <a:pPr marL="228600" lvl="0" indent="-209550" algn="l" rtl="0">
              <a:lnSpc>
                <a:spcPct val="115000"/>
              </a:lnSpc>
              <a:spcBef>
                <a:spcPts val="0"/>
              </a:spcBef>
              <a:spcAft>
                <a:spcPts val="0"/>
              </a:spcAft>
              <a:buClr>
                <a:schemeClr val="dk1"/>
              </a:buClr>
              <a:buSzPts val="1500"/>
              <a:buAutoNum type="arabicPeriod"/>
            </a:pPr>
            <a:r>
              <a:rPr lang="en" b="1">
                <a:solidFill>
                  <a:schemeClr val="dk1"/>
                </a:solidFill>
                <a:highlight>
                  <a:schemeClr val="accent3"/>
                </a:highlight>
              </a:rPr>
              <a:t>Final Code Public Hearing:</a:t>
            </a:r>
            <a:r>
              <a:rPr lang="en">
                <a:solidFill>
                  <a:schemeClr val="dk1"/>
                </a:solidFill>
                <a:highlight>
                  <a:schemeClr val="accent3"/>
                </a:highlight>
              </a:rPr>
              <a:t> May 20</a:t>
            </a:r>
            <a:endParaRPr>
              <a:solidFill>
                <a:schemeClr val="dk1"/>
              </a:solidFill>
              <a:highlight>
                <a:schemeClr val="accent3"/>
              </a:highlight>
            </a:endParaRPr>
          </a:p>
          <a:p>
            <a:pPr marL="228600" lvl="0" indent="0" algn="l" rtl="0">
              <a:lnSpc>
                <a:spcPct val="115000"/>
              </a:lnSpc>
              <a:spcBef>
                <a:spcPts val="0"/>
              </a:spcBef>
              <a:spcAft>
                <a:spcPts val="0"/>
              </a:spcAft>
              <a:buClr>
                <a:schemeClr val="dk1"/>
              </a:buClr>
              <a:buSzPts val="600"/>
              <a:buFont typeface="Arial"/>
              <a:buNone/>
            </a:pPr>
            <a:r>
              <a:rPr lang="en" sz="900">
                <a:solidFill>
                  <a:srgbClr val="222222"/>
                </a:solidFill>
              </a:rPr>
              <a:t>This Planning Board meeting, ideally</a:t>
            </a:r>
            <a:r>
              <a:rPr lang="en" sz="900">
                <a:solidFill>
                  <a:srgbClr val="222222"/>
                </a:solidFill>
                <a:highlight>
                  <a:schemeClr val="lt1"/>
                </a:highlight>
              </a:rPr>
              <a:t> a joint meeting with the Select Board, will serve as a handoff from the Planning to the Select Board as well as</a:t>
            </a:r>
            <a:r>
              <a:rPr lang="en" sz="900">
                <a:solidFill>
                  <a:srgbClr val="222222"/>
                </a:solidFill>
              </a:rPr>
              <a:t> the final opportunity for public comment on the code.</a:t>
            </a:r>
            <a:r>
              <a:rPr lang="en" sz="900">
                <a:solidFill>
                  <a:srgbClr val="222222"/>
                </a:solidFill>
                <a:highlight>
                  <a:schemeClr val="lt1"/>
                </a:highlight>
              </a:rPr>
              <a:t/>
            </a:r>
            <a:br>
              <a:rPr lang="en" sz="900">
                <a:solidFill>
                  <a:srgbClr val="222222"/>
                </a:solidFill>
                <a:highlight>
                  <a:schemeClr val="lt1"/>
                </a:highlight>
              </a:rPr>
            </a:br>
            <a:r>
              <a:rPr lang="en" sz="700" i="1">
                <a:solidFill>
                  <a:srgbClr val="222222"/>
                </a:solidFill>
                <a:highlight>
                  <a:schemeClr val="lt1"/>
                </a:highlight>
              </a:rPr>
              <a:t>Note: code needs to be final and go to warrant by no less than 2 weeks prior to Town Meeting. Suggest 6/5 as a target date.</a:t>
            </a:r>
            <a:endParaRPr b="1">
              <a:highlight>
                <a:schemeClr val="accent3"/>
              </a:highlight>
            </a:endParaRPr>
          </a:p>
        </p:txBody>
      </p:sp>
      <p:sp>
        <p:nvSpPr>
          <p:cNvPr id="601" name="Google Shape;601;p61"/>
          <p:cNvSpPr txBox="1"/>
          <p:nvPr/>
        </p:nvSpPr>
        <p:spPr>
          <a:xfrm>
            <a:off x="6554700" y="1031575"/>
            <a:ext cx="6180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Apr</a:t>
            </a:r>
            <a:endParaRPr sz="700" b="1">
              <a:solidFill>
                <a:srgbClr val="FFFFFF"/>
              </a:solidFill>
            </a:endParaRPr>
          </a:p>
        </p:txBody>
      </p:sp>
      <p:sp>
        <p:nvSpPr>
          <p:cNvPr id="602" name="Google Shape;602;p61"/>
          <p:cNvSpPr txBox="1"/>
          <p:nvPr/>
        </p:nvSpPr>
        <p:spPr>
          <a:xfrm>
            <a:off x="7224930" y="1031575"/>
            <a:ext cx="6180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May</a:t>
            </a:r>
            <a:endParaRPr sz="700" b="1">
              <a:solidFill>
                <a:srgbClr val="FFFFFF"/>
              </a:solidFill>
            </a:endParaRPr>
          </a:p>
        </p:txBody>
      </p:sp>
      <p:sp>
        <p:nvSpPr>
          <p:cNvPr id="603" name="Google Shape;603;p61"/>
          <p:cNvSpPr txBox="1"/>
          <p:nvPr/>
        </p:nvSpPr>
        <p:spPr>
          <a:xfrm>
            <a:off x="7895163" y="1031575"/>
            <a:ext cx="618000" cy="149400"/>
          </a:xfrm>
          <a:prstGeom prst="rect">
            <a:avLst/>
          </a:prstGeom>
          <a:solidFill>
            <a:srgbClr val="357C88"/>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rgbClr val="FFFFFF"/>
                </a:solidFill>
              </a:rPr>
              <a:t>Jun</a:t>
            </a:r>
            <a:endParaRPr sz="700" b="1">
              <a:solidFill>
                <a:srgbClr val="FFFFFF"/>
              </a:solidFill>
            </a:endParaRPr>
          </a:p>
        </p:txBody>
      </p:sp>
      <p:sp>
        <p:nvSpPr>
          <p:cNvPr id="604" name="Google Shape;604;p61"/>
          <p:cNvSpPr/>
          <p:nvPr/>
        </p:nvSpPr>
        <p:spPr>
          <a:xfrm>
            <a:off x="8327325" y="1758754"/>
            <a:ext cx="642300" cy="149400"/>
          </a:xfrm>
          <a:prstGeom prst="homePlate">
            <a:avLst>
              <a:gd name="adj" fmla="val 0"/>
            </a:avLst>
          </a:prstGeom>
          <a:solidFill>
            <a:srgbClr val="00456E"/>
          </a:solidFill>
          <a:ln w="9525" cap="flat" cmpd="sng">
            <a:solidFill>
              <a:srgbClr val="00456E"/>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None/>
            </a:pPr>
            <a:r>
              <a:rPr lang="en" sz="700">
                <a:solidFill>
                  <a:srgbClr val="FFFFFF"/>
                </a:solidFill>
                <a:latin typeface="Oswald Medium"/>
                <a:ea typeface="Oswald Medium"/>
                <a:cs typeface="Oswald Medium"/>
                <a:sym typeface="Oswald Medium"/>
              </a:rPr>
              <a:t>         Town Vote</a:t>
            </a:r>
            <a:endParaRPr sz="700">
              <a:solidFill>
                <a:srgbClr val="FFFFFF"/>
              </a:solidFill>
              <a:latin typeface="Oswald Medium"/>
              <a:ea typeface="Oswald Medium"/>
              <a:cs typeface="Oswald Medium"/>
              <a:sym typeface="Oswald Medium"/>
            </a:endParaRPr>
          </a:p>
        </p:txBody>
      </p:sp>
      <p:sp>
        <p:nvSpPr>
          <p:cNvPr id="605" name="Google Shape;605;p61"/>
          <p:cNvSpPr/>
          <p:nvPr/>
        </p:nvSpPr>
        <p:spPr>
          <a:xfrm>
            <a:off x="8133306" y="1758754"/>
            <a:ext cx="416700" cy="417000"/>
          </a:xfrm>
          <a:prstGeom prst="ellipse">
            <a:avLst/>
          </a:prstGeom>
          <a:solidFill>
            <a:srgbClr val="FFFFFF"/>
          </a:solidFill>
          <a:ln w="19050" cap="flat" cmpd="sng">
            <a:solidFill>
              <a:srgbClr val="00456E"/>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r>
              <a:rPr lang="en" sz="700">
                <a:solidFill>
                  <a:srgbClr val="00456E"/>
                </a:solidFill>
                <a:latin typeface="Oswald Medium"/>
                <a:ea typeface="Oswald Medium"/>
                <a:cs typeface="Oswald Medium"/>
                <a:sym typeface="Oswald Medium"/>
              </a:rPr>
              <a:t>6/26</a:t>
            </a:r>
            <a:endParaRPr sz="700">
              <a:solidFill>
                <a:srgbClr val="00456E"/>
              </a:solidFill>
              <a:latin typeface="Oswald Medium"/>
              <a:ea typeface="Oswald Medium"/>
              <a:cs typeface="Oswald Medium"/>
              <a:sym typeface="Oswald Medium"/>
            </a:endParaRPr>
          </a:p>
        </p:txBody>
      </p:sp>
      <p:sp>
        <p:nvSpPr>
          <p:cNvPr id="606" name="Google Shape;606;p61"/>
          <p:cNvSpPr/>
          <p:nvPr/>
        </p:nvSpPr>
        <p:spPr>
          <a:xfrm>
            <a:off x="7243938" y="1758754"/>
            <a:ext cx="727200" cy="149400"/>
          </a:xfrm>
          <a:prstGeom prst="homePlate">
            <a:avLst>
              <a:gd name="adj" fmla="val 0"/>
            </a:avLst>
          </a:prstGeom>
          <a:solidFill>
            <a:srgbClr val="00456E"/>
          </a:solidFill>
          <a:ln w="9525" cap="flat" cmpd="sng">
            <a:solidFill>
              <a:srgbClr val="00456E"/>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None/>
            </a:pPr>
            <a:r>
              <a:rPr lang="en" sz="700">
                <a:solidFill>
                  <a:srgbClr val="FFFFFF"/>
                </a:solidFill>
                <a:latin typeface="Oswald Medium"/>
                <a:ea typeface="Oswald Medium"/>
                <a:cs typeface="Oswald Medium"/>
                <a:sym typeface="Oswald Medium"/>
              </a:rPr>
              <a:t>Final Warrant</a:t>
            </a:r>
            <a:endParaRPr sz="700">
              <a:solidFill>
                <a:srgbClr val="FFFFFF"/>
              </a:solidFill>
              <a:latin typeface="Oswald Medium"/>
              <a:ea typeface="Oswald Medium"/>
              <a:cs typeface="Oswald Medium"/>
              <a:sym typeface="Oswald Medium"/>
            </a:endParaRPr>
          </a:p>
        </p:txBody>
      </p:sp>
      <p:sp>
        <p:nvSpPr>
          <p:cNvPr id="607" name="Google Shape;607;p61"/>
          <p:cNvSpPr/>
          <p:nvPr/>
        </p:nvSpPr>
        <p:spPr>
          <a:xfrm>
            <a:off x="7770462" y="1758754"/>
            <a:ext cx="416700" cy="417000"/>
          </a:xfrm>
          <a:prstGeom prst="ellipse">
            <a:avLst/>
          </a:prstGeom>
          <a:solidFill>
            <a:srgbClr val="FFFFFF"/>
          </a:solidFill>
          <a:ln w="19050" cap="flat" cmpd="sng">
            <a:solidFill>
              <a:srgbClr val="00456E"/>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r>
              <a:rPr lang="en" sz="700">
                <a:solidFill>
                  <a:srgbClr val="00456E"/>
                </a:solidFill>
                <a:latin typeface="Oswald Medium"/>
                <a:ea typeface="Oswald Medium"/>
                <a:cs typeface="Oswald Medium"/>
                <a:sym typeface="Oswald Medium"/>
              </a:rPr>
              <a:t>6/5</a:t>
            </a:r>
            <a:endParaRPr sz="700">
              <a:solidFill>
                <a:srgbClr val="00456E"/>
              </a:solidFill>
              <a:latin typeface="Oswald Medium"/>
              <a:ea typeface="Oswald Medium"/>
              <a:cs typeface="Oswald Medium"/>
              <a:sym typeface="Oswald Medium"/>
            </a:endParaRPr>
          </a:p>
        </p:txBody>
      </p:sp>
      <p:cxnSp>
        <p:nvCxnSpPr>
          <p:cNvPr id="608" name="Google Shape;608;p61"/>
          <p:cNvCxnSpPr/>
          <p:nvPr/>
        </p:nvCxnSpPr>
        <p:spPr>
          <a:xfrm flipH="1">
            <a:off x="6359325" y="1410725"/>
            <a:ext cx="8217600" cy="300"/>
          </a:xfrm>
          <a:prstGeom prst="straightConnector1">
            <a:avLst/>
          </a:prstGeom>
          <a:noFill/>
          <a:ln w="19050" cap="flat" cmpd="sng">
            <a:solidFill>
              <a:srgbClr val="00456E"/>
            </a:solidFill>
            <a:prstDash val="dot"/>
            <a:round/>
            <a:headEnd type="none" w="med" len="med"/>
            <a:tailEnd type="none" w="med" len="med"/>
          </a:ln>
        </p:spPr>
      </p:cxnSp>
      <p:sp>
        <p:nvSpPr>
          <p:cNvPr id="609" name="Google Shape;609;p61"/>
          <p:cNvSpPr/>
          <p:nvPr/>
        </p:nvSpPr>
        <p:spPr>
          <a:xfrm>
            <a:off x="5701650" y="1336250"/>
            <a:ext cx="801900" cy="149400"/>
          </a:xfrm>
          <a:prstGeom prst="homePlate">
            <a:avLst>
              <a:gd name="adj" fmla="val 50000"/>
            </a:avLst>
          </a:prstGeom>
          <a:solidFill>
            <a:srgbClr val="FFFFF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None/>
            </a:pPr>
            <a:r>
              <a:rPr lang="en" sz="700" b="1">
                <a:solidFill>
                  <a:srgbClr val="00456E"/>
                </a:solidFill>
              </a:rPr>
              <a:t>Planning Board</a:t>
            </a:r>
            <a:endParaRPr sz="700" b="1">
              <a:solidFill>
                <a:srgbClr val="00456E"/>
              </a:solidFill>
            </a:endParaRPr>
          </a:p>
          <a:p>
            <a:pPr marL="0" marR="0" lvl="0" indent="0" algn="l" rtl="0">
              <a:lnSpc>
                <a:spcPct val="100000"/>
              </a:lnSpc>
              <a:spcBef>
                <a:spcPts val="0"/>
              </a:spcBef>
              <a:spcAft>
                <a:spcPts val="0"/>
              </a:spcAft>
              <a:buNone/>
            </a:pPr>
            <a:r>
              <a:rPr lang="en" sz="700" b="1">
                <a:solidFill>
                  <a:srgbClr val="00456E"/>
                </a:solidFill>
              </a:rPr>
              <a:t>Meetings</a:t>
            </a:r>
            <a:endParaRPr sz="700" b="1">
              <a:solidFill>
                <a:srgbClr val="00456E"/>
              </a:solidFill>
            </a:endParaRPr>
          </a:p>
        </p:txBody>
      </p:sp>
      <p:sp>
        <p:nvSpPr>
          <p:cNvPr id="610" name="Google Shape;610;p61"/>
          <p:cNvSpPr/>
          <p:nvPr/>
        </p:nvSpPr>
        <p:spPr>
          <a:xfrm>
            <a:off x="6554700" y="1371163"/>
            <a:ext cx="77100" cy="77100"/>
          </a:xfrm>
          <a:prstGeom prst="ellipse">
            <a:avLst/>
          </a:prstGeom>
          <a:solidFill>
            <a:srgbClr val="00456E"/>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611" name="Google Shape;611;p61"/>
          <p:cNvSpPr/>
          <p:nvPr/>
        </p:nvSpPr>
        <p:spPr>
          <a:xfrm>
            <a:off x="7050000" y="1371163"/>
            <a:ext cx="77100" cy="77100"/>
          </a:xfrm>
          <a:prstGeom prst="ellipse">
            <a:avLst/>
          </a:prstGeom>
          <a:solidFill>
            <a:srgbClr val="00456E"/>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612" name="Google Shape;612;p61"/>
          <p:cNvSpPr/>
          <p:nvPr/>
        </p:nvSpPr>
        <p:spPr>
          <a:xfrm>
            <a:off x="6745200" y="1371163"/>
            <a:ext cx="77100" cy="77100"/>
          </a:xfrm>
          <a:prstGeom prst="ellipse">
            <a:avLst/>
          </a:prstGeom>
          <a:solidFill>
            <a:srgbClr val="00456E"/>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613" name="Google Shape;613;p61"/>
          <p:cNvSpPr/>
          <p:nvPr/>
        </p:nvSpPr>
        <p:spPr>
          <a:xfrm>
            <a:off x="7583400" y="1371163"/>
            <a:ext cx="77100" cy="77100"/>
          </a:xfrm>
          <a:prstGeom prst="ellipse">
            <a:avLst/>
          </a:prstGeom>
          <a:solidFill>
            <a:srgbClr val="00456E"/>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1182"/>
        <p:cNvGrpSpPr/>
        <p:nvPr/>
      </p:nvGrpSpPr>
      <p:grpSpPr>
        <a:xfrm>
          <a:off x="0" y="0"/>
          <a:ext cx="0" cy="0"/>
          <a:chOff x="0" y="0"/>
          <a:chExt cx="0" cy="0"/>
        </a:xfrm>
      </p:grpSpPr>
      <p:pic>
        <p:nvPicPr>
          <p:cNvPr id="1183" name="Google Shape;1183;p97" descr="A house with trees and grass&#10;&#10;AI-generated content may be incorrect."/>
          <p:cNvPicPr preferRelativeResize="0"/>
          <p:nvPr/>
        </p:nvPicPr>
        <p:blipFill rotWithShape="1">
          <a:blip r:embed="rId3">
            <a:alphaModFix/>
          </a:blip>
          <a:srcRect t="10187" b="13272"/>
          <a:stretch/>
        </p:blipFill>
        <p:spPr>
          <a:xfrm>
            <a:off x="-166099" y="2903000"/>
            <a:ext cx="3469175" cy="2052600"/>
          </a:xfrm>
          <a:prstGeom prst="rect">
            <a:avLst/>
          </a:prstGeom>
          <a:noFill/>
          <a:ln>
            <a:noFill/>
          </a:ln>
        </p:spPr>
      </p:pic>
      <p:pic>
        <p:nvPicPr>
          <p:cNvPr id="1184" name="Google Shape;1184;p97"/>
          <p:cNvPicPr preferRelativeResize="0"/>
          <p:nvPr/>
        </p:nvPicPr>
        <p:blipFill>
          <a:blip r:embed="rId4">
            <a:alphaModFix/>
          </a:blip>
          <a:stretch>
            <a:fillRect/>
          </a:stretch>
        </p:blipFill>
        <p:spPr>
          <a:xfrm>
            <a:off x="3303075" y="2205800"/>
            <a:ext cx="5840924" cy="2705101"/>
          </a:xfrm>
          <a:prstGeom prst="rect">
            <a:avLst/>
          </a:prstGeom>
          <a:noFill/>
          <a:ln>
            <a:noFill/>
          </a:ln>
        </p:spPr>
      </p:pic>
      <p:pic>
        <p:nvPicPr>
          <p:cNvPr id="1185" name="Google Shape;1185;p97" title="Screenshot 2025-05-19 at 7.54.11 PM.png"/>
          <p:cNvPicPr preferRelativeResize="0"/>
          <p:nvPr/>
        </p:nvPicPr>
        <p:blipFill>
          <a:blip r:embed="rId5">
            <a:alphaModFix/>
          </a:blip>
          <a:stretch>
            <a:fillRect/>
          </a:stretch>
        </p:blipFill>
        <p:spPr>
          <a:xfrm>
            <a:off x="-3241525" y="481575"/>
            <a:ext cx="3075415" cy="19009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pic>
        <p:nvPicPr>
          <p:cNvPr id="1190" name="Google Shape;1190;p98"/>
          <p:cNvPicPr preferRelativeResize="0"/>
          <p:nvPr/>
        </p:nvPicPr>
        <p:blipFill rotWithShape="1">
          <a:blip r:embed="rId3">
            <a:alphaModFix/>
          </a:blip>
          <a:srcRect/>
          <a:stretch/>
        </p:blipFill>
        <p:spPr>
          <a:xfrm>
            <a:off x="152325" y="914413"/>
            <a:ext cx="8839352" cy="4001011"/>
          </a:xfrm>
          <a:prstGeom prst="rect">
            <a:avLst/>
          </a:prstGeom>
          <a:noFill/>
          <a:ln>
            <a:noFill/>
          </a:ln>
        </p:spPr>
      </p:pic>
      <p:pic>
        <p:nvPicPr>
          <p:cNvPr id="1191" name="Google Shape;1191;p98"/>
          <p:cNvPicPr preferRelativeResize="0"/>
          <p:nvPr/>
        </p:nvPicPr>
        <p:blipFill rotWithShape="1">
          <a:blip r:embed="rId4">
            <a:alphaModFix/>
          </a:blip>
          <a:srcRect l="359" t="426" r="-360" b="2627"/>
          <a:stretch/>
        </p:blipFill>
        <p:spPr>
          <a:xfrm rot="1236343">
            <a:off x="2084750" y="646584"/>
            <a:ext cx="5857012" cy="3244833"/>
          </a:xfrm>
          <a:prstGeom prst="rect">
            <a:avLst/>
          </a:prstGeom>
          <a:noFill/>
          <a:ln>
            <a:noFill/>
          </a:ln>
        </p:spPr>
      </p:pic>
      <p:sp>
        <p:nvSpPr>
          <p:cNvPr id="1192" name="Google Shape;1192;p98"/>
          <p:cNvSpPr/>
          <p:nvPr/>
        </p:nvSpPr>
        <p:spPr>
          <a:xfrm>
            <a:off x="-208637" y="-335637"/>
            <a:ext cx="6876300" cy="1250100"/>
          </a:xfrm>
          <a:prstGeom prst="rect">
            <a:avLst/>
          </a:prstGeom>
          <a:solidFill>
            <a:schemeClr val="lt1"/>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1193" name="Google Shape;1193;p98"/>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41</a:t>
            </a:fld>
            <a:endParaRPr/>
          </a:p>
        </p:txBody>
      </p:sp>
      <p:sp>
        <p:nvSpPr>
          <p:cNvPr id="1194" name="Google Shape;1194;p98"/>
          <p:cNvSpPr txBox="1">
            <a:spLocks noGrp="1"/>
          </p:cNvSpPr>
          <p:nvPr>
            <p:ph type="title"/>
          </p:nvPr>
        </p:nvSpPr>
        <p:spPr>
          <a:xfrm>
            <a:off x="76125" y="171419"/>
            <a:ext cx="44199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Downtown FAR Analysis</a:t>
            </a:r>
            <a:endParaRPr/>
          </a:p>
        </p:txBody>
      </p:sp>
      <p:sp>
        <p:nvSpPr>
          <p:cNvPr id="1195" name="Google Shape;1195;p98"/>
          <p:cNvSpPr txBox="1">
            <a:spLocks noGrp="1"/>
          </p:cNvSpPr>
          <p:nvPr>
            <p:ph type="subTitle" idx="3"/>
          </p:nvPr>
        </p:nvSpPr>
        <p:spPr>
          <a:xfrm>
            <a:off x="76125" y="361938"/>
            <a:ext cx="4419900" cy="9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96" name="Google Shape;1196;p98"/>
          <p:cNvSpPr txBox="1"/>
          <p:nvPr/>
        </p:nvSpPr>
        <p:spPr>
          <a:xfrm>
            <a:off x="5711700" y="2787250"/>
            <a:ext cx="637200" cy="155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00" b="1"/>
              <a:t>Winthrop School</a:t>
            </a:r>
            <a:endParaRPr sz="700" b="1"/>
          </a:p>
        </p:txBody>
      </p:sp>
      <p:sp>
        <p:nvSpPr>
          <p:cNvPr id="1197" name="Google Shape;1197;p98"/>
          <p:cNvSpPr txBox="1"/>
          <p:nvPr/>
        </p:nvSpPr>
        <p:spPr>
          <a:xfrm>
            <a:off x="5176800" y="2016169"/>
            <a:ext cx="879600" cy="155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00" b="1"/>
              <a:t>Senior Center</a:t>
            </a:r>
            <a:endParaRPr sz="700" b="1"/>
          </a:p>
        </p:txBody>
      </p:sp>
      <p:cxnSp>
        <p:nvCxnSpPr>
          <p:cNvPr id="1198" name="Google Shape;1198;p98"/>
          <p:cNvCxnSpPr/>
          <p:nvPr/>
        </p:nvCxnSpPr>
        <p:spPr>
          <a:xfrm>
            <a:off x="5376938" y="2139188"/>
            <a:ext cx="0" cy="425100"/>
          </a:xfrm>
          <a:prstGeom prst="straightConnector1">
            <a:avLst/>
          </a:prstGeom>
          <a:noFill/>
          <a:ln w="9525" cap="flat" cmpd="sng">
            <a:solidFill>
              <a:schemeClr val="dk1"/>
            </a:solidFill>
            <a:prstDash val="solid"/>
            <a:round/>
            <a:headEnd type="none" w="med" len="med"/>
            <a:tailEnd type="oval" w="med" len="med"/>
          </a:ln>
        </p:spPr>
      </p:cxnSp>
      <p:sp>
        <p:nvSpPr>
          <p:cNvPr id="1199" name="Google Shape;1199;p98"/>
          <p:cNvSpPr txBox="1"/>
          <p:nvPr/>
        </p:nvSpPr>
        <p:spPr>
          <a:xfrm>
            <a:off x="5434225" y="3385250"/>
            <a:ext cx="879600" cy="155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00" b="1"/>
              <a:t>Public Safety</a:t>
            </a:r>
            <a:endParaRPr sz="700" b="1"/>
          </a:p>
        </p:txBody>
      </p:sp>
      <p:cxnSp>
        <p:nvCxnSpPr>
          <p:cNvPr id="1200" name="Google Shape;1200;p98"/>
          <p:cNvCxnSpPr/>
          <p:nvPr/>
        </p:nvCxnSpPr>
        <p:spPr>
          <a:xfrm>
            <a:off x="5539600" y="2942650"/>
            <a:ext cx="0" cy="391800"/>
          </a:xfrm>
          <a:prstGeom prst="straightConnector1">
            <a:avLst/>
          </a:prstGeom>
          <a:noFill/>
          <a:ln w="9525" cap="flat" cmpd="sng">
            <a:solidFill>
              <a:schemeClr val="dk1"/>
            </a:solidFill>
            <a:prstDash val="solid"/>
            <a:round/>
            <a:headEnd type="oval" w="med" len="med"/>
            <a:tailEnd type="none" w="med" len="med"/>
          </a:ln>
        </p:spPr>
      </p:cxnSp>
      <p:sp>
        <p:nvSpPr>
          <p:cNvPr id="1201" name="Google Shape;1201;p98"/>
          <p:cNvSpPr/>
          <p:nvPr/>
        </p:nvSpPr>
        <p:spPr>
          <a:xfrm>
            <a:off x="6348750" y="3481763"/>
            <a:ext cx="117300" cy="117300"/>
          </a:xfrm>
          <a:prstGeom prst="rect">
            <a:avLst/>
          </a:prstGeom>
          <a:solidFill>
            <a:srgbClr val="FFF2CC"/>
          </a:solidFill>
          <a:ln w="1905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1202" name="Google Shape;1202;p98"/>
          <p:cNvSpPr txBox="1"/>
          <p:nvPr/>
        </p:nvSpPr>
        <p:spPr>
          <a:xfrm>
            <a:off x="3145888" y="3970775"/>
            <a:ext cx="1241400" cy="248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700" b="1"/>
              <a:t>Hamilton/Wenham Station</a:t>
            </a:r>
            <a:endParaRPr sz="700" b="1"/>
          </a:p>
          <a:p>
            <a:pPr marL="0" lvl="0" indent="0" algn="r" rtl="0">
              <a:spcBef>
                <a:spcPts val="0"/>
              </a:spcBef>
              <a:spcAft>
                <a:spcPts val="0"/>
              </a:spcAft>
              <a:buNone/>
            </a:pPr>
            <a:r>
              <a:rPr lang="en" sz="700" i="1"/>
              <a:t>Newburyport/Rockport Commuter Rail Line</a:t>
            </a:r>
            <a:endParaRPr sz="700" i="1"/>
          </a:p>
        </p:txBody>
      </p:sp>
      <p:graphicFrame>
        <p:nvGraphicFramePr>
          <p:cNvPr id="1203" name="Google Shape;1203;p98"/>
          <p:cNvGraphicFramePr/>
          <p:nvPr/>
        </p:nvGraphicFramePr>
        <p:xfrm>
          <a:off x="152394" y="914406"/>
          <a:ext cx="3000000" cy="3000000"/>
        </p:xfrm>
        <a:graphic>
          <a:graphicData uri="http://schemas.openxmlformats.org/drawingml/2006/table">
            <a:tbl>
              <a:tblPr>
                <a:noFill/>
                <a:tableStyleId>{02EF7566-C719-4DD9-B88E-53A555459F04}</a:tableStyleId>
              </a:tblPr>
              <a:tblGrid>
                <a:gridCol w="542175">
                  <a:extLst>
                    <a:ext uri="{9D8B030D-6E8A-4147-A177-3AD203B41FA5}">
                      <a16:colId xmlns:a16="http://schemas.microsoft.com/office/drawing/2014/main" val="20000"/>
                    </a:ext>
                  </a:extLst>
                </a:gridCol>
                <a:gridCol w="542175">
                  <a:extLst>
                    <a:ext uri="{9D8B030D-6E8A-4147-A177-3AD203B41FA5}">
                      <a16:colId xmlns:a16="http://schemas.microsoft.com/office/drawing/2014/main" val="20001"/>
                    </a:ext>
                  </a:extLst>
                </a:gridCol>
                <a:gridCol w="542175">
                  <a:extLst>
                    <a:ext uri="{9D8B030D-6E8A-4147-A177-3AD203B41FA5}">
                      <a16:colId xmlns:a16="http://schemas.microsoft.com/office/drawing/2014/main" val="20002"/>
                    </a:ext>
                  </a:extLst>
                </a:gridCol>
                <a:gridCol w="542175">
                  <a:extLst>
                    <a:ext uri="{9D8B030D-6E8A-4147-A177-3AD203B41FA5}">
                      <a16:colId xmlns:a16="http://schemas.microsoft.com/office/drawing/2014/main" val="20003"/>
                    </a:ext>
                  </a:extLst>
                </a:gridCol>
                <a:gridCol w="542175">
                  <a:extLst>
                    <a:ext uri="{9D8B030D-6E8A-4147-A177-3AD203B41FA5}">
                      <a16:colId xmlns:a16="http://schemas.microsoft.com/office/drawing/2014/main" val="20004"/>
                    </a:ext>
                  </a:extLst>
                </a:gridCol>
              </a:tblGrid>
              <a:tr h="439125">
                <a:tc>
                  <a:txBody>
                    <a:bodyPr/>
                    <a:lstStyle/>
                    <a:p>
                      <a:pPr marL="0" lvl="0" indent="0" algn="ctr" rtl="0">
                        <a:spcBef>
                          <a:spcPts val="0"/>
                        </a:spcBef>
                        <a:spcAft>
                          <a:spcPts val="0"/>
                        </a:spcAft>
                        <a:buNone/>
                      </a:pPr>
                      <a:r>
                        <a:rPr lang="en" sz="800" b="1"/>
                        <a:t>FAR</a:t>
                      </a:r>
                      <a:endParaRPr sz="800" b="1"/>
                    </a:p>
                    <a:p>
                      <a:pPr marL="0" lvl="0" indent="0" algn="ctr" rtl="0">
                        <a:spcBef>
                          <a:spcPts val="0"/>
                        </a:spcBef>
                        <a:spcAft>
                          <a:spcPts val="0"/>
                        </a:spcAft>
                        <a:buNone/>
                      </a:pPr>
                      <a:r>
                        <a:rPr lang="en" sz="800" b="1"/>
                        <a:t>&gt; 0.4</a:t>
                      </a:r>
                      <a:endParaRPr sz="800" b="1"/>
                    </a:p>
                    <a:p>
                      <a:pPr marL="0" lvl="0" indent="0" algn="ctr" rtl="0">
                        <a:spcBef>
                          <a:spcPts val="0"/>
                        </a:spcBef>
                        <a:spcAft>
                          <a:spcPts val="0"/>
                        </a:spcAft>
                        <a:buNone/>
                      </a:pPr>
                      <a:endParaRPr sz="800" b="1"/>
                    </a:p>
                  </a:txBody>
                  <a:tcPr marL="45725" marR="45725"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64CC4F"/>
                    </a:solidFill>
                  </a:tcPr>
                </a:tc>
                <a:tc>
                  <a:txBody>
                    <a:bodyPr/>
                    <a:lstStyle/>
                    <a:p>
                      <a:pPr marL="0" lvl="0" indent="0" algn="ctr" rtl="0">
                        <a:spcBef>
                          <a:spcPts val="0"/>
                        </a:spcBef>
                        <a:spcAft>
                          <a:spcPts val="0"/>
                        </a:spcAft>
                        <a:buNone/>
                      </a:pPr>
                      <a:r>
                        <a:rPr lang="en" sz="800" b="1"/>
                        <a:t>FAR </a:t>
                      </a:r>
                      <a:endParaRPr sz="800" b="1"/>
                    </a:p>
                    <a:p>
                      <a:pPr marL="0" lvl="0" indent="0" algn="ctr" rtl="0">
                        <a:spcBef>
                          <a:spcPts val="0"/>
                        </a:spcBef>
                        <a:spcAft>
                          <a:spcPts val="0"/>
                        </a:spcAft>
                        <a:buNone/>
                      </a:pPr>
                      <a:r>
                        <a:rPr lang="en" sz="800" b="1"/>
                        <a:t>0.33-0.4</a:t>
                      </a:r>
                      <a:endParaRPr sz="800" b="1"/>
                    </a:p>
                  </a:txBody>
                  <a:tcPr marL="45725" marR="45725"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A5CC48"/>
                    </a:solidFill>
                  </a:tcPr>
                </a:tc>
                <a:tc>
                  <a:txBody>
                    <a:bodyPr/>
                    <a:lstStyle/>
                    <a:p>
                      <a:pPr marL="0" lvl="0" indent="0" algn="ctr" rtl="0">
                        <a:spcBef>
                          <a:spcPts val="0"/>
                        </a:spcBef>
                        <a:spcAft>
                          <a:spcPts val="0"/>
                        </a:spcAft>
                        <a:buNone/>
                      </a:pPr>
                      <a:r>
                        <a:rPr lang="en" sz="800" b="1"/>
                        <a:t>FAR</a:t>
                      </a:r>
                      <a:endParaRPr sz="800" b="1"/>
                    </a:p>
                    <a:p>
                      <a:pPr marL="0" lvl="0" indent="0" algn="ctr" rtl="0">
                        <a:spcBef>
                          <a:spcPts val="0"/>
                        </a:spcBef>
                        <a:spcAft>
                          <a:spcPts val="0"/>
                        </a:spcAft>
                        <a:buNone/>
                      </a:pPr>
                      <a:r>
                        <a:rPr lang="en" sz="800" b="1"/>
                        <a:t>0.25-0.33</a:t>
                      </a:r>
                      <a:endParaRPr sz="800" b="1"/>
                    </a:p>
                  </a:txBody>
                  <a:tcPr marL="45725" marR="45725"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9E449"/>
                    </a:solidFill>
                  </a:tcPr>
                </a:tc>
                <a:tc>
                  <a:txBody>
                    <a:bodyPr/>
                    <a:lstStyle/>
                    <a:p>
                      <a:pPr marL="0" lvl="0" indent="0" algn="ctr" rtl="0">
                        <a:spcBef>
                          <a:spcPts val="0"/>
                        </a:spcBef>
                        <a:spcAft>
                          <a:spcPts val="0"/>
                        </a:spcAft>
                        <a:buNone/>
                      </a:pPr>
                      <a:r>
                        <a:rPr lang="en" sz="800" b="1"/>
                        <a:t>FAR</a:t>
                      </a:r>
                      <a:endParaRPr sz="800" b="1"/>
                    </a:p>
                    <a:p>
                      <a:pPr marL="0" lvl="0" indent="0" algn="ctr" rtl="0">
                        <a:spcBef>
                          <a:spcPts val="0"/>
                        </a:spcBef>
                        <a:spcAft>
                          <a:spcPts val="0"/>
                        </a:spcAft>
                        <a:buNone/>
                      </a:pPr>
                      <a:r>
                        <a:rPr lang="en" sz="800" b="1"/>
                        <a:t>0.15-0.25</a:t>
                      </a:r>
                      <a:endParaRPr sz="800" b="1"/>
                    </a:p>
                  </a:txBody>
                  <a:tcPr marL="45725" marR="45725"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8AB3A"/>
                    </a:solidFill>
                  </a:tcPr>
                </a:tc>
                <a:tc>
                  <a:txBody>
                    <a:bodyPr/>
                    <a:lstStyle/>
                    <a:p>
                      <a:pPr marL="0" lvl="0" indent="0" algn="ctr" rtl="0">
                        <a:spcBef>
                          <a:spcPts val="0"/>
                        </a:spcBef>
                        <a:spcAft>
                          <a:spcPts val="0"/>
                        </a:spcAft>
                        <a:buNone/>
                      </a:pPr>
                      <a:r>
                        <a:rPr lang="en" sz="800" b="1"/>
                        <a:t>FAR</a:t>
                      </a:r>
                      <a:endParaRPr sz="800" b="1"/>
                    </a:p>
                    <a:p>
                      <a:pPr marL="0" lvl="0" indent="0" algn="ctr" rtl="0">
                        <a:spcBef>
                          <a:spcPts val="0"/>
                        </a:spcBef>
                        <a:spcAft>
                          <a:spcPts val="0"/>
                        </a:spcAft>
                        <a:buNone/>
                      </a:pPr>
                      <a:r>
                        <a:rPr lang="en" sz="800" b="1"/>
                        <a:t>&lt;0.15</a:t>
                      </a:r>
                      <a:endParaRPr sz="800" b="1"/>
                    </a:p>
                  </a:txBody>
                  <a:tcPr marL="45725" marR="45725"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56A5C"/>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1207"/>
        <p:cNvGrpSpPr/>
        <p:nvPr/>
      </p:nvGrpSpPr>
      <p:grpSpPr>
        <a:xfrm>
          <a:off x="0" y="0"/>
          <a:ext cx="0" cy="0"/>
          <a:chOff x="0" y="0"/>
          <a:chExt cx="0" cy="0"/>
        </a:xfrm>
      </p:grpSpPr>
      <p:pic>
        <p:nvPicPr>
          <p:cNvPr id="1208" name="Google Shape;1208;p99" title="Bay Rd_Civic.png"/>
          <p:cNvPicPr preferRelativeResize="0">
            <a:picLocks noGrp="1"/>
          </p:cNvPicPr>
          <p:nvPr>
            <p:ph type="pic" idx="2"/>
          </p:nvPr>
        </p:nvPicPr>
        <p:blipFill rotWithShape="1">
          <a:blip r:embed="rId3">
            <a:alphaModFix/>
          </a:blip>
          <a:srcRect l="2865" r="4695" b="4196"/>
          <a:stretch/>
        </p:blipFill>
        <p:spPr>
          <a:xfrm>
            <a:off x="152250" y="914375"/>
            <a:ext cx="4784701" cy="3832799"/>
          </a:xfrm>
          <a:prstGeom prst="rect">
            <a:avLst/>
          </a:prstGeom>
        </p:spPr>
      </p:pic>
      <p:sp>
        <p:nvSpPr>
          <p:cNvPr id="1209" name="Google Shape;1209;p99"/>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42</a:t>
            </a:fld>
            <a:endParaRPr/>
          </a:p>
        </p:txBody>
      </p:sp>
      <p:sp>
        <p:nvSpPr>
          <p:cNvPr id="1210" name="Google Shape;1210;p99"/>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1211" name="Google Shape;1211;p99"/>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212" name="Google Shape;1212;p99"/>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213" name="Google Shape;1213;p99"/>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214" name="Google Shape;1214;p99"/>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215" name="Google Shape;1215;p99"/>
          <p:cNvSpPr txBox="1"/>
          <p:nvPr/>
        </p:nvSpPr>
        <p:spPr>
          <a:xfrm>
            <a:off x="1946817" y="-34290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216" name="Google Shape;1216;p99"/>
          <p:cNvSpPr txBox="1"/>
          <p:nvPr/>
        </p:nvSpPr>
        <p:spPr>
          <a:xfrm>
            <a:off x="3741373" y="0"/>
            <a:ext cx="1661100" cy="231000"/>
          </a:xfrm>
          <a:prstGeom prst="rect">
            <a:avLst/>
          </a:prstGeom>
          <a:solidFill>
            <a:srgbClr val="93BAE3"/>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Bay Rd Civic</a:t>
            </a:r>
            <a:endParaRPr sz="900">
              <a:solidFill>
                <a:srgbClr val="FFFFFF"/>
              </a:solidFill>
            </a:endParaRPr>
          </a:p>
        </p:txBody>
      </p:sp>
      <p:sp>
        <p:nvSpPr>
          <p:cNvPr id="1217" name="Google Shape;1217;p99"/>
          <p:cNvSpPr txBox="1"/>
          <p:nvPr/>
        </p:nvSpPr>
        <p:spPr>
          <a:xfrm>
            <a:off x="7330485" y="-342900"/>
            <a:ext cx="1661100" cy="231000"/>
          </a:xfrm>
          <a:prstGeom prst="rect">
            <a:avLst/>
          </a:prstGeom>
          <a:solidFill>
            <a:srgbClr val="F1B15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000000"/>
                </a:solidFill>
              </a:rPr>
              <a:t>Willow St Mixed Use</a:t>
            </a:r>
            <a:endParaRPr sz="900">
              <a:solidFill>
                <a:srgbClr val="000000"/>
              </a:solidFill>
            </a:endParaRPr>
          </a:p>
        </p:txBody>
      </p:sp>
      <p:sp>
        <p:nvSpPr>
          <p:cNvPr id="1218" name="Google Shape;1218;p99"/>
          <p:cNvSpPr txBox="1"/>
          <p:nvPr/>
        </p:nvSpPr>
        <p:spPr>
          <a:xfrm>
            <a:off x="5535929" y="-342900"/>
            <a:ext cx="1661100" cy="231000"/>
          </a:xfrm>
          <a:prstGeom prst="rect">
            <a:avLst/>
          </a:prstGeom>
          <a:solidFill>
            <a:srgbClr val="E75A5A"/>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Depot Square Mixed Use</a:t>
            </a:r>
            <a:endParaRPr sz="900">
              <a:solidFill>
                <a:srgbClr val="FFFFFF"/>
              </a:solidFill>
            </a:endParaRPr>
          </a:p>
        </p:txBody>
      </p:sp>
      <p:sp>
        <p:nvSpPr>
          <p:cNvPr id="1219" name="Google Shape;1219;p99"/>
          <p:cNvSpPr txBox="1"/>
          <p:nvPr/>
        </p:nvSpPr>
        <p:spPr>
          <a:xfrm>
            <a:off x="152263" y="-34290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graphicFrame>
        <p:nvGraphicFramePr>
          <p:cNvPr id="1220" name="Google Shape;1220;p99"/>
          <p:cNvGraphicFramePr/>
          <p:nvPr/>
        </p:nvGraphicFramePr>
        <p:xfrm>
          <a:off x="5101138" y="2308275"/>
          <a:ext cx="3000000" cy="3000000"/>
        </p:xfrm>
        <a:graphic>
          <a:graphicData uri="http://schemas.openxmlformats.org/drawingml/2006/table">
            <a:tbl>
              <a:tblPr>
                <a:noFill/>
                <a:tableStyleId>{02EF7566-C719-4DD9-B88E-53A555459F04}</a:tableStyleId>
              </a:tblPr>
              <a:tblGrid>
                <a:gridCol w="1715375">
                  <a:extLst>
                    <a:ext uri="{9D8B030D-6E8A-4147-A177-3AD203B41FA5}">
                      <a16:colId xmlns:a16="http://schemas.microsoft.com/office/drawing/2014/main" val="20000"/>
                    </a:ext>
                  </a:extLst>
                </a:gridCol>
                <a:gridCol w="1081325">
                  <a:extLst>
                    <a:ext uri="{9D8B030D-6E8A-4147-A177-3AD203B41FA5}">
                      <a16:colId xmlns:a16="http://schemas.microsoft.com/office/drawing/2014/main" val="20001"/>
                    </a:ext>
                  </a:extLst>
                </a:gridCol>
              </a:tblGrid>
              <a:tr h="190500">
                <a:tc gridSpan="2">
                  <a:txBody>
                    <a:bodyPr/>
                    <a:lstStyle/>
                    <a:p>
                      <a:pPr marL="0" lvl="0" indent="0" algn="l" rtl="0">
                        <a:spcBef>
                          <a:spcPts val="0"/>
                        </a:spcBef>
                        <a:spcAft>
                          <a:spcPts val="0"/>
                        </a:spcAft>
                        <a:buNone/>
                      </a:pPr>
                      <a:r>
                        <a:rPr lang="en" sz="800" b="1"/>
                        <a:t>Dimensional Standards</a:t>
                      </a:r>
                      <a:endParaRPr sz="800" i="1">
                        <a:solidFill>
                          <a:schemeClr val="accent2"/>
                        </a:solidFill>
                      </a:endParaRPr>
                    </a:p>
                  </a:txBody>
                  <a:tcPr marL="45725" marR="45725" marT="45725" marB="45725">
                    <a:lnT w="9525" cap="flat" cmpd="sng">
                      <a:solidFill>
                        <a:srgbClr val="9E9E9E"/>
                      </a:solidFill>
                      <a:prstDash val="solid"/>
                      <a:round/>
                      <a:headEnd type="none" w="sm" len="sm"/>
                      <a:tailEnd type="none" w="sm" len="sm"/>
                    </a:lnT>
                    <a:solidFill>
                      <a:srgbClr val="EEEEEE"/>
                    </a:solidFill>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marL="0" lvl="0" indent="0" algn="l" rtl="0">
                        <a:spcBef>
                          <a:spcPts val="0"/>
                        </a:spcBef>
                        <a:spcAft>
                          <a:spcPts val="0"/>
                        </a:spcAft>
                        <a:buNone/>
                      </a:pPr>
                      <a:r>
                        <a:rPr lang="en" sz="800"/>
                        <a:t>Building Footprint, max. </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a:t>
                      </a:r>
                      <a:endParaRPr sz="800" strike="sngStrike"/>
                    </a:p>
                  </a:txBody>
                  <a:tcPr marL="45725" marR="45725" marT="45725" marB="457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lvl="0" indent="0" algn="l" rtl="0">
                        <a:spcBef>
                          <a:spcPts val="0"/>
                        </a:spcBef>
                        <a:spcAft>
                          <a:spcPts val="0"/>
                        </a:spcAft>
                        <a:buNone/>
                      </a:pPr>
                      <a:r>
                        <a:rPr lang="en" sz="800"/>
                        <a:t>Building Height, max.</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t>2.5 stories</a:t>
                      </a:r>
                      <a:endParaRPr sz="600" i="1"/>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lvl="0" indent="0" algn="l" rtl="0">
                        <a:spcBef>
                          <a:spcPts val="0"/>
                        </a:spcBef>
                        <a:spcAft>
                          <a:spcPts val="0"/>
                        </a:spcAft>
                        <a:buNone/>
                      </a:pPr>
                      <a:r>
                        <a:rPr lang="en" sz="800"/>
                        <a:t>Ground Floor Height, min/max.</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t>13’ / 15’</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190500">
                <a:tc>
                  <a:txBody>
                    <a:bodyPr/>
                    <a:lstStyle/>
                    <a:p>
                      <a:pPr marL="0" lvl="0" indent="0" algn="l" rtl="0">
                        <a:spcBef>
                          <a:spcPts val="0"/>
                        </a:spcBef>
                        <a:spcAft>
                          <a:spcPts val="0"/>
                        </a:spcAft>
                        <a:buNone/>
                      </a:pPr>
                      <a:r>
                        <a:rPr lang="en" sz="800"/>
                        <a:t>Height / Stories, max.</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t>35’ / 2.5</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190500">
                <a:tc>
                  <a:txBody>
                    <a:bodyPr/>
                    <a:lstStyle/>
                    <a:p>
                      <a:pPr marL="0" lvl="0" indent="0" algn="l" rtl="0">
                        <a:spcBef>
                          <a:spcPts val="0"/>
                        </a:spcBef>
                        <a:spcAft>
                          <a:spcPts val="0"/>
                        </a:spcAft>
                        <a:buNone/>
                      </a:pPr>
                      <a:r>
                        <a:rPr lang="en" sz="800"/>
                        <a:t>Setback - Front, min/max</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t>20’ / 35’</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190500">
                <a:tc>
                  <a:txBody>
                    <a:bodyPr/>
                    <a:lstStyle/>
                    <a:p>
                      <a:pPr marL="0" lvl="0" indent="0" algn="l" rtl="0">
                        <a:spcBef>
                          <a:spcPts val="0"/>
                        </a:spcBef>
                        <a:spcAft>
                          <a:spcPts val="0"/>
                        </a:spcAft>
                        <a:buNone/>
                      </a:pPr>
                      <a:r>
                        <a:rPr lang="en" sz="800"/>
                        <a:t>Setback - Side,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10’</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190500">
                <a:tc>
                  <a:txBody>
                    <a:bodyPr/>
                    <a:lstStyle/>
                    <a:p>
                      <a:pPr marL="0" lvl="0" indent="0" algn="l" rtl="0">
                        <a:spcBef>
                          <a:spcPts val="0"/>
                        </a:spcBef>
                        <a:spcAft>
                          <a:spcPts val="0"/>
                        </a:spcAft>
                        <a:buNone/>
                      </a:pPr>
                      <a:r>
                        <a:rPr lang="en" sz="800"/>
                        <a:t>Setback - Rear,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10’</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190500">
                <a:tc>
                  <a:txBody>
                    <a:bodyPr/>
                    <a:lstStyle/>
                    <a:p>
                      <a:pPr marL="0" lvl="0" indent="0" algn="l" rtl="0">
                        <a:spcBef>
                          <a:spcPts val="0"/>
                        </a:spcBef>
                        <a:spcAft>
                          <a:spcPts val="0"/>
                        </a:spcAft>
                        <a:buNone/>
                      </a:pPr>
                      <a:r>
                        <a:rPr lang="en" sz="800"/>
                        <a:t>Open Space,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a:t>
                      </a:r>
                      <a:endParaRPr sz="800">
                        <a:solidFill>
                          <a:schemeClr val="dk1"/>
                        </a:solidFill>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221" name="Google Shape;1221;p99"/>
          <p:cNvSpPr txBox="1"/>
          <p:nvPr/>
        </p:nvSpPr>
        <p:spPr>
          <a:xfrm>
            <a:off x="5101288" y="914400"/>
            <a:ext cx="3630300" cy="1146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000" b="1">
                <a:solidFill>
                  <a:schemeClr val="dk1"/>
                </a:solidFill>
              </a:rPr>
              <a:t>Relationship to 3A:</a:t>
            </a:r>
            <a:endParaRPr sz="1000" b="1">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This subdistrict </a:t>
            </a:r>
            <a:r>
              <a:rPr lang="en" sz="1000" u="sng">
                <a:solidFill>
                  <a:schemeClr val="dk1"/>
                </a:solidFill>
              </a:rPr>
              <a:t>does not contribute</a:t>
            </a:r>
            <a:r>
              <a:rPr lang="en" sz="1000">
                <a:solidFill>
                  <a:schemeClr val="dk1"/>
                </a:solidFill>
              </a:rPr>
              <a:t> to 3A.</a:t>
            </a:r>
            <a:br>
              <a:rPr lang="en" sz="1000">
                <a:solidFill>
                  <a:schemeClr val="dk1"/>
                </a:solidFill>
              </a:rPr>
            </a:br>
            <a:endParaRPr sz="1000">
              <a:solidFill>
                <a:schemeClr val="dk1"/>
              </a:solidFill>
            </a:endParaRPr>
          </a:p>
          <a:p>
            <a:pPr marL="0" lvl="0" indent="0" algn="l" rtl="0">
              <a:spcBef>
                <a:spcPts val="0"/>
              </a:spcBef>
              <a:spcAft>
                <a:spcPts val="0"/>
              </a:spcAft>
              <a:buClr>
                <a:schemeClr val="dk1"/>
              </a:buClr>
              <a:buSzPts val="600"/>
              <a:buFont typeface="Arial"/>
              <a:buNone/>
            </a:pPr>
            <a:r>
              <a:rPr lang="en" sz="1000" b="1">
                <a:solidFill>
                  <a:schemeClr val="dk1"/>
                </a:solidFill>
              </a:rPr>
              <a:t>Special Massing Rules:</a:t>
            </a:r>
            <a:endParaRPr sz="1000" b="1">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Civic buildings are allowed to have more freedom of form and massing.</a:t>
            </a:r>
            <a:endParaRPr sz="1000">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Allow flat roofs for rear buildings only.</a:t>
            </a:r>
            <a:endParaRPr sz="1000">
              <a:solidFill>
                <a:schemeClr val="dk1"/>
              </a:solidFill>
            </a:endParaRPr>
          </a:p>
        </p:txBody>
      </p:sp>
      <p:sp>
        <p:nvSpPr>
          <p:cNvPr id="1222" name="Google Shape;1222;p99"/>
          <p:cNvSpPr/>
          <p:nvPr/>
        </p:nvSpPr>
        <p:spPr>
          <a:xfrm>
            <a:off x="161100" y="4101588"/>
            <a:ext cx="1785600" cy="777900"/>
          </a:xfrm>
          <a:prstGeom prst="rect">
            <a:avLst/>
          </a:prstGeom>
          <a:solidFill>
            <a:srgbClr val="FFFFFF">
              <a:alpha val="80000"/>
            </a:srgbClr>
          </a:solid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900" b="1" i="1"/>
              <a:t>Contextual Building </a:t>
            </a:r>
            <a:br>
              <a:rPr lang="en" sz="900" b="1" i="1"/>
            </a:br>
            <a:r>
              <a:rPr lang="en" sz="900" b="1" i="1"/>
              <a:t>Height Research:</a:t>
            </a:r>
            <a:r>
              <a:rPr lang="en" sz="900" i="1"/>
              <a:t> </a:t>
            </a:r>
            <a:endParaRPr sz="900" i="1"/>
          </a:p>
          <a:p>
            <a:pPr marL="0" lvl="0" indent="0" algn="l" rtl="0">
              <a:spcBef>
                <a:spcPts val="0"/>
              </a:spcBef>
              <a:spcAft>
                <a:spcPts val="0"/>
              </a:spcAft>
              <a:buNone/>
            </a:pPr>
            <a:r>
              <a:rPr lang="en" sz="900" i="1"/>
              <a:t>Currently 30’ - 35’</a:t>
            </a:r>
            <a:endParaRPr sz="900" i="1"/>
          </a:p>
          <a:p>
            <a:pPr marL="0" lvl="0" indent="0" algn="l" rtl="0">
              <a:spcBef>
                <a:spcPts val="0"/>
              </a:spcBef>
              <a:spcAft>
                <a:spcPts val="0"/>
              </a:spcAft>
              <a:buNone/>
            </a:pPr>
            <a:r>
              <a:rPr lang="en" sz="900" i="1"/>
              <a:t>Most commercial businesses are using residential building forms.</a:t>
            </a:r>
            <a:endParaRPr sz="900" i="1"/>
          </a:p>
        </p:txBody>
      </p:sp>
      <p:sp>
        <p:nvSpPr>
          <p:cNvPr id="1223" name="Google Shape;1223;p99"/>
          <p:cNvSpPr txBox="1"/>
          <p:nvPr/>
        </p:nvSpPr>
        <p:spPr>
          <a:xfrm>
            <a:off x="152250" y="342900"/>
            <a:ext cx="88395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rgbClr val="000000"/>
                </a:solidFill>
              </a:rPr>
              <a:t>Bay Road </a:t>
            </a:r>
            <a:r>
              <a:rPr lang="en" sz="2300" b="1"/>
              <a:t>Civic</a:t>
            </a:r>
            <a:r>
              <a:rPr lang="en" sz="2300" b="1">
                <a:solidFill>
                  <a:srgbClr val="000000"/>
                </a:solidFill>
              </a:rPr>
              <a:t> </a:t>
            </a:r>
            <a:r>
              <a:rPr lang="en" sz="2300">
                <a:solidFill>
                  <a:srgbClr val="000000"/>
                </a:solidFill>
              </a:rPr>
              <a:t>Building Form </a:t>
            </a:r>
            <a:r>
              <a:rPr lang="en" sz="2300"/>
              <a:t>Standards</a:t>
            </a:r>
            <a:endParaRPr sz="2300"/>
          </a:p>
          <a:p>
            <a:pPr marL="0" lvl="0" indent="0" algn="l" rtl="0">
              <a:spcBef>
                <a:spcPts val="0"/>
              </a:spcBef>
              <a:spcAft>
                <a:spcPts val="0"/>
              </a:spcAft>
              <a:buNone/>
            </a:pPr>
            <a:endParaRPr sz="2300"/>
          </a:p>
        </p:txBody>
      </p:sp>
      <p:sp>
        <p:nvSpPr>
          <p:cNvPr id="1224" name="Google Shape;1224;p99"/>
          <p:cNvSpPr txBox="1"/>
          <p:nvPr/>
        </p:nvSpPr>
        <p:spPr>
          <a:xfrm>
            <a:off x="152250" y="723838"/>
            <a:ext cx="8839500" cy="19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000">
              <a:solidFill>
                <a:srgbClr val="000000"/>
              </a:solidFill>
            </a:endParaRPr>
          </a:p>
        </p:txBody>
      </p:sp>
      <p:sp>
        <p:nvSpPr>
          <p:cNvPr id="1225" name="Google Shape;1225;p99"/>
          <p:cNvSpPr/>
          <p:nvPr/>
        </p:nvSpPr>
        <p:spPr>
          <a:xfrm flipH="1">
            <a:off x="3449263" y="2254250"/>
            <a:ext cx="704700" cy="343800"/>
          </a:xfrm>
          <a:prstGeom prst="wedgeRectCallout">
            <a:avLst>
              <a:gd name="adj1" fmla="val 33590"/>
              <a:gd name="adj2" fmla="val 117805"/>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Unrestricted Building Footprint for civic buildings</a:t>
            </a:r>
            <a:endParaRPr sz="500" b="1">
              <a:solidFill>
                <a:schemeClr val="dk1"/>
              </a:solidFill>
            </a:endParaRPr>
          </a:p>
        </p:txBody>
      </p:sp>
      <p:sp>
        <p:nvSpPr>
          <p:cNvPr id="1226" name="Google Shape;1226;p99"/>
          <p:cNvSpPr/>
          <p:nvPr/>
        </p:nvSpPr>
        <p:spPr>
          <a:xfrm flipH="1">
            <a:off x="2260488" y="4014975"/>
            <a:ext cx="927300" cy="440700"/>
          </a:xfrm>
          <a:prstGeom prst="wedgeRectCallout">
            <a:avLst>
              <a:gd name="adj1" fmla="val -37818"/>
              <a:gd name="adj2" fmla="val -12310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Civic building fronting the street with the same set back and green yard requirement than the rest of Bay Rd.</a:t>
            </a:r>
            <a:endParaRPr sz="500" b="1"/>
          </a:p>
        </p:txBody>
      </p:sp>
      <p:sp>
        <p:nvSpPr>
          <p:cNvPr id="1227" name="Google Shape;1227;p99"/>
          <p:cNvSpPr/>
          <p:nvPr/>
        </p:nvSpPr>
        <p:spPr>
          <a:xfrm flipH="1">
            <a:off x="1058475" y="3517563"/>
            <a:ext cx="806400" cy="284100"/>
          </a:xfrm>
          <a:prstGeom prst="wedgeRectCallout">
            <a:avLst>
              <a:gd name="adj1" fmla="val -37818"/>
              <a:gd name="adj2" fmla="val -12310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Parking located behind civic building, never fronting the street.</a:t>
            </a:r>
            <a:endParaRPr sz="500" b="1"/>
          </a:p>
        </p:txBody>
      </p:sp>
      <p:sp>
        <p:nvSpPr>
          <p:cNvPr id="1228" name="Google Shape;1228;p99"/>
          <p:cNvSpPr txBox="1"/>
          <p:nvPr/>
        </p:nvSpPr>
        <p:spPr>
          <a:xfrm rot="-1852513">
            <a:off x="3336073" y="3942981"/>
            <a:ext cx="765828" cy="231009"/>
          </a:xfrm>
          <a:prstGeom prst="rect">
            <a:avLst/>
          </a:prstGeom>
          <a:no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a:solidFill>
                  <a:schemeClr val="dk1"/>
                </a:solidFill>
              </a:rPr>
              <a:t>Bay Road</a:t>
            </a:r>
            <a:endParaRPr sz="70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1232"/>
        <p:cNvGrpSpPr/>
        <p:nvPr/>
      </p:nvGrpSpPr>
      <p:grpSpPr>
        <a:xfrm>
          <a:off x="0" y="0"/>
          <a:ext cx="0" cy="0"/>
          <a:chOff x="0" y="0"/>
          <a:chExt cx="0" cy="0"/>
        </a:xfrm>
      </p:grpSpPr>
      <p:sp>
        <p:nvSpPr>
          <p:cNvPr id="1233" name="Google Shape;1233;p100"/>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43</a:t>
            </a:fld>
            <a:endParaRPr/>
          </a:p>
        </p:txBody>
      </p:sp>
      <p:pic>
        <p:nvPicPr>
          <p:cNvPr id="1234" name="Google Shape;1234;p100"/>
          <p:cNvPicPr preferRelativeResize="0">
            <a:picLocks noGrp="1"/>
          </p:cNvPicPr>
          <p:nvPr>
            <p:ph type="pic" idx="2"/>
          </p:nvPr>
        </p:nvPicPr>
        <p:blipFill rotWithShape="1">
          <a:blip r:embed="rId3">
            <a:alphaModFix/>
          </a:blip>
          <a:srcRect l="13246" t="11982" r="14645" b="9184"/>
          <a:stretch/>
        </p:blipFill>
        <p:spPr>
          <a:xfrm>
            <a:off x="152250" y="1051450"/>
            <a:ext cx="4565678" cy="3857727"/>
          </a:xfrm>
          <a:prstGeom prst="rect">
            <a:avLst/>
          </a:prstGeom>
        </p:spPr>
      </p:pic>
      <p:sp>
        <p:nvSpPr>
          <p:cNvPr id="1235" name="Google Shape;1235;p100"/>
          <p:cNvSpPr/>
          <p:nvPr/>
        </p:nvSpPr>
        <p:spPr>
          <a:xfrm flipH="1">
            <a:off x="2614250" y="1736975"/>
            <a:ext cx="765900" cy="381000"/>
          </a:xfrm>
          <a:prstGeom prst="wedgeRectCallout">
            <a:avLst>
              <a:gd name="adj1" fmla="val 41926"/>
              <a:gd name="adj2" fmla="val 120361"/>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Step up to 3.5 stories in rear, but only allow 2.5 stories along the Willow Street frontage</a:t>
            </a:r>
            <a:endParaRPr sz="500" b="1"/>
          </a:p>
        </p:txBody>
      </p:sp>
      <p:graphicFrame>
        <p:nvGraphicFramePr>
          <p:cNvPr id="1236" name="Google Shape;1236;p100"/>
          <p:cNvGraphicFramePr/>
          <p:nvPr/>
        </p:nvGraphicFramePr>
        <p:xfrm>
          <a:off x="5101138" y="2117775"/>
          <a:ext cx="3000000" cy="3000000"/>
        </p:xfrm>
        <a:graphic>
          <a:graphicData uri="http://schemas.openxmlformats.org/drawingml/2006/table">
            <a:tbl>
              <a:tblPr>
                <a:noFill/>
                <a:tableStyleId>{02EF7566-C719-4DD9-B88E-53A555459F04}</a:tableStyleId>
              </a:tblPr>
              <a:tblGrid>
                <a:gridCol w="1908275">
                  <a:extLst>
                    <a:ext uri="{9D8B030D-6E8A-4147-A177-3AD203B41FA5}">
                      <a16:colId xmlns:a16="http://schemas.microsoft.com/office/drawing/2014/main" val="20000"/>
                    </a:ext>
                  </a:extLst>
                </a:gridCol>
                <a:gridCol w="1004675">
                  <a:extLst>
                    <a:ext uri="{9D8B030D-6E8A-4147-A177-3AD203B41FA5}">
                      <a16:colId xmlns:a16="http://schemas.microsoft.com/office/drawing/2014/main" val="20001"/>
                    </a:ext>
                  </a:extLst>
                </a:gridCol>
              </a:tblGrid>
              <a:tr h="190500">
                <a:tc gridSpan="2">
                  <a:txBody>
                    <a:bodyPr/>
                    <a:lstStyle/>
                    <a:p>
                      <a:pPr marL="0" lvl="0" indent="0" algn="l" rtl="0">
                        <a:spcBef>
                          <a:spcPts val="0"/>
                        </a:spcBef>
                        <a:spcAft>
                          <a:spcPts val="0"/>
                        </a:spcAft>
                        <a:buNone/>
                      </a:pPr>
                      <a:r>
                        <a:rPr lang="en" sz="800" b="1"/>
                        <a:t>Dimensional Standards</a:t>
                      </a:r>
                      <a:endParaRPr sz="800" b="1"/>
                    </a:p>
                  </a:txBody>
                  <a:tcPr marL="45725" marR="45725" marT="45725" marB="45725">
                    <a:lnT w="9525" cap="flat" cmpd="sng">
                      <a:solidFill>
                        <a:srgbClr val="9E9E9E"/>
                      </a:solidFill>
                      <a:prstDash val="solid"/>
                      <a:round/>
                      <a:headEnd type="none" w="sm" len="sm"/>
                      <a:tailEnd type="none" w="sm" len="sm"/>
                    </a:lnT>
                    <a:solidFill>
                      <a:srgbClr val="EEEEEE"/>
                    </a:solidFill>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marL="0" lvl="0" indent="0" algn="l" rtl="0">
                        <a:spcBef>
                          <a:spcPts val="0"/>
                        </a:spcBef>
                        <a:spcAft>
                          <a:spcPts val="0"/>
                        </a:spcAft>
                        <a:buNone/>
                      </a:pPr>
                      <a:r>
                        <a:rPr lang="en" sz="800"/>
                        <a:t>Building Footprint, max. </a:t>
                      </a:r>
                      <a:endParaRPr sz="800"/>
                    </a:p>
                  </a:txBody>
                  <a:tcPr marL="45725" marR="45725" marT="45725" marB="45725"/>
                </a:tc>
                <a:tc>
                  <a:txBody>
                    <a:bodyPr/>
                    <a:lstStyle/>
                    <a:p>
                      <a:pPr marL="0" lvl="0" indent="0" algn="l" rtl="0">
                        <a:spcBef>
                          <a:spcPts val="0"/>
                        </a:spcBef>
                        <a:spcAft>
                          <a:spcPts val="0"/>
                        </a:spcAft>
                        <a:buNone/>
                      </a:pPr>
                      <a:r>
                        <a:rPr lang="en" sz="800"/>
                        <a:t>5,000 SF</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1"/>
                  </a:ext>
                </a:extLst>
              </a:tr>
              <a:tr h="190500">
                <a:tc>
                  <a:txBody>
                    <a:bodyPr/>
                    <a:lstStyle/>
                    <a:p>
                      <a:pPr marL="0" lvl="0" indent="0" algn="l" rtl="0">
                        <a:spcBef>
                          <a:spcPts val="0"/>
                        </a:spcBef>
                        <a:spcAft>
                          <a:spcPts val="0"/>
                        </a:spcAft>
                        <a:buNone/>
                      </a:pPr>
                      <a:r>
                        <a:rPr lang="en" sz="800"/>
                        <a:t>Building Height, max.</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35’ / 2.5 stories</a:t>
                      </a:r>
                      <a:endParaRPr sz="600" i="1"/>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2"/>
                  </a:ext>
                </a:extLst>
              </a:tr>
              <a:tr h="190500">
                <a:tc>
                  <a:txBody>
                    <a:bodyPr/>
                    <a:lstStyle/>
                    <a:p>
                      <a:pPr marL="0" lvl="0" indent="0" algn="l" rtl="0">
                        <a:spcBef>
                          <a:spcPts val="0"/>
                        </a:spcBef>
                        <a:spcAft>
                          <a:spcPts val="0"/>
                        </a:spcAft>
                        <a:buNone/>
                      </a:pPr>
                      <a:r>
                        <a:rPr lang="en" sz="800">
                          <a:solidFill>
                            <a:schemeClr val="dk1"/>
                          </a:solidFill>
                        </a:rPr>
                        <a:t>Building </a:t>
                      </a:r>
                      <a:r>
                        <a:rPr lang="en" sz="800"/>
                        <a:t>Height after 60’ setback, max</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45’ / 3.5 stories</a:t>
                      </a:r>
                      <a:endParaRPr sz="800">
                        <a:highlight>
                          <a:schemeClr val="accent6"/>
                        </a:highlight>
                      </a:endParaRPr>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3"/>
                  </a:ext>
                </a:extLst>
              </a:tr>
              <a:tr h="190500">
                <a:tc>
                  <a:txBody>
                    <a:bodyPr/>
                    <a:lstStyle/>
                    <a:p>
                      <a:pPr marL="0" lvl="0" indent="0" algn="l" rtl="0">
                        <a:spcBef>
                          <a:spcPts val="0"/>
                        </a:spcBef>
                        <a:spcAft>
                          <a:spcPts val="0"/>
                        </a:spcAft>
                        <a:buNone/>
                      </a:pPr>
                      <a:r>
                        <a:rPr lang="en" sz="800"/>
                        <a:t>Ground Floor Height, min/max.</a:t>
                      </a:r>
                      <a:endParaRPr sz="800"/>
                    </a:p>
                  </a:txBody>
                  <a:tcPr marL="45725" marR="45725" marT="45725" marB="45725"/>
                </a:tc>
                <a:tc>
                  <a:txBody>
                    <a:bodyPr/>
                    <a:lstStyle/>
                    <a:p>
                      <a:pPr marL="0" lvl="0" indent="0" algn="l" rtl="0">
                        <a:spcBef>
                          <a:spcPts val="0"/>
                        </a:spcBef>
                        <a:spcAft>
                          <a:spcPts val="0"/>
                        </a:spcAft>
                        <a:buNone/>
                      </a:pPr>
                      <a:r>
                        <a:rPr lang="en" sz="800"/>
                        <a:t>13’ / 15’</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4"/>
                  </a:ext>
                </a:extLst>
              </a:tr>
              <a:tr h="190500">
                <a:tc>
                  <a:txBody>
                    <a:bodyPr/>
                    <a:lstStyle/>
                    <a:p>
                      <a:pPr marL="0" lvl="0" indent="0" algn="l" rtl="0">
                        <a:spcBef>
                          <a:spcPts val="0"/>
                        </a:spcBef>
                        <a:spcAft>
                          <a:spcPts val="0"/>
                        </a:spcAft>
                        <a:buNone/>
                      </a:pPr>
                      <a:r>
                        <a:rPr lang="en" sz="800"/>
                        <a:t>Setback - Front, min/max</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t>10’ / 20’</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190500">
                <a:tc>
                  <a:txBody>
                    <a:bodyPr/>
                    <a:lstStyle/>
                    <a:p>
                      <a:pPr marL="0" lvl="0" indent="0" algn="l" rtl="0">
                        <a:spcBef>
                          <a:spcPts val="0"/>
                        </a:spcBef>
                        <a:spcAft>
                          <a:spcPts val="0"/>
                        </a:spcAft>
                        <a:buNone/>
                      </a:pPr>
                      <a:r>
                        <a:rPr lang="en" sz="800"/>
                        <a:t>Setback - Side,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5’</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190500">
                <a:tc>
                  <a:txBody>
                    <a:bodyPr/>
                    <a:lstStyle/>
                    <a:p>
                      <a:pPr marL="0" lvl="0" indent="0" algn="l" rtl="0">
                        <a:spcBef>
                          <a:spcPts val="0"/>
                        </a:spcBef>
                        <a:spcAft>
                          <a:spcPts val="0"/>
                        </a:spcAft>
                        <a:buNone/>
                      </a:pPr>
                      <a:r>
                        <a:rPr lang="en" sz="800"/>
                        <a:t>Setback - Rear,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20’</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190500">
                <a:tc>
                  <a:txBody>
                    <a:bodyPr/>
                    <a:lstStyle/>
                    <a:p>
                      <a:pPr marL="0" lvl="0" indent="0" algn="l" rtl="0">
                        <a:spcBef>
                          <a:spcPts val="0"/>
                        </a:spcBef>
                        <a:spcAft>
                          <a:spcPts val="0"/>
                        </a:spcAft>
                        <a:buNone/>
                      </a:pPr>
                      <a:r>
                        <a:rPr lang="en" sz="800"/>
                        <a:t>Open Space,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40%</a:t>
                      </a:r>
                      <a:endParaRPr sz="800">
                        <a:solidFill>
                          <a:schemeClr val="dk1"/>
                        </a:solidFill>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237" name="Google Shape;1237;p100"/>
          <p:cNvSpPr txBox="1"/>
          <p:nvPr/>
        </p:nvSpPr>
        <p:spPr>
          <a:xfrm>
            <a:off x="5101288" y="914400"/>
            <a:ext cx="3630300" cy="1146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000" b="1">
                <a:solidFill>
                  <a:schemeClr val="dk1"/>
                </a:solidFill>
              </a:rPr>
              <a:t>Relationship to 3A:</a:t>
            </a:r>
            <a:endParaRPr sz="1000" b="1">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This subdistrict </a:t>
            </a:r>
            <a:r>
              <a:rPr lang="en" sz="1000" u="sng">
                <a:solidFill>
                  <a:schemeClr val="dk1"/>
                </a:solidFill>
              </a:rPr>
              <a:t>does contribute</a:t>
            </a:r>
            <a:r>
              <a:rPr lang="en" sz="1000">
                <a:solidFill>
                  <a:schemeClr val="dk1"/>
                </a:solidFill>
              </a:rPr>
              <a:t> to 3A.</a:t>
            </a:r>
            <a:r>
              <a:rPr lang="en" sz="1000">
                <a:solidFill>
                  <a:schemeClr val="accent5"/>
                </a:solidFill>
              </a:rPr>
              <a:t/>
            </a:r>
            <a:br>
              <a:rPr lang="en" sz="1000">
                <a:solidFill>
                  <a:schemeClr val="accent5"/>
                </a:solidFill>
              </a:rPr>
            </a:br>
            <a:endParaRPr sz="1000">
              <a:solidFill>
                <a:schemeClr val="accent5"/>
              </a:solidFill>
            </a:endParaRPr>
          </a:p>
          <a:p>
            <a:pPr marL="0" lvl="0" indent="0" algn="l" rtl="0">
              <a:spcBef>
                <a:spcPts val="0"/>
              </a:spcBef>
              <a:spcAft>
                <a:spcPts val="0"/>
              </a:spcAft>
              <a:buClr>
                <a:schemeClr val="dk1"/>
              </a:buClr>
              <a:buSzPts val="600"/>
              <a:buFont typeface="Arial"/>
              <a:buNone/>
            </a:pPr>
            <a:r>
              <a:rPr lang="en" sz="1000" b="1">
                <a:solidFill>
                  <a:schemeClr val="dk1"/>
                </a:solidFill>
              </a:rPr>
              <a:t>Special Massing Rules:</a:t>
            </a:r>
            <a:endParaRPr sz="1000" b="1">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Building height may increase to 3.5 stories after setback of 60’ from the front lot line</a:t>
            </a:r>
            <a:endParaRPr sz="1000">
              <a:solidFill>
                <a:schemeClr val="dk1"/>
              </a:solidFill>
            </a:endParaRPr>
          </a:p>
        </p:txBody>
      </p:sp>
      <p:sp>
        <p:nvSpPr>
          <p:cNvPr id="1238" name="Google Shape;1238;p100"/>
          <p:cNvSpPr/>
          <p:nvPr/>
        </p:nvSpPr>
        <p:spPr>
          <a:xfrm flipH="1">
            <a:off x="3649500" y="2391675"/>
            <a:ext cx="846300" cy="264900"/>
          </a:xfrm>
          <a:prstGeom prst="wedgeRectCallout">
            <a:avLst>
              <a:gd name="adj1" fmla="val 28960"/>
              <a:gd name="adj2" fmla="val 160765"/>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Combined Building Footprint: 3,930 SF </a:t>
            </a:r>
            <a:endParaRPr sz="600" b="1">
              <a:solidFill>
                <a:schemeClr val="dk1"/>
              </a:solidFill>
            </a:endParaRPr>
          </a:p>
        </p:txBody>
      </p:sp>
      <p:sp>
        <p:nvSpPr>
          <p:cNvPr id="1239" name="Google Shape;1239;p100"/>
          <p:cNvSpPr/>
          <p:nvPr/>
        </p:nvSpPr>
        <p:spPr>
          <a:xfrm flipH="1">
            <a:off x="3111350" y="4487388"/>
            <a:ext cx="846300" cy="264900"/>
          </a:xfrm>
          <a:prstGeom prst="wedgeRectCallout">
            <a:avLst>
              <a:gd name="adj1" fmla="val 29103"/>
              <a:gd name="adj2" fmla="val -16331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Total SF: 18,100 SF</a:t>
            </a:r>
            <a:endParaRPr sz="600" b="1">
              <a:solidFill>
                <a:schemeClr val="dk1"/>
              </a:solidFill>
            </a:endParaRPr>
          </a:p>
          <a:p>
            <a:pPr marL="0" lvl="0" indent="0" algn="l" rtl="0">
              <a:spcBef>
                <a:spcPts val="0"/>
              </a:spcBef>
              <a:spcAft>
                <a:spcPts val="0"/>
              </a:spcAft>
              <a:buNone/>
            </a:pPr>
            <a:r>
              <a:rPr lang="en" sz="600" b="1">
                <a:solidFill>
                  <a:schemeClr val="dk1"/>
                </a:solidFill>
              </a:rPr>
              <a:t>FAR: 0.42</a:t>
            </a:r>
            <a:endParaRPr sz="600" b="1">
              <a:solidFill>
                <a:schemeClr val="dk1"/>
              </a:solidFill>
            </a:endParaRPr>
          </a:p>
        </p:txBody>
      </p:sp>
      <p:sp>
        <p:nvSpPr>
          <p:cNvPr id="1240" name="Google Shape;1240;p100"/>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1241" name="Google Shape;1241;p100"/>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242" name="Google Shape;1242;p100"/>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243" name="Google Shape;1243;p100"/>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244" name="Google Shape;1244;p100"/>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245" name="Google Shape;1245;p100"/>
          <p:cNvSpPr txBox="1"/>
          <p:nvPr/>
        </p:nvSpPr>
        <p:spPr>
          <a:xfrm>
            <a:off x="1946817" y="-34290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246" name="Google Shape;1246;p100"/>
          <p:cNvSpPr txBox="1"/>
          <p:nvPr/>
        </p:nvSpPr>
        <p:spPr>
          <a:xfrm>
            <a:off x="3741373" y="-342900"/>
            <a:ext cx="1661100" cy="231000"/>
          </a:xfrm>
          <a:prstGeom prst="rect">
            <a:avLst/>
          </a:prstGeom>
          <a:solidFill>
            <a:srgbClr val="93BAE3"/>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Bay Rd Civic</a:t>
            </a:r>
            <a:endParaRPr sz="900">
              <a:solidFill>
                <a:srgbClr val="FFFFFF"/>
              </a:solidFill>
            </a:endParaRPr>
          </a:p>
        </p:txBody>
      </p:sp>
      <p:sp>
        <p:nvSpPr>
          <p:cNvPr id="1247" name="Google Shape;1247;p100"/>
          <p:cNvSpPr txBox="1"/>
          <p:nvPr/>
        </p:nvSpPr>
        <p:spPr>
          <a:xfrm>
            <a:off x="7330485" y="0"/>
            <a:ext cx="1661100" cy="231000"/>
          </a:xfrm>
          <a:prstGeom prst="rect">
            <a:avLst/>
          </a:prstGeom>
          <a:solidFill>
            <a:srgbClr val="F1B15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000000"/>
                </a:solidFill>
              </a:rPr>
              <a:t>Willow St Mixed Use</a:t>
            </a:r>
            <a:endParaRPr sz="900">
              <a:solidFill>
                <a:srgbClr val="000000"/>
              </a:solidFill>
            </a:endParaRPr>
          </a:p>
        </p:txBody>
      </p:sp>
      <p:sp>
        <p:nvSpPr>
          <p:cNvPr id="1248" name="Google Shape;1248;p100"/>
          <p:cNvSpPr txBox="1"/>
          <p:nvPr/>
        </p:nvSpPr>
        <p:spPr>
          <a:xfrm>
            <a:off x="5535929" y="-342900"/>
            <a:ext cx="1661100" cy="231000"/>
          </a:xfrm>
          <a:prstGeom prst="rect">
            <a:avLst/>
          </a:prstGeom>
          <a:solidFill>
            <a:srgbClr val="E75A5A"/>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Depot Square Mixed Use</a:t>
            </a:r>
            <a:endParaRPr sz="900">
              <a:solidFill>
                <a:srgbClr val="FFFFFF"/>
              </a:solidFill>
            </a:endParaRPr>
          </a:p>
        </p:txBody>
      </p:sp>
      <p:sp>
        <p:nvSpPr>
          <p:cNvPr id="1249" name="Google Shape;1249;p100"/>
          <p:cNvSpPr txBox="1"/>
          <p:nvPr/>
        </p:nvSpPr>
        <p:spPr>
          <a:xfrm>
            <a:off x="152263" y="-34290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sp>
        <p:nvSpPr>
          <p:cNvPr id="1250" name="Google Shape;1250;p100"/>
          <p:cNvSpPr txBox="1"/>
          <p:nvPr/>
        </p:nvSpPr>
        <p:spPr>
          <a:xfrm rot="-1852513">
            <a:off x="3689736" y="3895519"/>
            <a:ext cx="765828" cy="231009"/>
          </a:xfrm>
          <a:prstGeom prst="rect">
            <a:avLst/>
          </a:prstGeom>
          <a:no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800">
                <a:solidFill>
                  <a:schemeClr val="dk1"/>
                </a:solidFill>
              </a:rPr>
              <a:t>Willow St</a:t>
            </a:r>
            <a:endParaRPr sz="800">
              <a:solidFill>
                <a:schemeClr val="dk1"/>
              </a:solidFill>
            </a:endParaRPr>
          </a:p>
        </p:txBody>
      </p:sp>
      <p:sp>
        <p:nvSpPr>
          <p:cNvPr id="1251" name="Google Shape;1251;p100"/>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rPr>
              <a:t>Willow Street Mixed Use </a:t>
            </a:r>
            <a:r>
              <a:rPr lang="en" sz="2300">
                <a:solidFill>
                  <a:schemeClr val="dk1"/>
                </a:solidFill>
              </a:rPr>
              <a:t>Building Form Standards</a:t>
            </a:r>
            <a:endParaRPr sz="2300"/>
          </a:p>
          <a:p>
            <a:pPr marL="0" lvl="0" indent="0" algn="l" rtl="0">
              <a:spcBef>
                <a:spcPts val="0"/>
              </a:spcBef>
              <a:spcAft>
                <a:spcPts val="0"/>
              </a:spcAft>
              <a:buNone/>
            </a:pPr>
            <a:endParaRPr sz="23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1255"/>
        <p:cNvGrpSpPr/>
        <p:nvPr/>
      </p:nvGrpSpPr>
      <p:grpSpPr>
        <a:xfrm>
          <a:off x="0" y="0"/>
          <a:ext cx="0" cy="0"/>
          <a:chOff x="0" y="0"/>
          <a:chExt cx="0" cy="0"/>
        </a:xfrm>
      </p:grpSpPr>
      <p:sp>
        <p:nvSpPr>
          <p:cNvPr id="1256" name="Google Shape;1256;p101"/>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44</a:t>
            </a:fld>
            <a:endParaRPr/>
          </a:p>
        </p:txBody>
      </p:sp>
      <p:pic>
        <p:nvPicPr>
          <p:cNvPr id="1257" name="Google Shape;1257;p101"/>
          <p:cNvPicPr preferRelativeResize="0">
            <a:picLocks noGrp="1"/>
          </p:cNvPicPr>
          <p:nvPr>
            <p:ph type="pic" idx="2"/>
          </p:nvPr>
        </p:nvPicPr>
        <p:blipFill rotWithShape="1">
          <a:blip r:embed="rId3">
            <a:alphaModFix/>
          </a:blip>
          <a:srcRect l="13502" t="5659" r="13509" b="11723"/>
          <a:stretch/>
        </p:blipFill>
        <p:spPr>
          <a:xfrm>
            <a:off x="152250" y="914375"/>
            <a:ext cx="4565678" cy="3994799"/>
          </a:xfrm>
          <a:prstGeom prst="rect">
            <a:avLst/>
          </a:prstGeom>
        </p:spPr>
      </p:pic>
      <p:graphicFrame>
        <p:nvGraphicFramePr>
          <p:cNvPr id="1258" name="Google Shape;1258;p101"/>
          <p:cNvGraphicFramePr/>
          <p:nvPr/>
        </p:nvGraphicFramePr>
        <p:xfrm>
          <a:off x="5101138" y="2384475"/>
          <a:ext cx="3000000" cy="3000000"/>
        </p:xfrm>
        <a:graphic>
          <a:graphicData uri="http://schemas.openxmlformats.org/drawingml/2006/table">
            <a:tbl>
              <a:tblPr>
                <a:noFill/>
                <a:tableStyleId>{02EF7566-C719-4DD9-B88E-53A555459F04}</a:tableStyleId>
              </a:tblPr>
              <a:tblGrid>
                <a:gridCol w="1820850">
                  <a:extLst>
                    <a:ext uri="{9D8B030D-6E8A-4147-A177-3AD203B41FA5}">
                      <a16:colId xmlns:a16="http://schemas.microsoft.com/office/drawing/2014/main" val="20000"/>
                    </a:ext>
                  </a:extLst>
                </a:gridCol>
                <a:gridCol w="1113875">
                  <a:extLst>
                    <a:ext uri="{9D8B030D-6E8A-4147-A177-3AD203B41FA5}">
                      <a16:colId xmlns:a16="http://schemas.microsoft.com/office/drawing/2014/main" val="20001"/>
                    </a:ext>
                  </a:extLst>
                </a:gridCol>
              </a:tblGrid>
              <a:tr h="190500">
                <a:tc gridSpan="2">
                  <a:txBody>
                    <a:bodyPr/>
                    <a:lstStyle/>
                    <a:p>
                      <a:pPr marL="0" lvl="0" indent="0" algn="l" rtl="0">
                        <a:spcBef>
                          <a:spcPts val="0"/>
                        </a:spcBef>
                        <a:spcAft>
                          <a:spcPts val="0"/>
                        </a:spcAft>
                        <a:buNone/>
                      </a:pPr>
                      <a:r>
                        <a:rPr lang="en" sz="800" b="1"/>
                        <a:t>Dimensional Standards</a:t>
                      </a:r>
                      <a:endParaRPr sz="800" b="1"/>
                    </a:p>
                  </a:txBody>
                  <a:tcPr marL="45725" marR="45725" marT="45725" marB="45725">
                    <a:lnT w="9525" cap="flat" cmpd="sng">
                      <a:solidFill>
                        <a:srgbClr val="9E9E9E"/>
                      </a:solidFill>
                      <a:prstDash val="solid"/>
                      <a:round/>
                      <a:headEnd type="none" w="sm" len="sm"/>
                      <a:tailEnd type="none" w="sm" len="sm"/>
                    </a:lnT>
                    <a:solidFill>
                      <a:srgbClr val="EEEEEE"/>
                    </a:solidFill>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marL="0" lvl="0" indent="0" algn="l" rtl="0">
                        <a:spcBef>
                          <a:spcPts val="0"/>
                        </a:spcBef>
                        <a:spcAft>
                          <a:spcPts val="0"/>
                        </a:spcAft>
                        <a:buNone/>
                      </a:pPr>
                      <a:r>
                        <a:rPr lang="en" sz="800"/>
                        <a:t>Building Footprint, max. </a:t>
                      </a:r>
                      <a:endParaRPr sz="800"/>
                    </a:p>
                  </a:txBody>
                  <a:tcPr marL="45725" marR="45725" marT="45725" marB="45725"/>
                </a:tc>
                <a:tc>
                  <a:txBody>
                    <a:bodyPr/>
                    <a:lstStyle/>
                    <a:p>
                      <a:pPr marL="0" lvl="0" indent="0" algn="l" rtl="0">
                        <a:spcBef>
                          <a:spcPts val="0"/>
                        </a:spcBef>
                        <a:spcAft>
                          <a:spcPts val="0"/>
                        </a:spcAft>
                        <a:buNone/>
                      </a:pPr>
                      <a:r>
                        <a:rPr lang="en" sz="800"/>
                        <a:t>3,000 SF</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1"/>
                  </a:ext>
                </a:extLst>
              </a:tr>
              <a:tr h="190500">
                <a:tc>
                  <a:txBody>
                    <a:bodyPr/>
                    <a:lstStyle/>
                    <a:p>
                      <a:pPr marL="0" lvl="0" indent="0" algn="l" rtl="0">
                        <a:spcBef>
                          <a:spcPts val="0"/>
                        </a:spcBef>
                        <a:spcAft>
                          <a:spcPts val="0"/>
                        </a:spcAft>
                        <a:buNone/>
                      </a:pPr>
                      <a:r>
                        <a:rPr lang="en" sz="800"/>
                        <a:t>Building Height, max.</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35’ / 2.5 stories</a:t>
                      </a:r>
                      <a:endParaRPr sz="600" i="1"/>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2"/>
                  </a:ext>
                </a:extLst>
              </a:tr>
              <a:tr h="190500">
                <a:tc>
                  <a:txBody>
                    <a:bodyPr/>
                    <a:lstStyle/>
                    <a:p>
                      <a:pPr marL="0" lvl="0" indent="0" algn="l" rtl="0">
                        <a:spcBef>
                          <a:spcPts val="0"/>
                        </a:spcBef>
                        <a:spcAft>
                          <a:spcPts val="0"/>
                        </a:spcAft>
                        <a:buNone/>
                      </a:pPr>
                      <a:r>
                        <a:rPr lang="en" sz="800"/>
                        <a:t>Ground Floor Height, min/max.</a:t>
                      </a:r>
                      <a:endParaRPr sz="800"/>
                    </a:p>
                  </a:txBody>
                  <a:tcPr marL="45725" marR="45725" marT="45725" marB="45725"/>
                </a:tc>
                <a:tc>
                  <a:txBody>
                    <a:bodyPr/>
                    <a:lstStyle/>
                    <a:p>
                      <a:pPr marL="0" lvl="0" indent="0" algn="l" rtl="0">
                        <a:spcBef>
                          <a:spcPts val="0"/>
                        </a:spcBef>
                        <a:spcAft>
                          <a:spcPts val="0"/>
                        </a:spcAft>
                        <a:buNone/>
                      </a:pPr>
                      <a:r>
                        <a:rPr lang="en" sz="800"/>
                        <a:t>–</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3"/>
                  </a:ext>
                </a:extLst>
              </a:tr>
              <a:tr h="190500">
                <a:tc>
                  <a:txBody>
                    <a:bodyPr/>
                    <a:lstStyle/>
                    <a:p>
                      <a:pPr marL="0" lvl="0" indent="0" algn="l" rtl="0">
                        <a:spcBef>
                          <a:spcPts val="0"/>
                        </a:spcBef>
                        <a:spcAft>
                          <a:spcPts val="0"/>
                        </a:spcAft>
                        <a:buNone/>
                      </a:pPr>
                      <a:r>
                        <a:rPr lang="en" sz="800"/>
                        <a:t>Setback - Front, min./max.</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t>10’ / 20’</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190500">
                <a:tc>
                  <a:txBody>
                    <a:bodyPr/>
                    <a:lstStyle/>
                    <a:p>
                      <a:pPr marL="0" lvl="0" indent="0" algn="l" rtl="0">
                        <a:spcBef>
                          <a:spcPts val="0"/>
                        </a:spcBef>
                        <a:spcAft>
                          <a:spcPts val="0"/>
                        </a:spcAft>
                        <a:buNone/>
                      </a:pPr>
                      <a:r>
                        <a:rPr lang="en" sz="800"/>
                        <a:t>Setback - Side,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10’</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190500">
                <a:tc>
                  <a:txBody>
                    <a:bodyPr/>
                    <a:lstStyle/>
                    <a:p>
                      <a:pPr marL="0" lvl="0" indent="0" algn="l" rtl="0">
                        <a:spcBef>
                          <a:spcPts val="0"/>
                        </a:spcBef>
                        <a:spcAft>
                          <a:spcPts val="0"/>
                        </a:spcAft>
                        <a:buNone/>
                      </a:pPr>
                      <a:r>
                        <a:rPr lang="en" sz="800"/>
                        <a:t>Setback - Rear,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20’</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190500">
                <a:tc>
                  <a:txBody>
                    <a:bodyPr/>
                    <a:lstStyle/>
                    <a:p>
                      <a:pPr marL="0" lvl="0" indent="0" algn="l" rtl="0">
                        <a:spcBef>
                          <a:spcPts val="0"/>
                        </a:spcBef>
                        <a:spcAft>
                          <a:spcPts val="0"/>
                        </a:spcAft>
                        <a:buNone/>
                      </a:pPr>
                      <a:r>
                        <a:rPr lang="en" sz="800"/>
                        <a:t>Open Space,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40%</a:t>
                      </a:r>
                      <a:endParaRPr sz="800">
                        <a:solidFill>
                          <a:schemeClr val="dk1"/>
                        </a:solidFill>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259" name="Google Shape;1259;p101"/>
          <p:cNvSpPr txBox="1"/>
          <p:nvPr/>
        </p:nvSpPr>
        <p:spPr>
          <a:xfrm>
            <a:off x="5101288" y="914400"/>
            <a:ext cx="3890400" cy="1489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000" b="1">
                <a:solidFill>
                  <a:schemeClr val="dk1"/>
                </a:solidFill>
              </a:rPr>
              <a:t>Relationship to 3A:</a:t>
            </a:r>
            <a:endParaRPr sz="1000" b="1">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This subdistrict </a:t>
            </a:r>
            <a:r>
              <a:rPr lang="en" sz="1000" u="sng">
                <a:solidFill>
                  <a:schemeClr val="dk1"/>
                </a:solidFill>
              </a:rPr>
              <a:t>does contribute</a:t>
            </a:r>
            <a:r>
              <a:rPr lang="en" sz="1000">
                <a:solidFill>
                  <a:schemeClr val="dk1"/>
                </a:solidFill>
              </a:rPr>
              <a:t> to 3A.</a:t>
            </a:r>
            <a:r>
              <a:rPr lang="en" sz="1000">
                <a:solidFill>
                  <a:schemeClr val="accent5"/>
                </a:solidFill>
              </a:rPr>
              <a:t/>
            </a:r>
            <a:br>
              <a:rPr lang="en" sz="1000">
                <a:solidFill>
                  <a:schemeClr val="accent5"/>
                </a:solidFill>
              </a:rPr>
            </a:br>
            <a:endParaRPr sz="1000">
              <a:solidFill>
                <a:schemeClr val="accent5"/>
              </a:solidFill>
            </a:endParaRPr>
          </a:p>
          <a:p>
            <a:pPr marL="0" lvl="0" indent="0" algn="l" rtl="0">
              <a:spcBef>
                <a:spcPts val="0"/>
              </a:spcBef>
              <a:spcAft>
                <a:spcPts val="0"/>
              </a:spcAft>
              <a:buClr>
                <a:schemeClr val="dk1"/>
              </a:buClr>
              <a:buSzPts val="600"/>
              <a:buFont typeface="Arial"/>
              <a:buNone/>
            </a:pPr>
            <a:r>
              <a:rPr lang="en" sz="1000" b="1">
                <a:solidFill>
                  <a:schemeClr val="dk1"/>
                </a:solidFill>
              </a:rPr>
              <a:t>Special Massing Rules:</a:t>
            </a:r>
            <a:endParaRPr sz="1000" b="1">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Adaptive reuse standards allow an addition along the rear and side elevations of the existing structure, up to 50% of the footprint of the existing structure. </a:t>
            </a:r>
            <a:endParaRPr sz="1000">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Additions along the side elevation must be set back at least 20’ from the front facade of the existing structure.</a:t>
            </a:r>
            <a:endParaRPr sz="1000">
              <a:solidFill>
                <a:schemeClr val="dk1"/>
              </a:solidFill>
            </a:endParaRPr>
          </a:p>
        </p:txBody>
      </p:sp>
      <p:sp>
        <p:nvSpPr>
          <p:cNvPr id="1260" name="Google Shape;1260;p101"/>
          <p:cNvSpPr/>
          <p:nvPr/>
        </p:nvSpPr>
        <p:spPr>
          <a:xfrm flipH="1">
            <a:off x="3039050" y="1867875"/>
            <a:ext cx="846300" cy="264900"/>
          </a:xfrm>
          <a:prstGeom prst="wedgeRectCallout">
            <a:avLst>
              <a:gd name="adj1" fmla="val 30685"/>
              <a:gd name="adj2" fmla="val 205803"/>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Building Footprint: 1,200 SF </a:t>
            </a:r>
            <a:endParaRPr sz="600" b="1">
              <a:solidFill>
                <a:schemeClr val="dk1"/>
              </a:solidFill>
            </a:endParaRPr>
          </a:p>
        </p:txBody>
      </p:sp>
      <p:sp>
        <p:nvSpPr>
          <p:cNvPr id="1261" name="Google Shape;1261;p101"/>
          <p:cNvSpPr/>
          <p:nvPr/>
        </p:nvSpPr>
        <p:spPr>
          <a:xfrm flipH="1">
            <a:off x="3491013" y="3937900"/>
            <a:ext cx="846300" cy="264900"/>
          </a:xfrm>
          <a:prstGeom prst="wedgeRectCallout">
            <a:avLst>
              <a:gd name="adj1" fmla="val 29103"/>
              <a:gd name="adj2" fmla="val -16331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Total SF: 3,900 SF</a:t>
            </a:r>
            <a:endParaRPr sz="600" b="1">
              <a:solidFill>
                <a:schemeClr val="dk1"/>
              </a:solidFill>
            </a:endParaRPr>
          </a:p>
          <a:p>
            <a:pPr marL="0" lvl="0" indent="0" algn="l" rtl="0">
              <a:spcBef>
                <a:spcPts val="0"/>
              </a:spcBef>
              <a:spcAft>
                <a:spcPts val="0"/>
              </a:spcAft>
              <a:buNone/>
            </a:pPr>
            <a:r>
              <a:rPr lang="en" sz="600" b="1">
                <a:solidFill>
                  <a:schemeClr val="dk1"/>
                </a:solidFill>
              </a:rPr>
              <a:t>FAR: 0.45</a:t>
            </a:r>
            <a:endParaRPr sz="600" b="1">
              <a:solidFill>
                <a:schemeClr val="dk1"/>
              </a:solidFill>
            </a:endParaRPr>
          </a:p>
        </p:txBody>
      </p:sp>
      <p:sp>
        <p:nvSpPr>
          <p:cNvPr id="1262" name="Google Shape;1262;p101"/>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1263" name="Google Shape;1263;p101"/>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264" name="Google Shape;1264;p101"/>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265" name="Google Shape;1265;p101"/>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266" name="Google Shape;1266;p101"/>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267" name="Google Shape;1267;p101"/>
          <p:cNvSpPr txBox="1"/>
          <p:nvPr/>
        </p:nvSpPr>
        <p:spPr>
          <a:xfrm>
            <a:off x="1946817" y="-34290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268" name="Google Shape;1268;p101"/>
          <p:cNvSpPr txBox="1"/>
          <p:nvPr/>
        </p:nvSpPr>
        <p:spPr>
          <a:xfrm>
            <a:off x="3741373" y="-342900"/>
            <a:ext cx="1661100" cy="231000"/>
          </a:xfrm>
          <a:prstGeom prst="rect">
            <a:avLst/>
          </a:prstGeom>
          <a:solidFill>
            <a:srgbClr val="93BAE3"/>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Bay Rd Civic</a:t>
            </a:r>
            <a:endParaRPr sz="900">
              <a:solidFill>
                <a:srgbClr val="FFFFFF"/>
              </a:solidFill>
            </a:endParaRPr>
          </a:p>
        </p:txBody>
      </p:sp>
      <p:sp>
        <p:nvSpPr>
          <p:cNvPr id="1269" name="Google Shape;1269;p101"/>
          <p:cNvSpPr txBox="1"/>
          <p:nvPr/>
        </p:nvSpPr>
        <p:spPr>
          <a:xfrm>
            <a:off x="7330485" y="-342900"/>
            <a:ext cx="1661100" cy="231000"/>
          </a:xfrm>
          <a:prstGeom prst="rect">
            <a:avLst/>
          </a:prstGeom>
          <a:solidFill>
            <a:srgbClr val="F1B15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000000"/>
                </a:solidFill>
              </a:rPr>
              <a:t>Willow St Mixed Use</a:t>
            </a:r>
            <a:endParaRPr sz="900">
              <a:solidFill>
                <a:srgbClr val="000000"/>
              </a:solidFill>
            </a:endParaRPr>
          </a:p>
        </p:txBody>
      </p:sp>
      <p:sp>
        <p:nvSpPr>
          <p:cNvPr id="1270" name="Google Shape;1270;p101"/>
          <p:cNvSpPr txBox="1"/>
          <p:nvPr/>
        </p:nvSpPr>
        <p:spPr>
          <a:xfrm>
            <a:off x="5535929" y="-342900"/>
            <a:ext cx="1661100" cy="231000"/>
          </a:xfrm>
          <a:prstGeom prst="rect">
            <a:avLst/>
          </a:prstGeom>
          <a:solidFill>
            <a:srgbClr val="E75A5A"/>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Depot Square Mixed Use</a:t>
            </a:r>
            <a:endParaRPr sz="900">
              <a:solidFill>
                <a:srgbClr val="FFFFFF"/>
              </a:solidFill>
            </a:endParaRPr>
          </a:p>
        </p:txBody>
      </p:sp>
      <p:sp>
        <p:nvSpPr>
          <p:cNvPr id="1271" name="Google Shape;1271;p101"/>
          <p:cNvSpPr txBox="1"/>
          <p:nvPr/>
        </p:nvSpPr>
        <p:spPr>
          <a:xfrm>
            <a:off x="152263" y="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sp>
        <p:nvSpPr>
          <p:cNvPr id="1272" name="Google Shape;1272;p101"/>
          <p:cNvSpPr txBox="1"/>
          <p:nvPr/>
        </p:nvSpPr>
        <p:spPr>
          <a:xfrm rot="-1852513">
            <a:off x="2720198" y="4242406"/>
            <a:ext cx="765828" cy="231009"/>
          </a:xfrm>
          <a:prstGeom prst="rect">
            <a:avLst/>
          </a:prstGeom>
          <a:no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800">
                <a:solidFill>
                  <a:schemeClr val="dk1"/>
                </a:solidFill>
              </a:rPr>
              <a:t>Willow St</a:t>
            </a:r>
            <a:endParaRPr sz="800">
              <a:solidFill>
                <a:schemeClr val="dk1"/>
              </a:solidFill>
            </a:endParaRPr>
          </a:p>
        </p:txBody>
      </p:sp>
      <p:sp>
        <p:nvSpPr>
          <p:cNvPr id="1273" name="Google Shape;1273;p101"/>
          <p:cNvSpPr txBox="1"/>
          <p:nvPr/>
        </p:nvSpPr>
        <p:spPr>
          <a:xfrm>
            <a:off x="152250" y="342900"/>
            <a:ext cx="72462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300" b="1">
                <a:solidFill>
                  <a:schemeClr val="dk1"/>
                </a:solidFill>
              </a:rPr>
              <a:t>Downtown Residential </a:t>
            </a:r>
            <a:r>
              <a:rPr lang="en" sz="2300">
                <a:solidFill>
                  <a:schemeClr val="dk1"/>
                </a:solidFill>
              </a:rPr>
              <a:t>Building Form Standards</a:t>
            </a:r>
            <a:endParaRPr sz="2300"/>
          </a:p>
          <a:p>
            <a:pPr marL="0" lvl="0" indent="0" algn="l" rtl="0">
              <a:spcBef>
                <a:spcPts val="0"/>
              </a:spcBef>
              <a:spcAft>
                <a:spcPts val="0"/>
              </a:spcAft>
              <a:buNone/>
            </a:pPr>
            <a:endParaRPr sz="23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1277"/>
        <p:cNvGrpSpPr/>
        <p:nvPr/>
      </p:nvGrpSpPr>
      <p:grpSpPr>
        <a:xfrm>
          <a:off x="0" y="0"/>
          <a:ext cx="0" cy="0"/>
          <a:chOff x="0" y="0"/>
          <a:chExt cx="0" cy="0"/>
        </a:xfrm>
      </p:grpSpPr>
      <p:sp>
        <p:nvSpPr>
          <p:cNvPr id="1278" name="Google Shape;1278;p102"/>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45</a:t>
            </a:fld>
            <a:endParaRPr/>
          </a:p>
        </p:txBody>
      </p:sp>
      <p:pic>
        <p:nvPicPr>
          <p:cNvPr id="1279" name="Google Shape;1279;p102"/>
          <p:cNvPicPr preferRelativeResize="0">
            <a:picLocks noGrp="1"/>
          </p:cNvPicPr>
          <p:nvPr>
            <p:ph type="pic" idx="2"/>
          </p:nvPr>
        </p:nvPicPr>
        <p:blipFill rotWithShape="1">
          <a:blip r:embed="rId3">
            <a:alphaModFix/>
          </a:blip>
          <a:srcRect l="8913" r="2747"/>
          <a:stretch/>
        </p:blipFill>
        <p:spPr>
          <a:xfrm>
            <a:off x="152250" y="914375"/>
            <a:ext cx="4565678" cy="3994799"/>
          </a:xfrm>
          <a:prstGeom prst="rect">
            <a:avLst/>
          </a:prstGeom>
        </p:spPr>
      </p:pic>
      <p:sp>
        <p:nvSpPr>
          <p:cNvPr id="1280" name="Google Shape;1280;p102"/>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1281" name="Google Shape;1281;p102"/>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282" name="Google Shape;1282;p102"/>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283" name="Google Shape;1283;p102"/>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284" name="Google Shape;1284;p102"/>
          <p:cNvSpPr/>
          <p:nvPr/>
        </p:nvSpPr>
        <p:spPr>
          <a:xfrm flipH="1">
            <a:off x="1180913" y="1317625"/>
            <a:ext cx="765900" cy="381000"/>
          </a:xfrm>
          <a:prstGeom prst="wedgeRectCallout">
            <a:avLst>
              <a:gd name="adj1" fmla="val 41926"/>
              <a:gd name="adj2" fmla="val 120361"/>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Greenway frontage for parcels with access to the pedestrian/bike path</a:t>
            </a:r>
            <a:endParaRPr sz="500" b="1"/>
          </a:p>
        </p:txBody>
      </p:sp>
      <p:sp>
        <p:nvSpPr>
          <p:cNvPr id="1285" name="Google Shape;1285;p102"/>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graphicFrame>
        <p:nvGraphicFramePr>
          <p:cNvPr id="1286" name="Google Shape;1286;p102"/>
          <p:cNvGraphicFramePr/>
          <p:nvPr/>
        </p:nvGraphicFramePr>
        <p:xfrm>
          <a:off x="5101138" y="2308275"/>
          <a:ext cx="3000000" cy="3000000"/>
        </p:xfrm>
        <a:graphic>
          <a:graphicData uri="http://schemas.openxmlformats.org/drawingml/2006/table">
            <a:tbl>
              <a:tblPr>
                <a:noFill/>
                <a:tableStyleId>{02EF7566-C719-4DD9-B88E-53A555459F04}</a:tableStyleId>
              </a:tblPr>
              <a:tblGrid>
                <a:gridCol w="1715375">
                  <a:extLst>
                    <a:ext uri="{9D8B030D-6E8A-4147-A177-3AD203B41FA5}">
                      <a16:colId xmlns:a16="http://schemas.microsoft.com/office/drawing/2014/main" val="20000"/>
                    </a:ext>
                  </a:extLst>
                </a:gridCol>
                <a:gridCol w="1081325">
                  <a:extLst>
                    <a:ext uri="{9D8B030D-6E8A-4147-A177-3AD203B41FA5}">
                      <a16:colId xmlns:a16="http://schemas.microsoft.com/office/drawing/2014/main" val="20001"/>
                    </a:ext>
                  </a:extLst>
                </a:gridCol>
              </a:tblGrid>
              <a:tr h="190500">
                <a:tc gridSpan="2">
                  <a:txBody>
                    <a:bodyPr/>
                    <a:lstStyle/>
                    <a:p>
                      <a:pPr marL="0" lvl="0" indent="0" algn="l" rtl="0">
                        <a:spcBef>
                          <a:spcPts val="0"/>
                        </a:spcBef>
                        <a:spcAft>
                          <a:spcPts val="0"/>
                        </a:spcAft>
                        <a:buNone/>
                      </a:pPr>
                      <a:r>
                        <a:rPr lang="en" sz="800" b="1"/>
                        <a:t>Dimensional Standards</a:t>
                      </a:r>
                      <a:endParaRPr sz="800" b="1"/>
                    </a:p>
                  </a:txBody>
                  <a:tcPr marL="45725" marR="45725" marT="45725" marB="45725">
                    <a:lnT w="9525" cap="flat" cmpd="sng">
                      <a:solidFill>
                        <a:srgbClr val="9E9E9E"/>
                      </a:solidFill>
                      <a:prstDash val="solid"/>
                      <a:round/>
                      <a:headEnd type="none" w="sm" len="sm"/>
                      <a:tailEnd type="none" w="sm" len="sm"/>
                    </a:lnT>
                    <a:solidFill>
                      <a:srgbClr val="EEEEEE"/>
                    </a:solidFill>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marL="0" lvl="0" indent="0" algn="l" rtl="0">
                        <a:spcBef>
                          <a:spcPts val="0"/>
                        </a:spcBef>
                        <a:spcAft>
                          <a:spcPts val="0"/>
                        </a:spcAft>
                        <a:buNone/>
                      </a:pPr>
                      <a:r>
                        <a:rPr lang="en" sz="800"/>
                        <a:t>Building Footprint, max. </a:t>
                      </a:r>
                      <a:endParaRPr sz="800"/>
                    </a:p>
                  </a:txBody>
                  <a:tcPr marL="45725" marR="45725" marT="45725" marB="45725"/>
                </a:tc>
                <a:tc>
                  <a:txBody>
                    <a:bodyPr/>
                    <a:lstStyle/>
                    <a:p>
                      <a:pPr marL="0" lvl="0" indent="0" algn="l" rtl="0">
                        <a:spcBef>
                          <a:spcPts val="0"/>
                        </a:spcBef>
                        <a:spcAft>
                          <a:spcPts val="0"/>
                        </a:spcAft>
                        <a:buNone/>
                      </a:pPr>
                      <a:r>
                        <a:rPr lang="en" sz="800"/>
                        <a:t>3,000 SF</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1"/>
                  </a:ext>
                </a:extLst>
              </a:tr>
              <a:tr h="190500">
                <a:tc>
                  <a:txBody>
                    <a:bodyPr/>
                    <a:lstStyle/>
                    <a:p>
                      <a:pPr marL="0" lvl="0" indent="0" algn="l" rtl="0">
                        <a:spcBef>
                          <a:spcPts val="0"/>
                        </a:spcBef>
                        <a:spcAft>
                          <a:spcPts val="0"/>
                        </a:spcAft>
                        <a:buNone/>
                      </a:pPr>
                      <a:r>
                        <a:rPr lang="en" sz="800"/>
                        <a:t>Building Height, max.</a:t>
                      </a:r>
                      <a:endParaRPr sz="800"/>
                    </a:p>
                  </a:txBody>
                  <a:tcPr marL="45725" marR="45725" marT="45725" marB="45725"/>
                </a:tc>
                <a:tc>
                  <a:txBody>
                    <a:bodyPr/>
                    <a:lstStyle/>
                    <a:p>
                      <a:pPr marL="0" lvl="0" indent="0" algn="l" rtl="0">
                        <a:spcBef>
                          <a:spcPts val="0"/>
                        </a:spcBef>
                        <a:spcAft>
                          <a:spcPts val="0"/>
                        </a:spcAft>
                        <a:buNone/>
                      </a:pPr>
                      <a:r>
                        <a:rPr lang="en" sz="800"/>
                        <a:t>35’ / 2.5 stories</a:t>
                      </a:r>
                      <a:endParaRPr sz="600" i="1"/>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2"/>
                  </a:ext>
                </a:extLst>
              </a:tr>
              <a:tr h="190500">
                <a:tc>
                  <a:txBody>
                    <a:bodyPr/>
                    <a:lstStyle/>
                    <a:p>
                      <a:pPr marL="0" lvl="0" indent="0" algn="l" rtl="0">
                        <a:spcBef>
                          <a:spcPts val="0"/>
                        </a:spcBef>
                        <a:spcAft>
                          <a:spcPts val="0"/>
                        </a:spcAft>
                        <a:buNone/>
                      </a:pPr>
                      <a:r>
                        <a:rPr lang="en" sz="800"/>
                        <a:t>Ground Floor Height, min/max.</a:t>
                      </a:r>
                      <a:endParaRPr sz="800"/>
                    </a:p>
                  </a:txBody>
                  <a:tcPr marL="45725" marR="45725" marT="45725" marB="45725"/>
                </a:tc>
                <a:tc>
                  <a:txBody>
                    <a:bodyPr/>
                    <a:lstStyle/>
                    <a:p>
                      <a:pPr marL="0" lvl="0" indent="0" algn="l" rtl="0">
                        <a:spcBef>
                          <a:spcPts val="0"/>
                        </a:spcBef>
                        <a:spcAft>
                          <a:spcPts val="0"/>
                        </a:spcAft>
                        <a:buNone/>
                      </a:pPr>
                      <a:r>
                        <a:rPr lang="en" sz="800"/>
                        <a:t>12’ / 15’</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3"/>
                  </a:ext>
                </a:extLst>
              </a:tr>
              <a:tr h="190500">
                <a:tc>
                  <a:txBody>
                    <a:bodyPr/>
                    <a:lstStyle/>
                    <a:p>
                      <a:pPr marL="0" lvl="0" indent="0" algn="l" rtl="0">
                        <a:spcBef>
                          <a:spcPts val="0"/>
                        </a:spcBef>
                        <a:spcAft>
                          <a:spcPts val="0"/>
                        </a:spcAft>
                        <a:buNone/>
                      </a:pPr>
                      <a:r>
                        <a:rPr lang="en" sz="800"/>
                        <a:t>Half-Story Height, max.</a:t>
                      </a:r>
                      <a:endParaRPr sz="800"/>
                    </a:p>
                  </a:txBody>
                  <a:tcPr marL="45725" marR="45725" marT="45725" marB="45725"/>
                </a:tc>
                <a:tc>
                  <a:txBody>
                    <a:bodyPr/>
                    <a:lstStyle/>
                    <a:p>
                      <a:pPr marL="0" lvl="0" indent="0" algn="l" rtl="0">
                        <a:spcBef>
                          <a:spcPts val="0"/>
                        </a:spcBef>
                        <a:spcAft>
                          <a:spcPts val="0"/>
                        </a:spcAft>
                        <a:buNone/>
                      </a:pPr>
                      <a:r>
                        <a:rPr lang="en" sz="800"/>
                        <a:t>14’</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4"/>
                  </a:ext>
                </a:extLst>
              </a:tr>
              <a:tr h="190500">
                <a:tc>
                  <a:txBody>
                    <a:bodyPr/>
                    <a:lstStyle/>
                    <a:p>
                      <a:pPr marL="0" lvl="0" indent="0" algn="l" rtl="0">
                        <a:spcBef>
                          <a:spcPts val="0"/>
                        </a:spcBef>
                        <a:spcAft>
                          <a:spcPts val="0"/>
                        </a:spcAft>
                        <a:buNone/>
                      </a:pPr>
                      <a:r>
                        <a:rPr lang="en" sz="800"/>
                        <a:t>Setback - Front, min/max</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20’ / 35’</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5"/>
                  </a:ext>
                </a:extLst>
              </a:tr>
              <a:tr h="190500">
                <a:tc>
                  <a:txBody>
                    <a:bodyPr/>
                    <a:lstStyle/>
                    <a:p>
                      <a:pPr marL="0" lvl="0" indent="0" algn="l" rtl="0">
                        <a:spcBef>
                          <a:spcPts val="0"/>
                        </a:spcBef>
                        <a:spcAft>
                          <a:spcPts val="0"/>
                        </a:spcAft>
                        <a:buNone/>
                      </a:pPr>
                      <a:r>
                        <a:rPr lang="en" sz="800"/>
                        <a:t>Setback - Side, min.</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5’</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6"/>
                  </a:ext>
                </a:extLst>
              </a:tr>
              <a:tr h="190500">
                <a:tc>
                  <a:txBody>
                    <a:bodyPr/>
                    <a:lstStyle/>
                    <a:p>
                      <a:pPr marL="0" lvl="0" indent="0" algn="l" rtl="0">
                        <a:spcBef>
                          <a:spcPts val="0"/>
                        </a:spcBef>
                        <a:spcAft>
                          <a:spcPts val="0"/>
                        </a:spcAft>
                        <a:buNone/>
                      </a:pPr>
                      <a:r>
                        <a:rPr lang="en" sz="800"/>
                        <a:t>Setback - Rear, min.</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20’</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7"/>
                  </a:ext>
                </a:extLst>
              </a:tr>
              <a:tr h="190500">
                <a:tc>
                  <a:txBody>
                    <a:bodyPr/>
                    <a:lstStyle/>
                    <a:p>
                      <a:pPr marL="0" lvl="0" indent="0" algn="l" rtl="0">
                        <a:spcBef>
                          <a:spcPts val="0"/>
                        </a:spcBef>
                        <a:spcAft>
                          <a:spcPts val="0"/>
                        </a:spcAft>
                        <a:buNone/>
                      </a:pPr>
                      <a:r>
                        <a:rPr lang="en" sz="800"/>
                        <a:t>Open Space, min.</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40%</a:t>
                      </a:r>
                      <a:endParaRPr sz="800">
                        <a:solidFill>
                          <a:schemeClr val="dk1"/>
                        </a:solidFill>
                      </a:endParaRPr>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8"/>
                  </a:ext>
                </a:extLst>
              </a:tr>
            </a:tbl>
          </a:graphicData>
        </a:graphic>
      </p:graphicFrame>
      <p:sp>
        <p:nvSpPr>
          <p:cNvPr id="1287" name="Google Shape;1287;p102"/>
          <p:cNvSpPr txBox="1"/>
          <p:nvPr/>
        </p:nvSpPr>
        <p:spPr>
          <a:xfrm>
            <a:off x="5101288" y="914400"/>
            <a:ext cx="3630300" cy="1146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000" b="1">
                <a:solidFill>
                  <a:schemeClr val="dk1"/>
                </a:solidFill>
              </a:rPr>
              <a:t>Relationship to 3A:</a:t>
            </a:r>
            <a:endParaRPr sz="1000" b="1">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This subdistrict </a:t>
            </a:r>
            <a:r>
              <a:rPr lang="en" sz="1000" u="sng">
                <a:solidFill>
                  <a:schemeClr val="dk1"/>
                </a:solidFill>
              </a:rPr>
              <a:t>does contribute</a:t>
            </a:r>
            <a:r>
              <a:rPr lang="en" sz="1000">
                <a:solidFill>
                  <a:schemeClr val="dk1"/>
                </a:solidFill>
              </a:rPr>
              <a:t> to 3A.</a:t>
            </a:r>
            <a:br>
              <a:rPr lang="en" sz="1000">
                <a:solidFill>
                  <a:schemeClr val="dk1"/>
                </a:solidFill>
              </a:rPr>
            </a:br>
            <a:endParaRPr sz="1000">
              <a:solidFill>
                <a:schemeClr val="dk1"/>
              </a:solidFill>
            </a:endParaRPr>
          </a:p>
          <a:p>
            <a:pPr marL="0" lvl="0" indent="0" algn="l" rtl="0">
              <a:spcBef>
                <a:spcPts val="0"/>
              </a:spcBef>
              <a:spcAft>
                <a:spcPts val="0"/>
              </a:spcAft>
              <a:buClr>
                <a:schemeClr val="dk1"/>
              </a:buClr>
              <a:buSzPts val="600"/>
              <a:buFont typeface="Arial"/>
              <a:buNone/>
            </a:pPr>
            <a:r>
              <a:rPr lang="en" sz="1000" b="1">
                <a:solidFill>
                  <a:schemeClr val="dk1"/>
                </a:solidFill>
              </a:rPr>
              <a:t>Special Massing Rules:</a:t>
            </a:r>
            <a:endParaRPr sz="1000" b="1">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We will include rules around the relationship of a second accessory structure to the primary structure (e.g. minimum distance between primary and secondary structure)</a:t>
            </a:r>
            <a:endParaRPr sz="1000">
              <a:solidFill>
                <a:schemeClr val="dk1"/>
              </a:solidFill>
            </a:endParaRPr>
          </a:p>
        </p:txBody>
      </p:sp>
      <p:sp>
        <p:nvSpPr>
          <p:cNvPr id="1288" name="Google Shape;1288;p102"/>
          <p:cNvSpPr/>
          <p:nvPr/>
        </p:nvSpPr>
        <p:spPr>
          <a:xfrm flipH="1">
            <a:off x="3506425" y="2396600"/>
            <a:ext cx="846300" cy="264900"/>
          </a:xfrm>
          <a:prstGeom prst="wedgeRectCallout">
            <a:avLst>
              <a:gd name="adj1" fmla="val 41930"/>
              <a:gd name="adj2" fmla="val 153602"/>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Building Footprint: 2,100 SF </a:t>
            </a:r>
            <a:endParaRPr sz="600" b="1">
              <a:solidFill>
                <a:schemeClr val="dk1"/>
              </a:solidFill>
            </a:endParaRPr>
          </a:p>
        </p:txBody>
      </p:sp>
      <p:sp>
        <p:nvSpPr>
          <p:cNvPr id="1289" name="Google Shape;1289;p102"/>
          <p:cNvSpPr/>
          <p:nvPr/>
        </p:nvSpPr>
        <p:spPr>
          <a:xfrm>
            <a:off x="161100" y="4101588"/>
            <a:ext cx="1785600" cy="777900"/>
          </a:xfrm>
          <a:prstGeom prst="rect">
            <a:avLst/>
          </a:prstGeom>
          <a:solidFill>
            <a:srgbClr val="FFFFFF">
              <a:alpha val="80000"/>
            </a:srgbClr>
          </a:solid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900" b="1" i="1"/>
              <a:t>Contextual Building </a:t>
            </a:r>
            <a:br>
              <a:rPr lang="en" sz="900" b="1" i="1"/>
            </a:br>
            <a:r>
              <a:rPr lang="en" sz="900" b="1" i="1"/>
              <a:t>Height Research:</a:t>
            </a:r>
            <a:r>
              <a:rPr lang="en" sz="900" i="1"/>
              <a:t> </a:t>
            </a:r>
            <a:endParaRPr sz="900" i="1"/>
          </a:p>
          <a:p>
            <a:pPr marL="0" lvl="0" indent="0" algn="l" rtl="0">
              <a:spcBef>
                <a:spcPts val="0"/>
              </a:spcBef>
              <a:spcAft>
                <a:spcPts val="0"/>
              </a:spcAft>
              <a:buNone/>
            </a:pPr>
            <a:r>
              <a:rPr lang="en" sz="900" i="1"/>
              <a:t>Currently 30’ - 35’</a:t>
            </a:r>
            <a:endParaRPr sz="900" i="1"/>
          </a:p>
          <a:p>
            <a:pPr marL="0" lvl="0" indent="0" algn="l" rtl="0">
              <a:spcBef>
                <a:spcPts val="0"/>
              </a:spcBef>
              <a:spcAft>
                <a:spcPts val="0"/>
              </a:spcAft>
              <a:buNone/>
            </a:pPr>
            <a:r>
              <a:rPr lang="en" sz="900" i="1"/>
              <a:t>Most commercial businesses are using residential building forms.</a:t>
            </a:r>
            <a:endParaRPr sz="900" i="1"/>
          </a:p>
        </p:txBody>
      </p:sp>
      <p:sp>
        <p:nvSpPr>
          <p:cNvPr id="1290" name="Google Shape;1290;p102"/>
          <p:cNvSpPr/>
          <p:nvPr/>
        </p:nvSpPr>
        <p:spPr>
          <a:xfrm flipH="1">
            <a:off x="3741375" y="4286250"/>
            <a:ext cx="846300" cy="264900"/>
          </a:xfrm>
          <a:prstGeom prst="wedgeRectCallout">
            <a:avLst>
              <a:gd name="adj1" fmla="val 29103"/>
              <a:gd name="adj2" fmla="val -16331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Total SF: 6,900 SF</a:t>
            </a:r>
            <a:endParaRPr sz="600" b="1">
              <a:solidFill>
                <a:schemeClr val="dk1"/>
              </a:solidFill>
            </a:endParaRPr>
          </a:p>
          <a:p>
            <a:pPr marL="0" lvl="0" indent="0" algn="l" rtl="0">
              <a:spcBef>
                <a:spcPts val="0"/>
              </a:spcBef>
              <a:spcAft>
                <a:spcPts val="0"/>
              </a:spcAft>
              <a:buNone/>
            </a:pPr>
            <a:r>
              <a:rPr lang="en" sz="600" b="1">
                <a:solidFill>
                  <a:schemeClr val="dk1"/>
                </a:solidFill>
              </a:rPr>
              <a:t>FAR: 0.35</a:t>
            </a:r>
            <a:endParaRPr sz="600" b="1">
              <a:solidFill>
                <a:schemeClr val="dk1"/>
              </a:solidFill>
            </a:endParaRPr>
          </a:p>
        </p:txBody>
      </p:sp>
      <p:sp>
        <p:nvSpPr>
          <p:cNvPr id="1291" name="Google Shape;1291;p102"/>
          <p:cNvSpPr txBox="1"/>
          <p:nvPr/>
        </p:nvSpPr>
        <p:spPr>
          <a:xfrm>
            <a:off x="1946817" y="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292" name="Google Shape;1292;p102"/>
          <p:cNvSpPr txBox="1"/>
          <p:nvPr/>
        </p:nvSpPr>
        <p:spPr>
          <a:xfrm>
            <a:off x="3741373" y="-342900"/>
            <a:ext cx="1661100" cy="231000"/>
          </a:xfrm>
          <a:prstGeom prst="rect">
            <a:avLst/>
          </a:prstGeom>
          <a:solidFill>
            <a:srgbClr val="93BAE3"/>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Bay Rd Civic</a:t>
            </a:r>
            <a:endParaRPr sz="900">
              <a:solidFill>
                <a:srgbClr val="FFFFFF"/>
              </a:solidFill>
            </a:endParaRPr>
          </a:p>
        </p:txBody>
      </p:sp>
      <p:sp>
        <p:nvSpPr>
          <p:cNvPr id="1293" name="Google Shape;1293;p102"/>
          <p:cNvSpPr txBox="1"/>
          <p:nvPr/>
        </p:nvSpPr>
        <p:spPr>
          <a:xfrm>
            <a:off x="7330485" y="-342900"/>
            <a:ext cx="1661100" cy="231000"/>
          </a:xfrm>
          <a:prstGeom prst="rect">
            <a:avLst/>
          </a:prstGeom>
          <a:solidFill>
            <a:srgbClr val="F1B15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000000"/>
                </a:solidFill>
              </a:rPr>
              <a:t>Willow St Mixed Use</a:t>
            </a:r>
            <a:endParaRPr sz="900">
              <a:solidFill>
                <a:srgbClr val="000000"/>
              </a:solidFill>
            </a:endParaRPr>
          </a:p>
        </p:txBody>
      </p:sp>
      <p:sp>
        <p:nvSpPr>
          <p:cNvPr id="1294" name="Google Shape;1294;p102"/>
          <p:cNvSpPr txBox="1"/>
          <p:nvPr/>
        </p:nvSpPr>
        <p:spPr>
          <a:xfrm>
            <a:off x="5535929" y="-342900"/>
            <a:ext cx="1661100" cy="231000"/>
          </a:xfrm>
          <a:prstGeom prst="rect">
            <a:avLst/>
          </a:prstGeom>
          <a:solidFill>
            <a:srgbClr val="E75A5A"/>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Depot Square Mixed Use</a:t>
            </a:r>
            <a:endParaRPr sz="900">
              <a:solidFill>
                <a:srgbClr val="FFFFFF"/>
              </a:solidFill>
            </a:endParaRPr>
          </a:p>
        </p:txBody>
      </p:sp>
      <p:sp>
        <p:nvSpPr>
          <p:cNvPr id="1295" name="Google Shape;1295;p102"/>
          <p:cNvSpPr txBox="1"/>
          <p:nvPr/>
        </p:nvSpPr>
        <p:spPr>
          <a:xfrm>
            <a:off x="152263" y="-34290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sp>
        <p:nvSpPr>
          <p:cNvPr id="1296" name="Google Shape;1296;p102"/>
          <p:cNvSpPr txBox="1"/>
          <p:nvPr/>
        </p:nvSpPr>
        <p:spPr>
          <a:xfrm rot="-1852513">
            <a:off x="2907436" y="4579006"/>
            <a:ext cx="765828" cy="231009"/>
          </a:xfrm>
          <a:prstGeom prst="rect">
            <a:avLst/>
          </a:prstGeom>
          <a:no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800">
                <a:solidFill>
                  <a:schemeClr val="dk1"/>
                </a:solidFill>
              </a:rPr>
              <a:t>Bay Rd</a:t>
            </a:r>
            <a:endParaRPr sz="800">
              <a:solidFill>
                <a:schemeClr val="dk1"/>
              </a:solidFill>
            </a:endParaRPr>
          </a:p>
        </p:txBody>
      </p:sp>
      <p:sp>
        <p:nvSpPr>
          <p:cNvPr id="1297" name="Google Shape;1297;p102"/>
          <p:cNvSpPr txBox="1">
            <a:spLocks noGrp="1"/>
          </p:cNvSpPr>
          <p:nvPr>
            <p:ph type="title"/>
          </p:nvPr>
        </p:nvSpPr>
        <p:spPr>
          <a:xfrm>
            <a:off x="152250" y="342900"/>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b="1"/>
              <a:t>Bay Road Scenic Corridor </a:t>
            </a:r>
            <a:r>
              <a:rPr lang="en"/>
              <a:t>Building Form Standards</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301"/>
        <p:cNvGrpSpPr/>
        <p:nvPr/>
      </p:nvGrpSpPr>
      <p:grpSpPr>
        <a:xfrm>
          <a:off x="0" y="0"/>
          <a:ext cx="0" cy="0"/>
          <a:chOff x="0" y="0"/>
          <a:chExt cx="0" cy="0"/>
        </a:xfrm>
      </p:grpSpPr>
      <p:sp>
        <p:nvSpPr>
          <p:cNvPr id="1302" name="Google Shape;1302;p103"/>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46</a:t>
            </a:fld>
            <a:endParaRPr/>
          </a:p>
        </p:txBody>
      </p:sp>
      <p:sp>
        <p:nvSpPr>
          <p:cNvPr id="1303" name="Google Shape;1303;p103"/>
          <p:cNvSpPr txBox="1">
            <a:spLocks noGrp="1"/>
          </p:cNvSpPr>
          <p:nvPr>
            <p:ph type="title"/>
          </p:nvPr>
        </p:nvSpPr>
        <p:spPr>
          <a:xfrm>
            <a:off x="152250" y="342900"/>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t>Railroad Ave </a:t>
            </a:r>
            <a:r>
              <a:rPr lang="en"/>
              <a:t>Building Form Standards</a:t>
            </a:r>
            <a:endParaRPr/>
          </a:p>
        </p:txBody>
      </p:sp>
      <p:sp>
        <p:nvSpPr>
          <p:cNvPr id="1304" name="Google Shape;1304;p103"/>
          <p:cNvSpPr txBox="1">
            <a:spLocks noGrp="1"/>
          </p:cNvSpPr>
          <p:nvPr>
            <p:ph type="subTitle" idx="1"/>
          </p:nvPr>
        </p:nvSpPr>
        <p:spPr>
          <a:xfrm>
            <a:off x="152250" y="723838"/>
            <a:ext cx="88395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305" name="Google Shape;1305;p103"/>
          <p:cNvPicPr preferRelativeResize="0">
            <a:picLocks noGrp="1"/>
          </p:cNvPicPr>
          <p:nvPr>
            <p:ph type="pic" idx="2"/>
          </p:nvPr>
        </p:nvPicPr>
        <p:blipFill rotWithShape="1">
          <a:blip r:embed="rId3">
            <a:alphaModFix/>
          </a:blip>
          <a:srcRect l="5830" r="5830"/>
          <a:stretch/>
        </p:blipFill>
        <p:spPr>
          <a:xfrm>
            <a:off x="152250" y="914375"/>
            <a:ext cx="4565678" cy="3994799"/>
          </a:xfrm>
          <a:prstGeom prst="rect">
            <a:avLst/>
          </a:prstGeom>
        </p:spPr>
      </p:pic>
      <p:graphicFrame>
        <p:nvGraphicFramePr>
          <p:cNvPr id="1306" name="Google Shape;1306;p103"/>
          <p:cNvGraphicFramePr/>
          <p:nvPr/>
        </p:nvGraphicFramePr>
        <p:xfrm>
          <a:off x="5101138" y="2308275"/>
          <a:ext cx="3000000" cy="3000000"/>
        </p:xfrm>
        <a:graphic>
          <a:graphicData uri="http://schemas.openxmlformats.org/drawingml/2006/table">
            <a:tbl>
              <a:tblPr>
                <a:noFill/>
                <a:tableStyleId>{02EF7566-C719-4DD9-B88E-53A555459F04}</a:tableStyleId>
              </a:tblPr>
              <a:tblGrid>
                <a:gridCol w="1715375">
                  <a:extLst>
                    <a:ext uri="{9D8B030D-6E8A-4147-A177-3AD203B41FA5}">
                      <a16:colId xmlns:a16="http://schemas.microsoft.com/office/drawing/2014/main" val="20000"/>
                    </a:ext>
                  </a:extLst>
                </a:gridCol>
                <a:gridCol w="1081325">
                  <a:extLst>
                    <a:ext uri="{9D8B030D-6E8A-4147-A177-3AD203B41FA5}">
                      <a16:colId xmlns:a16="http://schemas.microsoft.com/office/drawing/2014/main" val="20001"/>
                    </a:ext>
                  </a:extLst>
                </a:gridCol>
              </a:tblGrid>
              <a:tr h="190500">
                <a:tc gridSpan="2">
                  <a:txBody>
                    <a:bodyPr/>
                    <a:lstStyle/>
                    <a:p>
                      <a:pPr marL="0" lvl="0" indent="0" algn="l" rtl="0">
                        <a:spcBef>
                          <a:spcPts val="0"/>
                        </a:spcBef>
                        <a:spcAft>
                          <a:spcPts val="0"/>
                        </a:spcAft>
                        <a:buNone/>
                      </a:pPr>
                      <a:r>
                        <a:rPr lang="en" sz="800" b="1"/>
                        <a:t>Dimensional Standards</a:t>
                      </a:r>
                      <a:endParaRPr sz="800" b="1"/>
                    </a:p>
                  </a:txBody>
                  <a:tcPr marL="45725" marR="45725" marT="45725" marB="45725">
                    <a:lnT w="9525" cap="flat" cmpd="sng">
                      <a:solidFill>
                        <a:srgbClr val="9E9E9E"/>
                      </a:solidFill>
                      <a:prstDash val="solid"/>
                      <a:round/>
                      <a:headEnd type="none" w="sm" len="sm"/>
                      <a:tailEnd type="none" w="sm" len="sm"/>
                    </a:lnT>
                    <a:solidFill>
                      <a:srgbClr val="EEEEEE"/>
                    </a:solidFill>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marL="0" lvl="0" indent="0" algn="l" rtl="0">
                        <a:spcBef>
                          <a:spcPts val="0"/>
                        </a:spcBef>
                        <a:spcAft>
                          <a:spcPts val="0"/>
                        </a:spcAft>
                        <a:buNone/>
                      </a:pPr>
                      <a:r>
                        <a:rPr lang="en" sz="800"/>
                        <a:t>Building Footprint, max. </a:t>
                      </a:r>
                      <a:endParaRPr sz="800"/>
                    </a:p>
                  </a:txBody>
                  <a:tcPr marL="45725" marR="45725" marT="45725" marB="45725"/>
                </a:tc>
                <a:tc>
                  <a:txBody>
                    <a:bodyPr/>
                    <a:lstStyle/>
                    <a:p>
                      <a:pPr marL="0" lvl="0" indent="0" algn="l" rtl="0">
                        <a:spcBef>
                          <a:spcPts val="0"/>
                        </a:spcBef>
                        <a:spcAft>
                          <a:spcPts val="0"/>
                        </a:spcAft>
                        <a:buNone/>
                      </a:pPr>
                      <a:r>
                        <a:rPr lang="en" sz="800"/>
                        <a:t>5,000 SF</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1"/>
                  </a:ext>
                </a:extLst>
              </a:tr>
              <a:tr h="190500">
                <a:tc>
                  <a:txBody>
                    <a:bodyPr/>
                    <a:lstStyle/>
                    <a:p>
                      <a:pPr marL="0" lvl="0" indent="0" algn="l" rtl="0">
                        <a:spcBef>
                          <a:spcPts val="0"/>
                        </a:spcBef>
                        <a:spcAft>
                          <a:spcPts val="0"/>
                        </a:spcAft>
                        <a:buNone/>
                      </a:pPr>
                      <a:r>
                        <a:rPr lang="en" sz="800"/>
                        <a:t>Building Height, max.</a:t>
                      </a:r>
                      <a:endParaRPr sz="800"/>
                    </a:p>
                  </a:txBody>
                  <a:tcPr marL="45725" marR="45725" marT="45725" marB="45725"/>
                </a:tc>
                <a:tc>
                  <a:txBody>
                    <a:bodyPr/>
                    <a:lstStyle/>
                    <a:p>
                      <a:pPr marL="0" lvl="0" indent="0" algn="l" rtl="0">
                        <a:spcBef>
                          <a:spcPts val="0"/>
                        </a:spcBef>
                        <a:spcAft>
                          <a:spcPts val="0"/>
                        </a:spcAft>
                        <a:buNone/>
                      </a:pPr>
                      <a:r>
                        <a:rPr lang="en" sz="800"/>
                        <a:t>35’ / 2.5 stories</a:t>
                      </a:r>
                      <a:endParaRPr sz="600" i="1"/>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2"/>
                  </a:ext>
                </a:extLst>
              </a:tr>
              <a:tr h="190500">
                <a:tc>
                  <a:txBody>
                    <a:bodyPr/>
                    <a:lstStyle/>
                    <a:p>
                      <a:pPr marL="0" lvl="0" indent="0" algn="l" rtl="0">
                        <a:spcBef>
                          <a:spcPts val="0"/>
                        </a:spcBef>
                        <a:spcAft>
                          <a:spcPts val="0"/>
                        </a:spcAft>
                        <a:buNone/>
                      </a:pPr>
                      <a:r>
                        <a:rPr lang="en" sz="800"/>
                        <a:t>Ground Floor Height, min/max.</a:t>
                      </a:r>
                      <a:endParaRPr sz="800"/>
                    </a:p>
                  </a:txBody>
                  <a:tcPr marL="45725" marR="45725" marT="45725" marB="45725"/>
                </a:tc>
                <a:tc>
                  <a:txBody>
                    <a:bodyPr/>
                    <a:lstStyle/>
                    <a:p>
                      <a:pPr marL="0" lvl="0" indent="0" algn="l" rtl="0">
                        <a:spcBef>
                          <a:spcPts val="0"/>
                        </a:spcBef>
                        <a:spcAft>
                          <a:spcPts val="0"/>
                        </a:spcAft>
                        <a:buNone/>
                      </a:pPr>
                      <a:r>
                        <a:rPr lang="en" sz="800"/>
                        <a:t>13’ / 15’</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3"/>
                  </a:ext>
                </a:extLst>
              </a:tr>
              <a:tr h="190500">
                <a:tc>
                  <a:txBody>
                    <a:bodyPr/>
                    <a:lstStyle/>
                    <a:p>
                      <a:pPr marL="0" lvl="0" indent="0" algn="l" rtl="0">
                        <a:spcBef>
                          <a:spcPts val="0"/>
                        </a:spcBef>
                        <a:spcAft>
                          <a:spcPts val="0"/>
                        </a:spcAft>
                        <a:buNone/>
                      </a:pPr>
                      <a:r>
                        <a:rPr lang="en" sz="800"/>
                        <a:t>Setback - Front, min/max.</a:t>
                      </a:r>
                      <a:endParaRPr sz="800"/>
                    </a:p>
                  </a:txBody>
                  <a:tcPr marL="45725" marR="45725" marT="45725" marB="45725"/>
                </a:tc>
                <a:tc>
                  <a:txBody>
                    <a:bodyPr/>
                    <a:lstStyle/>
                    <a:p>
                      <a:pPr marL="0" lvl="0" indent="0" algn="l" rtl="0">
                        <a:spcBef>
                          <a:spcPts val="0"/>
                        </a:spcBef>
                        <a:spcAft>
                          <a:spcPts val="0"/>
                        </a:spcAft>
                        <a:buNone/>
                      </a:pPr>
                      <a:r>
                        <a:rPr lang="en" sz="800"/>
                        <a:t>0’ / 10’</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4"/>
                  </a:ext>
                </a:extLst>
              </a:tr>
              <a:tr h="190500">
                <a:tc>
                  <a:txBody>
                    <a:bodyPr/>
                    <a:lstStyle/>
                    <a:p>
                      <a:pPr marL="0" lvl="0" indent="0" algn="l" rtl="0">
                        <a:spcBef>
                          <a:spcPts val="0"/>
                        </a:spcBef>
                        <a:spcAft>
                          <a:spcPts val="0"/>
                        </a:spcAft>
                        <a:buNone/>
                      </a:pPr>
                      <a:r>
                        <a:rPr lang="en" sz="800"/>
                        <a:t>Setback - Side, min.</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0’</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5"/>
                  </a:ext>
                </a:extLst>
              </a:tr>
              <a:tr h="190500">
                <a:tc>
                  <a:txBody>
                    <a:bodyPr/>
                    <a:lstStyle/>
                    <a:p>
                      <a:pPr marL="0" lvl="0" indent="0" algn="l" rtl="0">
                        <a:spcBef>
                          <a:spcPts val="0"/>
                        </a:spcBef>
                        <a:spcAft>
                          <a:spcPts val="0"/>
                        </a:spcAft>
                        <a:buNone/>
                      </a:pPr>
                      <a:r>
                        <a:rPr lang="en" sz="800"/>
                        <a:t>Setback - Rear, min.</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0’</a:t>
                      </a:r>
                      <a:endParaRPr sz="800"/>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6"/>
                  </a:ext>
                </a:extLst>
              </a:tr>
              <a:tr h="190500">
                <a:tc>
                  <a:txBody>
                    <a:bodyPr/>
                    <a:lstStyle/>
                    <a:p>
                      <a:pPr marL="0" lvl="0" indent="0" algn="l" rtl="0">
                        <a:spcBef>
                          <a:spcPts val="0"/>
                        </a:spcBef>
                        <a:spcAft>
                          <a:spcPts val="0"/>
                        </a:spcAft>
                        <a:buNone/>
                      </a:pPr>
                      <a:r>
                        <a:rPr lang="en" sz="800"/>
                        <a:t>Open Space, min.</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0%</a:t>
                      </a:r>
                      <a:endParaRPr sz="800">
                        <a:solidFill>
                          <a:schemeClr val="dk1"/>
                        </a:solidFill>
                      </a:endParaRPr>
                    </a:p>
                  </a:txBody>
                  <a:tcPr marL="45725" marR="45725" marT="45725" marB="45725">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7"/>
                  </a:ext>
                </a:extLst>
              </a:tr>
            </a:tbl>
          </a:graphicData>
        </a:graphic>
      </p:graphicFrame>
      <p:sp>
        <p:nvSpPr>
          <p:cNvPr id="1307" name="Google Shape;1307;p103"/>
          <p:cNvSpPr txBox="1"/>
          <p:nvPr/>
        </p:nvSpPr>
        <p:spPr>
          <a:xfrm>
            <a:off x="5101288" y="914400"/>
            <a:ext cx="3630300" cy="1319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000" b="1"/>
              <a:t>Relationship to 3A</a:t>
            </a:r>
            <a:r>
              <a:rPr lang="en" sz="1000" b="1">
                <a:solidFill>
                  <a:srgbClr val="000000"/>
                </a:solidFill>
              </a:rPr>
              <a:t>:</a:t>
            </a:r>
            <a:endParaRPr sz="1000" b="1">
              <a:solidFill>
                <a:srgbClr val="000000"/>
              </a:solidFill>
            </a:endParaRPr>
          </a:p>
          <a:p>
            <a:pPr marL="228600" lvl="0" indent="-177800" algn="l" rtl="0">
              <a:spcBef>
                <a:spcPts val="0"/>
              </a:spcBef>
              <a:spcAft>
                <a:spcPts val="0"/>
              </a:spcAft>
              <a:buClr>
                <a:srgbClr val="000000"/>
              </a:buClr>
              <a:buSzPts val="1000"/>
              <a:buChar char="●"/>
            </a:pPr>
            <a:r>
              <a:rPr lang="en" sz="1000"/>
              <a:t>This subdistrict </a:t>
            </a:r>
            <a:r>
              <a:rPr lang="en" sz="1000" u="sng"/>
              <a:t>does not contribute</a:t>
            </a:r>
            <a:r>
              <a:rPr lang="en" sz="1000"/>
              <a:t> to 3A.</a:t>
            </a:r>
            <a:endParaRPr sz="1000"/>
          </a:p>
          <a:p>
            <a:pPr marL="228600" lvl="0" indent="0" algn="l" rtl="0">
              <a:spcBef>
                <a:spcPts val="0"/>
              </a:spcBef>
              <a:spcAft>
                <a:spcPts val="0"/>
              </a:spcAft>
              <a:buNone/>
            </a:pPr>
            <a:endParaRPr sz="1000">
              <a:solidFill>
                <a:schemeClr val="dk1"/>
              </a:solidFill>
            </a:endParaRPr>
          </a:p>
          <a:p>
            <a:pPr marL="0" lvl="0" indent="0" algn="l" rtl="0">
              <a:spcBef>
                <a:spcPts val="0"/>
              </a:spcBef>
              <a:spcAft>
                <a:spcPts val="0"/>
              </a:spcAft>
              <a:buClr>
                <a:schemeClr val="dk1"/>
              </a:buClr>
              <a:buSzPts val="600"/>
              <a:buFont typeface="Arial"/>
              <a:buNone/>
            </a:pPr>
            <a:r>
              <a:rPr lang="en" sz="1000" b="1">
                <a:solidFill>
                  <a:schemeClr val="dk1"/>
                </a:solidFill>
              </a:rPr>
              <a:t>Special Massing Rules:</a:t>
            </a:r>
            <a:endParaRPr sz="1000" b="1">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We are considering allowing flat roofs in this subdistrict given it is already present</a:t>
            </a:r>
            <a:endParaRPr sz="1000">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Different rules for first 60’ vs rear buildings</a:t>
            </a:r>
            <a:endParaRPr sz="1000">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Parcels over a certain size trigger a special permit process</a:t>
            </a:r>
            <a:endParaRPr sz="1000">
              <a:solidFill>
                <a:schemeClr val="dk1"/>
              </a:solidFill>
            </a:endParaRPr>
          </a:p>
        </p:txBody>
      </p:sp>
      <p:sp>
        <p:nvSpPr>
          <p:cNvPr id="1308" name="Google Shape;1308;p103"/>
          <p:cNvSpPr/>
          <p:nvPr/>
        </p:nvSpPr>
        <p:spPr>
          <a:xfrm flipH="1">
            <a:off x="1511875" y="4399675"/>
            <a:ext cx="846300" cy="264900"/>
          </a:xfrm>
          <a:prstGeom prst="wedgeRectCallout">
            <a:avLst>
              <a:gd name="adj1" fmla="val -29438"/>
              <a:gd name="adj2" fmla="val -226308"/>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Combined Building Footprints: 4,120 SF </a:t>
            </a:r>
            <a:endParaRPr sz="600" b="1">
              <a:solidFill>
                <a:schemeClr val="dk1"/>
              </a:solidFill>
            </a:endParaRPr>
          </a:p>
        </p:txBody>
      </p:sp>
      <p:cxnSp>
        <p:nvCxnSpPr>
          <p:cNvPr id="1309" name="Google Shape;1309;p103"/>
          <p:cNvCxnSpPr/>
          <p:nvPr/>
        </p:nvCxnSpPr>
        <p:spPr>
          <a:xfrm>
            <a:off x="4399713" y="1664463"/>
            <a:ext cx="0" cy="969300"/>
          </a:xfrm>
          <a:prstGeom prst="straightConnector1">
            <a:avLst/>
          </a:prstGeom>
          <a:noFill/>
          <a:ln w="9525" cap="flat" cmpd="sng">
            <a:solidFill>
              <a:schemeClr val="dk1"/>
            </a:solidFill>
            <a:prstDash val="solid"/>
            <a:round/>
            <a:headEnd type="oval" w="med" len="med"/>
            <a:tailEnd type="oval" w="med" len="med"/>
          </a:ln>
        </p:spPr>
      </p:cxnSp>
      <p:sp>
        <p:nvSpPr>
          <p:cNvPr id="1310" name="Google Shape;1310;p103"/>
          <p:cNvSpPr txBox="1"/>
          <p:nvPr/>
        </p:nvSpPr>
        <p:spPr>
          <a:xfrm>
            <a:off x="4395844" y="2064438"/>
            <a:ext cx="310500" cy="169500"/>
          </a:xfrm>
          <a:prstGeom prst="rect">
            <a:avLst/>
          </a:prstGeom>
          <a:no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600" b="1">
              <a:solidFill>
                <a:schemeClr val="dk1"/>
              </a:solidFill>
            </a:endParaRPr>
          </a:p>
        </p:txBody>
      </p:sp>
      <p:cxnSp>
        <p:nvCxnSpPr>
          <p:cNvPr id="1311" name="Google Shape;1311;p103"/>
          <p:cNvCxnSpPr/>
          <p:nvPr/>
        </p:nvCxnSpPr>
        <p:spPr>
          <a:xfrm>
            <a:off x="3977500" y="1442438"/>
            <a:ext cx="456600" cy="257400"/>
          </a:xfrm>
          <a:prstGeom prst="straightConnector1">
            <a:avLst/>
          </a:prstGeom>
          <a:noFill/>
          <a:ln w="9525" cap="flat" cmpd="sng">
            <a:solidFill>
              <a:schemeClr val="dk1"/>
            </a:solidFill>
            <a:prstDash val="solid"/>
            <a:round/>
            <a:headEnd type="none" w="med" len="med"/>
            <a:tailEnd type="none" w="med" len="med"/>
          </a:ln>
        </p:spPr>
      </p:cxnSp>
      <p:cxnSp>
        <p:nvCxnSpPr>
          <p:cNvPr id="1312" name="Google Shape;1312;p103"/>
          <p:cNvCxnSpPr/>
          <p:nvPr/>
        </p:nvCxnSpPr>
        <p:spPr>
          <a:xfrm>
            <a:off x="4287850" y="2574975"/>
            <a:ext cx="157800" cy="86700"/>
          </a:xfrm>
          <a:prstGeom prst="straightConnector1">
            <a:avLst/>
          </a:prstGeom>
          <a:noFill/>
          <a:ln w="9525" cap="flat" cmpd="sng">
            <a:solidFill>
              <a:schemeClr val="dk1"/>
            </a:solidFill>
            <a:prstDash val="solid"/>
            <a:round/>
            <a:headEnd type="none" w="med" len="med"/>
            <a:tailEnd type="none" w="med" len="med"/>
          </a:ln>
        </p:spPr>
      </p:cxnSp>
      <p:grpSp>
        <p:nvGrpSpPr>
          <p:cNvPr id="1313" name="Google Shape;1313;p103"/>
          <p:cNvGrpSpPr/>
          <p:nvPr/>
        </p:nvGrpSpPr>
        <p:grpSpPr>
          <a:xfrm>
            <a:off x="-1328084" y="3685569"/>
            <a:ext cx="1201122" cy="1202205"/>
            <a:chOff x="6721001" y="7073625"/>
            <a:chExt cx="2746049" cy="2748526"/>
          </a:xfrm>
        </p:grpSpPr>
        <p:pic>
          <p:nvPicPr>
            <p:cNvPr id="1314" name="Google Shape;1314;p103"/>
            <p:cNvPicPr preferRelativeResize="0"/>
            <p:nvPr/>
          </p:nvPicPr>
          <p:blipFill rotWithShape="1">
            <a:blip r:embed="rId4">
              <a:alphaModFix/>
            </a:blip>
            <a:srcRect l="22175" t="5583" r="27991" b="5512"/>
            <a:stretch/>
          </p:blipFill>
          <p:spPr>
            <a:xfrm>
              <a:off x="6721001" y="7073625"/>
              <a:ext cx="2746049" cy="2748526"/>
            </a:xfrm>
            <a:prstGeom prst="rect">
              <a:avLst/>
            </a:prstGeom>
            <a:noFill/>
            <a:ln>
              <a:noFill/>
            </a:ln>
          </p:spPr>
        </p:pic>
        <p:sp>
          <p:nvSpPr>
            <p:cNvPr id="1315" name="Google Shape;1315;p103"/>
            <p:cNvSpPr/>
            <p:nvPr/>
          </p:nvSpPr>
          <p:spPr>
            <a:xfrm rot="-1622543">
              <a:off x="7532893" y="7951779"/>
              <a:ext cx="1030684" cy="529429"/>
            </a:xfrm>
            <a:prstGeom prst="rect">
              <a:avLst/>
            </a:prstGeom>
            <a:solidFill>
              <a:srgbClr val="FFFFFF">
                <a:alpha val="40000"/>
              </a:srgbClr>
            </a:solidFill>
            <a:ln w="38100" cap="flat" cmpd="sng">
              <a:solidFill>
                <a:schemeClr val="accent6"/>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grpSp>
      <p:sp>
        <p:nvSpPr>
          <p:cNvPr id="1316" name="Google Shape;1316;p103"/>
          <p:cNvSpPr/>
          <p:nvPr/>
        </p:nvSpPr>
        <p:spPr>
          <a:xfrm flipH="1">
            <a:off x="-1328425" y="3257525"/>
            <a:ext cx="846300" cy="264900"/>
          </a:xfrm>
          <a:prstGeom prst="wedgeRectCallout">
            <a:avLst>
              <a:gd name="adj1" fmla="val 4921"/>
              <a:gd name="adj2" fmla="val 289986"/>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Artcie Building Footprint: 5,060 SF </a:t>
            </a:r>
            <a:endParaRPr sz="600" b="1">
              <a:solidFill>
                <a:schemeClr val="dk1"/>
              </a:solidFill>
            </a:endParaRPr>
          </a:p>
        </p:txBody>
      </p:sp>
      <p:sp>
        <p:nvSpPr>
          <p:cNvPr id="1317" name="Google Shape;1317;p103"/>
          <p:cNvSpPr/>
          <p:nvPr/>
        </p:nvSpPr>
        <p:spPr>
          <a:xfrm flipH="1">
            <a:off x="1730725" y="1567888"/>
            <a:ext cx="846300" cy="573000"/>
          </a:xfrm>
          <a:prstGeom prst="wedgeRectCallout">
            <a:avLst>
              <a:gd name="adj1" fmla="val -38068"/>
              <a:gd name="adj2" fmla="val 106755"/>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600" b="1">
                <a:solidFill>
                  <a:schemeClr val="dk1"/>
                </a:solidFill>
              </a:rPr>
              <a:t>This illustration includes separation between buildings, but the angle obscures it</a:t>
            </a:r>
            <a:endParaRPr sz="600" b="1">
              <a:solidFill>
                <a:schemeClr val="dk1"/>
              </a:solidFill>
            </a:endParaRPr>
          </a:p>
        </p:txBody>
      </p:sp>
      <p:sp>
        <p:nvSpPr>
          <p:cNvPr id="1318" name="Google Shape;1318;p103"/>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1319" name="Google Shape;1319;p103"/>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320" name="Google Shape;1320;p103"/>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321" name="Google Shape;1321;p103"/>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322" name="Google Shape;1322;p103"/>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323" name="Google Shape;1323;p103"/>
          <p:cNvSpPr txBox="1"/>
          <p:nvPr/>
        </p:nvSpPr>
        <p:spPr>
          <a:xfrm>
            <a:off x="1946817" y="-34290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324" name="Google Shape;1324;p103"/>
          <p:cNvSpPr txBox="1"/>
          <p:nvPr/>
        </p:nvSpPr>
        <p:spPr>
          <a:xfrm>
            <a:off x="3741373" y="-342900"/>
            <a:ext cx="1661100" cy="231000"/>
          </a:xfrm>
          <a:prstGeom prst="rect">
            <a:avLst/>
          </a:prstGeom>
          <a:solidFill>
            <a:srgbClr val="93BAE3"/>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Bay Rd Civic</a:t>
            </a:r>
            <a:endParaRPr sz="900">
              <a:solidFill>
                <a:srgbClr val="FFFFFF"/>
              </a:solidFill>
            </a:endParaRPr>
          </a:p>
        </p:txBody>
      </p:sp>
      <p:sp>
        <p:nvSpPr>
          <p:cNvPr id="1325" name="Google Shape;1325;p103"/>
          <p:cNvSpPr txBox="1"/>
          <p:nvPr/>
        </p:nvSpPr>
        <p:spPr>
          <a:xfrm>
            <a:off x="7330485" y="-342900"/>
            <a:ext cx="1661100" cy="231000"/>
          </a:xfrm>
          <a:prstGeom prst="rect">
            <a:avLst/>
          </a:prstGeom>
          <a:solidFill>
            <a:srgbClr val="F1B15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000000"/>
                </a:solidFill>
              </a:rPr>
              <a:t>Willow St Mixed Use</a:t>
            </a:r>
            <a:endParaRPr sz="900">
              <a:solidFill>
                <a:srgbClr val="000000"/>
              </a:solidFill>
            </a:endParaRPr>
          </a:p>
        </p:txBody>
      </p:sp>
      <p:sp>
        <p:nvSpPr>
          <p:cNvPr id="1326" name="Google Shape;1326;p103"/>
          <p:cNvSpPr txBox="1"/>
          <p:nvPr/>
        </p:nvSpPr>
        <p:spPr>
          <a:xfrm>
            <a:off x="5535929" y="0"/>
            <a:ext cx="1661100" cy="231000"/>
          </a:xfrm>
          <a:prstGeom prst="rect">
            <a:avLst/>
          </a:prstGeom>
          <a:solidFill>
            <a:srgbClr val="E75A5A"/>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Depot Square Mixed Use</a:t>
            </a:r>
            <a:endParaRPr sz="900">
              <a:solidFill>
                <a:srgbClr val="FFFFFF"/>
              </a:solidFill>
            </a:endParaRPr>
          </a:p>
        </p:txBody>
      </p:sp>
      <p:sp>
        <p:nvSpPr>
          <p:cNvPr id="1327" name="Google Shape;1327;p103"/>
          <p:cNvSpPr txBox="1"/>
          <p:nvPr/>
        </p:nvSpPr>
        <p:spPr>
          <a:xfrm>
            <a:off x="152263" y="-34290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sp>
        <p:nvSpPr>
          <p:cNvPr id="1328" name="Google Shape;1328;p103"/>
          <p:cNvSpPr txBox="1"/>
          <p:nvPr/>
        </p:nvSpPr>
        <p:spPr>
          <a:xfrm rot="-1852513">
            <a:off x="3074536" y="3603969"/>
            <a:ext cx="765828" cy="231009"/>
          </a:xfrm>
          <a:prstGeom prst="rect">
            <a:avLst/>
          </a:prstGeom>
          <a:no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800">
                <a:solidFill>
                  <a:schemeClr val="dk1"/>
                </a:solidFill>
              </a:rPr>
              <a:t>Railroad Ave</a:t>
            </a:r>
            <a:endParaRPr sz="800">
              <a:solidFill>
                <a:schemeClr val="dk1"/>
              </a:solidFill>
            </a:endParaRPr>
          </a:p>
        </p:txBody>
      </p:sp>
      <p:sp>
        <p:nvSpPr>
          <p:cNvPr id="1329" name="Google Shape;1329;p103"/>
          <p:cNvSpPr txBox="1"/>
          <p:nvPr/>
        </p:nvSpPr>
        <p:spPr>
          <a:xfrm rot="1800558">
            <a:off x="883992" y="3861288"/>
            <a:ext cx="765985" cy="231042"/>
          </a:xfrm>
          <a:prstGeom prst="rect">
            <a:avLst/>
          </a:prstGeom>
          <a:no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800">
                <a:solidFill>
                  <a:schemeClr val="dk1"/>
                </a:solidFill>
              </a:rPr>
              <a:t>Bay Road</a:t>
            </a:r>
            <a:endParaRPr sz="80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1333"/>
        <p:cNvGrpSpPr/>
        <p:nvPr/>
      </p:nvGrpSpPr>
      <p:grpSpPr>
        <a:xfrm>
          <a:off x="0" y="0"/>
          <a:ext cx="0" cy="0"/>
          <a:chOff x="0" y="0"/>
          <a:chExt cx="0" cy="0"/>
        </a:xfrm>
      </p:grpSpPr>
      <p:pic>
        <p:nvPicPr>
          <p:cNvPr id="1334" name="Google Shape;1334;p104" title="2025-03-17 Depot Sq Diagrams-03.png"/>
          <p:cNvPicPr preferRelativeResize="0"/>
          <p:nvPr/>
        </p:nvPicPr>
        <p:blipFill rotWithShape="1">
          <a:blip r:embed="rId3">
            <a:alphaModFix/>
          </a:blip>
          <a:srcRect t="5407" b="12029"/>
          <a:stretch/>
        </p:blipFill>
        <p:spPr>
          <a:xfrm>
            <a:off x="253625" y="161925"/>
            <a:ext cx="5653140" cy="4667254"/>
          </a:xfrm>
          <a:prstGeom prst="rect">
            <a:avLst/>
          </a:prstGeom>
          <a:noFill/>
          <a:ln>
            <a:noFill/>
          </a:ln>
        </p:spPr>
      </p:pic>
      <p:sp>
        <p:nvSpPr>
          <p:cNvPr id="1335" name="Google Shape;1335;p104"/>
          <p:cNvSpPr/>
          <p:nvPr/>
        </p:nvSpPr>
        <p:spPr>
          <a:xfrm flipH="1">
            <a:off x="4142188" y="1147038"/>
            <a:ext cx="701400" cy="253500"/>
          </a:xfrm>
          <a:prstGeom prst="wedgeRectCallout">
            <a:avLst>
              <a:gd name="adj1" fmla="val 43684"/>
              <a:gd name="adj2" fmla="val 104986"/>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Potential greenway connection</a:t>
            </a:r>
            <a:endParaRPr sz="500" b="1"/>
          </a:p>
        </p:txBody>
      </p:sp>
      <p:sp>
        <p:nvSpPr>
          <p:cNvPr id="1336" name="Google Shape;1336;p104"/>
          <p:cNvSpPr/>
          <p:nvPr/>
        </p:nvSpPr>
        <p:spPr>
          <a:xfrm flipH="1">
            <a:off x="1980013" y="3557875"/>
            <a:ext cx="780000" cy="253500"/>
          </a:xfrm>
          <a:prstGeom prst="wedgeRectCallout">
            <a:avLst>
              <a:gd name="adj1" fmla="val -39115"/>
              <a:gd name="adj2" fmla="val -116701"/>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Pedestrian connection across the R-ROW </a:t>
            </a:r>
            <a:endParaRPr sz="500" b="1"/>
          </a:p>
        </p:txBody>
      </p:sp>
      <p:sp>
        <p:nvSpPr>
          <p:cNvPr id="1337" name="Google Shape;1337;p104"/>
          <p:cNvSpPr/>
          <p:nvPr/>
        </p:nvSpPr>
        <p:spPr>
          <a:xfrm flipH="1">
            <a:off x="1349400" y="1714300"/>
            <a:ext cx="837900" cy="335400"/>
          </a:xfrm>
          <a:prstGeom prst="wedgeRectCallout">
            <a:avLst>
              <a:gd name="adj1" fmla="val 43684"/>
              <a:gd name="adj2" fmla="val 104986"/>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Maintain character with buildings continuously fronting along the street</a:t>
            </a:r>
            <a:endParaRPr sz="500" b="1"/>
          </a:p>
        </p:txBody>
      </p:sp>
      <p:sp>
        <p:nvSpPr>
          <p:cNvPr id="1338" name="Google Shape;1338;p104"/>
          <p:cNvSpPr/>
          <p:nvPr/>
        </p:nvSpPr>
        <p:spPr>
          <a:xfrm flipH="1">
            <a:off x="3320475" y="2659263"/>
            <a:ext cx="780000" cy="253500"/>
          </a:xfrm>
          <a:prstGeom prst="wedgeRectCallout">
            <a:avLst>
              <a:gd name="adj1" fmla="val 45795"/>
              <a:gd name="adj2" fmla="val 134152"/>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Gateway aligns with Railroad Ave ROW</a:t>
            </a:r>
            <a:endParaRPr sz="500" b="1"/>
          </a:p>
        </p:txBody>
      </p:sp>
      <p:cxnSp>
        <p:nvCxnSpPr>
          <p:cNvPr id="1339" name="Google Shape;1339;p104"/>
          <p:cNvCxnSpPr/>
          <p:nvPr/>
        </p:nvCxnSpPr>
        <p:spPr>
          <a:xfrm>
            <a:off x="3510025" y="3385388"/>
            <a:ext cx="1212300" cy="11700"/>
          </a:xfrm>
          <a:prstGeom prst="straightConnector1">
            <a:avLst/>
          </a:prstGeom>
          <a:noFill/>
          <a:ln w="38100" cap="flat" cmpd="sng">
            <a:solidFill>
              <a:schemeClr val="dk1"/>
            </a:solidFill>
            <a:prstDash val="solid"/>
            <a:round/>
            <a:headEnd type="none" w="med" len="med"/>
            <a:tailEnd type="none" w="med" len="med"/>
          </a:ln>
        </p:spPr>
      </p:cxnSp>
      <p:sp>
        <p:nvSpPr>
          <p:cNvPr id="1340" name="Google Shape;1340;p104"/>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47</a:t>
            </a:fld>
            <a:endParaRPr/>
          </a:p>
        </p:txBody>
      </p:sp>
      <p:sp>
        <p:nvSpPr>
          <p:cNvPr id="1341" name="Google Shape;1341;p104"/>
          <p:cNvSpPr txBox="1">
            <a:spLocks noGrp="1"/>
          </p:cNvSpPr>
          <p:nvPr>
            <p:ph type="title"/>
          </p:nvPr>
        </p:nvSpPr>
        <p:spPr>
          <a:xfrm>
            <a:off x="152250" y="342900"/>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t>Hamilton Crossing </a:t>
            </a:r>
            <a:r>
              <a:rPr lang="en"/>
              <a:t>Site Design Framework</a:t>
            </a:r>
            <a:endParaRPr/>
          </a:p>
        </p:txBody>
      </p:sp>
      <p:sp>
        <p:nvSpPr>
          <p:cNvPr id="1342" name="Google Shape;1342;p104"/>
          <p:cNvSpPr txBox="1">
            <a:spLocks noGrp="1"/>
          </p:cNvSpPr>
          <p:nvPr>
            <p:ph type="subTitle" idx="1"/>
          </p:nvPr>
        </p:nvSpPr>
        <p:spPr>
          <a:xfrm>
            <a:off x="152250" y="723838"/>
            <a:ext cx="8839500" cy="190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600"/>
              <a:buFont typeface="Arial"/>
              <a:buNone/>
            </a:pPr>
            <a:r>
              <a:rPr lang="en"/>
              <a:t>Frontage Approach</a:t>
            </a:r>
            <a:endParaRPr/>
          </a:p>
          <a:p>
            <a:pPr marL="0" lvl="0" indent="0" algn="l" rtl="0">
              <a:spcBef>
                <a:spcPts val="0"/>
              </a:spcBef>
              <a:spcAft>
                <a:spcPts val="0"/>
              </a:spcAft>
              <a:buNone/>
            </a:pPr>
            <a:endParaRPr/>
          </a:p>
        </p:txBody>
      </p:sp>
      <p:sp>
        <p:nvSpPr>
          <p:cNvPr id="1343" name="Google Shape;1343;p104"/>
          <p:cNvSpPr txBox="1"/>
          <p:nvPr/>
        </p:nvSpPr>
        <p:spPr>
          <a:xfrm>
            <a:off x="5641825" y="2197788"/>
            <a:ext cx="1428300" cy="253500"/>
          </a:xfrm>
          <a:prstGeom prst="rect">
            <a:avLst/>
          </a:prstGeom>
          <a:solidFill>
            <a:schemeClr val="dk1"/>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chemeClr val="lt1"/>
                </a:solidFill>
              </a:rPr>
              <a:t>Walnut Road Frontage</a:t>
            </a:r>
            <a:endParaRPr sz="700" b="1">
              <a:solidFill>
                <a:schemeClr val="lt1"/>
              </a:solidFill>
            </a:endParaRPr>
          </a:p>
        </p:txBody>
      </p:sp>
      <p:sp>
        <p:nvSpPr>
          <p:cNvPr id="1344" name="Google Shape;1344;p104"/>
          <p:cNvSpPr txBox="1"/>
          <p:nvPr/>
        </p:nvSpPr>
        <p:spPr>
          <a:xfrm>
            <a:off x="5641825" y="3602175"/>
            <a:ext cx="1428300" cy="253500"/>
          </a:xfrm>
          <a:prstGeom prst="rect">
            <a:avLst/>
          </a:prstGeom>
          <a:solidFill>
            <a:schemeClr val="dk1"/>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b="1">
                <a:solidFill>
                  <a:schemeClr val="lt1"/>
                </a:solidFill>
              </a:rPr>
              <a:t>Railroad Track Frontage</a:t>
            </a:r>
            <a:endParaRPr sz="700" b="1">
              <a:solidFill>
                <a:schemeClr val="lt1"/>
              </a:solidFill>
            </a:endParaRPr>
          </a:p>
        </p:txBody>
      </p:sp>
      <p:sp>
        <p:nvSpPr>
          <p:cNvPr id="1345" name="Google Shape;1345;p104"/>
          <p:cNvSpPr txBox="1"/>
          <p:nvPr/>
        </p:nvSpPr>
        <p:spPr>
          <a:xfrm>
            <a:off x="5641825" y="2565200"/>
            <a:ext cx="3349800" cy="298800"/>
          </a:xfrm>
          <a:prstGeom prst="rect">
            <a:avLst/>
          </a:prstGeom>
          <a:noFill/>
          <a:ln>
            <a:noFill/>
          </a:ln>
        </p:spPr>
        <p:txBody>
          <a:bodyPr spcFirstLastPara="1" wrap="square" lIns="0" tIns="0" rIns="0" bIns="0" anchor="t" anchorCtr="0">
            <a:noAutofit/>
          </a:bodyPr>
          <a:lstStyle/>
          <a:p>
            <a:pPr marL="228600" lvl="0" indent="-171450" algn="l" rtl="0">
              <a:spcBef>
                <a:spcPts val="0"/>
              </a:spcBef>
              <a:spcAft>
                <a:spcPts val="0"/>
              </a:spcAft>
              <a:buSzPts val="900"/>
              <a:buChar char="●"/>
            </a:pPr>
            <a:r>
              <a:rPr lang="en" sz="900"/>
              <a:t>Residential scale (up to 2.5 stories)</a:t>
            </a:r>
            <a:endParaRPr sz="900"/>
          </a:p>
          <a:p>
            <a:pPr marL="228600" lvl="0" indent="-171450" algn="l" rtl="0">
              <a:spcBef>
                <a:spcPts val="0"/>
              </a:spcBef>
              <a:spcAft>
                <a:spcPts val="0"/>
              </a:spcAft>
              <a:buSzPts val="900"/>
              <a:buChar char="●"/>
            </a:pPr>
            <a:r>
              <a:rPr lang="en" sz="900"/>
              <a:t>Setback transition to residential pattern to the east</a:t>
            </a:r>
            <a:endParaRPr sz="900"/>
          </a:p>
          <a:p>
            <a:pPr marL="228600" lvl="0" indent="-171450" algn="l" rtl="0">
              <a:spcBef>
                <a:spcPts val="0"/>
              </a:spcBef>
              <a:spcAft>
                <a:spcPts val="0"/>
              </a:spcAft>
              <a:buSzPts val="900"/>
              <a:buChar char="●"/>
            </a:pPr>
            <a:r>
              <a:rPr lang="en" sz="900"/>
              <a:t>Looser building clustering with landscaping and breaks in massing</a:t>
            </a:r>
            <a:endParaRPr sz="900"/>
          </a:p>
          <a:p>
            <a:pPr marL="228600" lvl="0" indent="-171450" algn="l" rtl="0">
              <a:spcBef>
                <a:spcPts val="0"/>
              </a:spcBef>
              <a:spcAft>
                <a:spcPts val="0"/>
              </a:spcAft>
              <a:buSzPts val="900"/>
              <a:buChar char="●"/>
            </a:pPr>
            <a:r>
              <a:rPr lang="en" sz="900"/>
              <a:t>Create clear opening for potential future greenway connection</a:t>
            </a:r>
            <a:endParaRPr sz="900"/>
          </a:p>
        </p:txBody>
      </p:sp>
      <p:sp>
        <p:nvSpPr>
          <p:cNvPr id="1346" name="Google Shape;1346;p104"/>
          <p:cNvSpPr txBox="1"/>
          <p:nvPr/>
        </p:nvSpPr>
        <p:spPr>
          <a:xfrm>
            <a:off x="5641825" y="3963338"/>
            <a:ext cx="3349800" cy="791100"/>
          </a:xfrm>
          <a:prstGeom prst="rect">
            <a:avLst/>
          </a:prstGeom>
          <a:noFill/>
          <a:ln>
            <a:noFill/>
          </a:ln>
        </p:spPr>
        <p:txBody>
          <a:bodyPr spcFirstLastPara="1" wrap="square" lIns="0" tIns="0" rIns="0" bIns="0" anchor="t" anchorCtr="0">
            <a:noAutofit/>
          </a:bodyPr>
          <a:lstStyle/>
          <a:p>
            <a:pPr marL="228600" lvl="0" indent="-171450" algn="l" rtl="0">
              <a:spcBef>
                <a:spcPts val="0"/>
              </a:spcBef>
              <a:spcAft>
                <a:spcPts val="0"/>
              </a:spcAft>
              <a:buClr>
                <a:schemeClr val="dk1"/>
              </a:buClr>
              <a:buSzPts val="900"/>
              <a:buChar char="●"/>
            </a:pPr>
            <a:r>
              <a:rPr lang="en" sz="900">
                <a:solidFill>
                  <a:schemeClr val="dk1"/>
                </a:solidFill>
              </a:rPr>
              <a:t>Residential scale (up to 2.5 stories)</a:t>
            </a:r>
            <a:endParaRPr sz="900"/>
          </a:p>
          <a:p>
            <a:pPr marL="228600" lvl="0" indent="-171450" algn="l" rtl="0">
              <a:spcBef>
                <a:spcPts val="0"/>
              </a:spcBef>
              <a:spcAft>
                <a:spcPts val="0"/>
              </a:spcAft>
              <a:buSzPts val="900"/>
              <a:buChar char="●"/>
            </a:pPr>
            <a:r>
              <a:rPr lang="en" sz="900"/>
              <a:t>Match Railroad Ave frontage type, but with more pedestrian cut-throughs to rear parking and mall area</a:t>
            </a:r>
            <a:endParaRPr sz="900"/>
          </a:p>
          <a:p>
            <a:pPr marL="228600" lvl="0" indent="-171450" algn="l" rtl="0">
              <a:spcBef>
                <a:spcPts val="0"/>
              </a:spcBef>
              <a:spcAft>
                <a:spcPts val="0"/>
              </a:spcAft>
              <a:buSzPts val="900"/>
              <a:buChar char="●"/>
            </a:pPr>
            <a:r>
              <a:rPr lang="en" sz="900"/>
              <a:t>Create clear gateway that aligns with Railroad Ave</a:t>
            </a:r>
            <a:endParaRPr sz="900"/>
          </a:p>
        </p:txBody>
      </p:sp>
      <p:sp>
        <p:nvSpPr>
          <p:cNvPr id="1347" name="Google Shape;1347;p104"/>
          <p:cNvSpPr/>
          <p:nvPr/>
        </p:nvSpPr>
        <p:spPr>
          <a:xfrm>
            <a:off x="3230175" y="2282125"/>
            <a:ext cx="90300" cy="133500"/>
          </a:xfrm>
          <a:prstGeom prst="rect">
            <a:avLst/>
          </a:prstGeom>
          <a:solidFill>
            <a:schemeClr val="lt1"/>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1348" name="Google Shape;1348;p104"/>
          <p:cNvSpPr txBox="1"/>
          <p:nvPr/>
        </p:nvSpPr>
        <p:spPr>
          <a:xfrm>
            <a:off x="5641825" y="914400"/>
            <a:ext cx="3349800" cy="791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a:t>Overall Approach</a:t>
            </a:r>
            <a:endParaRPr sz="900" b="1"/>
          </a:p>
          <a:p>
            <a:pPr marL="0" lvl="0" indent="0" algn="l" rtl="0">
              <a:spcBef>
                <a:spcPts val="0"/>
              </a:spcBef>
              <a:spcAft>
                <a:spcPts val="0"/>
              </a:spcAft>
              <a:buNone/>
            </a:pPr>
            <a:endParaRPr sz="900"/>
          </a:p>
          <a:p>
            <a:pPr marL="228600" lvl="0" indent="-171450" algn="l" rtl="0">
              <a:spcBef>
                <a:spcPts val="0"/>
              </a:spcBef>
              <a:spcAft>
                <a:spcPts val="0"/>
              </a:spcAft>
              <a:buSzPts val="900"/>
              <a:buChar char="●"/>
            </a:pPr>
            <a:r>
              <a:rPr lang="en" sz="900"/>
              <a:t>Merge Hamilton Crossing parcel with Railroad Ave subdistrict to form unified “Depot Square” Subdistrict</a:t>
            </a:r>
            <a:endParaRPr sz="900"/>
          </a:p>
          <a:p>
            <a:pPr marL="228600" lvl="0" indent="-171450" algn="l" rtl="0">
              <a:spcBef>
                <a:spcPts val="0"/>
              </a:spcBef>
              <a:spcAft>
                <a:spcPts val="0"/>
              </a:spcAft>
              <a:buSzPts val="900"/>
              <a:buChar char="●"/>
            </a:pPr>
            <a:r>
              <a:rPr lang="en" sz="900"/>
              <a:t>Control frontage heavily for first 60’ then have lighter formal controls for rear buildings</a:t>
            </a:r>
            <a:endParaRPr sz="900"/>
          </a:p>
          <a:p>
            <a:pPr marL="228600" lvl="0" indent="-171450" algn="l" rtl="0">
              <a:spcBef>
                <a:spcPts val="0"/>
              </a:spcBef>
              <a:spcAft>
                <a:spcPts val="0"/>
              </a:spcAft>
              <a:buSzPts val="900"/>
              <a:buChar char="●"/>
            </a:pPr>
            <a:r>
              <a:rPr lang="en" sz="900"/>
              <a:t>Require any parcel over a certain square footage to go through a special permit process</a:t>
            </a:r>
            <a:endParaRPr sz="900"/>
          </a:p>
        </p:txBody>
      </p:sp>
      <p:cxnSp>
        <p:nvCxnSpPr>
          <p:cNvPr id="1349" name="Google Shape;1349;p104"/>
          <p:cNvCxnSpPr/>
          <p:nvPr/>
        </p:nvCxnSpPr>
        <p:spPr>
          <a:xfrm>
            <a:off x="4289275" y="2317300"/>
            <a:ext cx="1352700" cy="7200"/>
          </a:xfrm>
          <a:prstGeom prst="straightConnector1">
            <a:avLst/>
          </a:prstGeom>
          <a:noFill/>
          <a:ln w="19050" cap="flat" cmpd="sng">
            <a:solidFill>
              <a:schemeClr val="dk1"/>
            </a:solidFill>
            <a:prstDash val="solid"/>
            <a:round/>
            <a:headEnd type="oval" w="med" len="med"/>
            <a:tailEnd type="none" w="med" len="med"/>
          </a:ln>
        </p:spPr>
      </p:cxnSp>
      <p:cxnSp>
        <p:nvCxnSpPr>
          <p:cNvPr id="1350" name="Google Shape;1350;p104"/>
          <p:cNvCxnSpPr/>
          <p:nvPr/>
        </p:nvCxnSpPr>
        <p:spPr>
          <a:xfrm>
            <a:off x="3171525" y="3716775"/>
            <a:ext cx="2470500" cy="18000"/>
          </a:xfrm>
          <a:prstGeom prst="straightConnector1">
            <a:avLst/>
          </a:prstGeom>
          <a:noFill/>
          <a:ln w="19050" cap="flat" cmpd="sng">
            <a:solidFill>
              <a:schemeClr val="dk1"/>
            </a:solidFill>
            <a:prstDash val="solid"/>
            <a:round/>
            <a:headEnd type="oval" w="med" len="med"/>
            <a:tailEnd type="none" w="med" len="med"/>
          </a:ln>
        </p:spPr>
      </p:cxnSp>
      <p:sp>
        <p:nvSpPr>
          <p:cNvPr id="1351" name="Google Shape;1351;p104"/>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1352" name="Google Shape;1352;p104"/>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353" name="Google Shape;1353;p104"/>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354" name="Google Shape;1354;p104"/>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355" name="Google Shape;1355;p104"/>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356" name="Google Shape;1356;p104"/>
          <p:cNvSpPr txBox="1"/>
          <p:nvPr/>
        </p:nvSpPr>
        <p:spPr>
          <a:xfrm>
            <a:off x="1946817" y="-34290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357" name="Google Shape;1357;p104"/>
          <p:cNvSpPr txBox="1"/>
          <p:nvPr/>
        </p:nvSpPr>
        <p:spPr>
          <a:xfrm>
            <a:off x="3741373" y="-342900"/>
            <a:ext cx="1661100" cy="231000"/>
          </a:xfrm>
          <a:prstGeom prst="rect">
            <a:avLst/>
          </a:prstGeom>
          <a:solidFill>
            <a:srgbClr val="93BAE3"/>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Bay Rd Civic</a:t>
            </a:r>
            <a:endParaRPr sz="900">
              <a:solidFill>
                <a:srgbClr val="FFFFFF"/>
              </a:solidFill>
            </a:endParaRPr>
          </a:p>
        </p:txBody>
      </p:sp>
      <p:sp>
        <p:nvSpPr>
          <p:cNvPr id="1358" name="Google Shape;1358;p104"/>
          <p:cNvSpPr txBox="1"/>
          <p:nvPr/>
        </p:nvSpPr>
        <p:spPr>
          <a:xfrm>
            <a:off x="7330485" y="-342900"/>
            <a:ext cx="1661100" cy="231000"/>
          </a:xfrm>
          <a:prstGeom prst="rect">
            <a:avLst/>
          </a:prstGeom>
          <a:solidFill>
            <a:srgbClr val="F1B15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000000"/>
                </a:solidFill>
              </a:rPr>
              <a:t>Willow St Mixed Use</a:t>
            </a:r>
            <a:endParaRPr sz="900">
              <a:solidFill>
                <a:srgbClr val="000000"/>
              </a:solidFill>
            </a:endParaRPr>
          </a:p>
        </p:txBody>
      </p:sp>
      <p:sp>
        <p:nvSpPr>
          <p:cNvPr id="1359" name="Google Shape;1359;p104"/>
          <p:cNvSpPr txBox="1"/>
          <p:nvPr/>
        </p:nvSpPr>
        <p:spPr>
          <a:xfrm>
            <a:off x="5535929" y="0"/>
            <a:ext cx="1661100" cy="231000"/>
          </a:xfrm>
          <a:prstGeom prst="rect">
            <a:avLst/>
          </a:prstGeom>
          <a:solidFill>
            <a:srgbClr val="E75A5A"/>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Depot Square Mixed Use</a:t>
            </a:r>
            <a:endParaRPr sz="900">
              <a:solidFill>
                <a:srgbClr val="FFFFFF"/>
              </a:solidFill>
            </a:endParaRPr>
          </a:p>
        </p:txBody>
      </p:sp>
      <p:sp>
        <p:nvSpPr>
          <p:cNvPr id="1360" name="Google Shape;1360;p104"/>
          <p:cNvSpPr txBox="1"/>
          <p:nvPr/>
        </p:nvSpPr>
        <p:spPr>
          <a:xfrm>
            <a:off x="152263" y="-34290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1364"/>
        <p:cNvGrpSpPr/>
        <p:nvPr/>
      </p:nvGrpSpPr>
      <p:grpSpPr>
        <a:xfrm>
          <a:off x="0" y="0"/>
          <a:ext cx="0" cy="0"/>
          <a:chOff x="0" y="0"/>
          <a:chExt cx="0" cy="0"/>
        </a:xfrm>
      </p:grpSpPr>
      <p:sp>
        <p:nvSpPr>
          <p:cNvPr id="1365" name="Google Shape;1365;p105"/>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48</a:t>
            </a:fld>
            <a:endParaRPr/>
          </a:p>
        </p:txBody>
      </p:sp>
      <p:pic>
        <p:nvPicPr>
          <p:cNvPr id="1366" name="Google Shape;1366;p105" title="FBC_Depot_Updated 20250317.png"/>
          <p:cNvPicPr preferRelativeResize="0">
            <a:picLocks noGrp="1"/>
          </p:cNvPicPr>
          <p:nvPr>
            <p:ph type="pic" idx="2"/>
          </p:nvPr>
        </p:nvPicPr>
        <p:blipFill rotWithShape="1">
          <a:blip r:embed="rId3">
            <a:alphaModFix/>
          </a:blip>
          <a:srcRect l="3222" r="9" b="10088"/>
          <a:stretch/>
        </p:blipFill>
        <p:spPr>
          <a:xfrm>
            <a:off x="76200" y="102475"/>
            <a:ext cx="7789962" cy="4682802"/>
          </a:xfrm>
          <a:prstGeom prst="rect">
            <a:avLst/>
          </a:prstGeom>
        </p:spPr>
      </p:pic>
      <p:sp>
        <p:nvSpPr>
          <p:cNvPr id="1367" name="Google Shape;1367;p105"/>
          <p:cNvSpPr txBox="1">
            <a:spLocks noGrp="1"/>
          </p:cNvSpPr>
          <p:nvPr>
            <p:ph type="title"/>
          </p:nvPr>
        </p:nvSpPr>
        <p:spPr>
          <a:xfrm>
            <a:off x="152250" y="342900"/>
            <a:ext cx="8839500" cy="381000"/>
          </a:xfrm>
          <a:prstGeom prst="rect">
            <a:avLst/>
          </a:prstGeom>
          <a:solidFill>
            <a:srgbClr val="FFFFFF">
              <a:alpha val="80000"/>
            </a:srgbClr>
          </a:solidFill>
        </p:spPr>
        <p:txBody>
          <a:bodyPr spcFirstLastPara="1" wrap="square" lIns="0" tIns="0" rIns="0" bIns="0" anchor="t" anchorCtr="0">
            <a:noAutofit/>
          </a:bodyPr>
          <a:lstStyle/>
          <a:p>
            <a:pPr marL="0" lvl="0" indent="0" algn="l" rtl="0">
              <a:spcBef>
                <a:spcPts val="0"/>
              </a:spcBef>
              <a:spcAft>
                <a:spcPts val="0"/>
              </a:spcAft>
              <a:buNone/>
            </a:pPr>
            <a:r>
              <a:rPr lang="en" b="1"/>
              <a:t>Hamilton Crossing </a:t>
            </a:r>
            <a:r>
              <a:rPr lang="en"/>
              <a:t>Building Form Framework</a:t>
            </a:r>
            <a:endParaRPr/>
          </a:p>
        </p:txBody>
      </p:sp>
      <p:sp>
        <p:nvSpPr>
          <p:cNvPr id="1368" name="Google Shape;1368;p105"/>
          <p:cNvSpPr txBox="1">
            <a:spLocks noGrp="1"/>
          </p:cNvSpPr>
          <p:nvPr>
            <p:ph type="subTitle" idx="1"/>
          </p:nvPr>
        </p:nvSpPr>
        <p:spPr>
          <a:xfrm>
            <a:off x="152250" y="723838"/>
            <a:ext cx="8839500" cy="190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600"/>
              <a:buFont typeface="Arial"/>
              <a:buNone/>
            </a:pPr>
            <a:r>
              <a:rPr lang="en">
                <a:highlight>
                  <a:schemeClr val="lt1"/>
                </a:highlight>
              </a:rPr>
              <a:t>This is an approximation of the Hamilton Crossing shopping plaza site for the purposes of exploring the building form vision for this subdistrict</a:t>
            </a:r>
            <a:endParaRPr>
              <a:highlight>
                <a:schemeClr val="lt1"/>
              </a:highlight>
            </a:endParaRPr>
          </a:p>
          <a:p>
            <a:pPr marL="0" lvl="0" indent="0" algn="l" rtl="0">
              <a:spcBef>
                <a:spcPts val="0"/>
              </a:spcBef>
              <a:spcAft>
                <a:spcPts val="0"/>
              </a:spcAft>
              <a:buNone/>
            </a:pPr>
            <a:endParaRPr/>
          </a:p>
        </p:txBody>
      </p:sp>
      <p:sp>
        <p:nvSpPr>
          <p:cNvPr id="1369" name="Google Shape;1369;p105"/>
          <p:cNvSpPr txBox="1">
            <a:spLocks noGrp="1"/>
          </p:cNvSpPr>
          <p:nvPr>
            <p:ph type="subTitle" idx="3"/>
          </p:nvPr>
        </p:nvSpPr>
        <p:spPr>
          <a:xfrm>
            <a:off x="152244" y="4785275"/>
            <a:ext cx="2517000" cy="771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p:txBody>
      </p:sp>
      <p:sp>
        <p:nvSpPr>
          <p:cNvPr id="1370" name="Google Shape;1370;p105"/>
          <p:cNvSpPr/>
          <p:nvPr/>
        </p:nvSpPr>
        <p:spPr>
          <a:xfrm flipH="1">
            <a:off x="4842788" y="3978838"/>
            <a:ext cx="878700" cy="312600"/>
          </a:xfrm>
          <a:prstGeom prst="wedgeRectCallout">
            <a:avLst>
              <a:gd name="adj1" fmla="val -42923"/>
              <a:gd name="adj2" fmla="val -109693"/>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t>Pedestrian path lined up with historic village center frontages</a:t>
            </a:r>
            <a:endParaRPr sz="500" b="1">
              <a:solidFill>
                <a:srgbClr val="000000"/>
              </a:solidFill>
            </a:endParaRPr>
          </a:p>
        </p:txBody>
      </p:sp>
      <p:sp>
        <p:nvSpPr>
          <p:cNvPr id="1371" name="Google Shape;1371;p105"/>
          <p:cNvSpPr/>
          <p:nvPr/>
        </p:nvSpPr>
        <p:spPr>
          <a:xfrm flipH="1">
            <a:off x="1216963" y="1619250"/>
            <a:ext cx="596400" cy="381000"/>
          </a:xfrm>
          <a:prstGeom prst="wedgeRectCallout">
            <a:avLst>
              <a:gd name="adj1" fmla="val -56173"/>
              <a:gd name="adj2" fmla="val 117028"/>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Parking relocation to back of lot, </a:t>
            </a:r>
            <a:endParaRPr sz="500" b="1"/>
          </a:p>
        </p:txBody>
      </p:sp>
      <p:sp>
        <p:nvSpPr>
          <p:cNvPr id="1372" name="Google Shape;1372;p105"/>
          <p:cNvSpPr/>
          <p:nvPr/>
        </p:nvSpPr>
        <p:spPr>
          <a:xfrm flipH="1">
            <a:off x="1631738" y="4028650"/>
            <a:ext cx="927300" cy="312600"/>
          </a:xfrm>
          <a:prstGeom prst="wedgeRectCallout">
            <a:avLst>
              <a:gd name="adj1" fmla="val -37818"/>
              <a:gd name="adj2" fmla="val -12310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Street lined with buildings that fit the Historic Village Center character and scale</a:t>
            </a:r>
            <a:endParaRPr sz="500" b="1"/>
          </a:p>
        </p:txBody>
      </p:sp>
      <p:sp>
        <p:nvSpPr>
          <p:cNvPr id="1373" name="Google Shape;1373;p105"/>
          <p:cNvSpPr/>
          <p:nvPr/>
        </p:nvSpPr>
        <p:spPr>
          <a:xfrm flipH="1">
            <a:off x="3050163" y="1046250"/>
            <a:ext cx="723900" cy="573000"/>
          </a:xfrm>
          <a:prstGeom prst="wedgeRectCallout">
            <a:avLst>
              <a:gd name="adj1" fmla="val -38068"/>
              <a:gd name="adj2" fmla="val 106755"/>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Retain large commercial footprints that support key anchor tenants (grocery store, pharmacy)</a:t>
            </a:r>
            <a:endParaRPr sz="500" b="1">
              <a:solidFill>
                <a:schemeClr val="dk1"/>
              </a:solidFill>
            </a:endParaRPr>
          </a:p>
        </p:txBody>
      </p:sp>
      <p:sp>
        <p:nvSpPr>
          <p:cNvPr id="1374" name="Google Shape;1374;p105"/>
          <p:cNvSpPr txBox="1"/>
          <p:nvPr/>
        </p:nvSpPr>
        <p:spPr>
          <a:xfrm>
            <a:off x="152400" y="2754556"/>
            <a:ext cx="660300" cy="190500"/>
          </a:xfrm>
          <a:prstGeom prst="rect">
            <a:avLst/>
          </a:prstGeom>
          <a:solidFill>
            <a:schemeClr val="dk1"/>
          </a:solidFill>
          <a:ln>
            <a:noFill/>
          </a:ln>
        </p:spPr>
        <p:txBody>
          <a:bodyPr spcFirstLastPara="1" wrap="square" lIns="45725" tIns="45725" rIns="45725" bIns="45725" anchor="t" anchorCtr="0">
            <a:noAutofit/>
          </a:bodyPr>
          <a:lstStyle/>
          <a:p>
            <a:pPr marL="0" lvl="0" indent="0" algn="ctr" rtl="0">
              <a:spcBef>
                <a:spcPts val="0"/>
              </a:spcBef>
              <a:spcAft>
                <a:spcPts val="0"/>
              </a:spcAft>
              <a:buNone/>
            </a:pPr>
            <a:r>
              <a:rPr lang="en" sz="700" b="1">
                <a:solidFill>
                  <a:schemeClr val="lt1"/>
                </a:solidFill>
              </a:rPr>
              <a:t>Hold Street</a:t>
            </a:r>
            <a:endParaRPr sz="700" b="1">
              <a:solidFill>
                <a:schemeClr val="lt1"/>
              </a:solidFill>
            </a:endParaRPr>
          </a:p>
        </p:txBody>
      </p:sp>
      <p:sp>
        <p:nvSpPr>
          <p:cNvPr id="1375" name="Google Shape;1375;p105"/>
          <p:cNvSpPr txBox="1"/>
          <p:nvPr/>
        </p:nvSpPr>
        <p:spPr>
          <a:xfrm>
            <a:off x="5780488" y="3233438"/>
            <a:ext cx="660300" cy="545100"/>
          </a:xfrm>
          <a:prstGeom prst="rect">
            <a:avLst/>
          </a:prstGeom>
          <a:solidFill>
            <a:schemeClr val="dk1"/>
          </a:solidFill>
          <a:ln>
            <a:noFill/>
          </a:ln>
        </p:spPr>
        <p:txBody>
          <a:bodyPr spcFirstLastPara="1" wrap="square" lIns="45725" tIns="45725" rIns="45725" bIns="45725" anchor="t" anchorCtr="0">
            <a:noAutofit/>
          </a:bodyPr>
          <a:lstStyle/>
          <a:p>
            <a:pPr marL="0" lvl="0" indent="0" algn="ctr" rtl="0">
              <a:spcBef>
                <a:spcPts val="0"/>
              </a:spcBef>
              <a:spcAft>
                <a:spcPts val="0"/>
              </a:spcAft>
              <a:buNone/>
            </a:pPr>
            <a:r>
              <a:rPr lang="en" sz="700" b="1">
                <a:solidFill>
                  <a:schemeClr val="lt1"/>
                </a:solidFill>
              </a:rPr>
              <a:t>Strengthen Connection &amp; Sense of Gateway</a:t>
            </a:r>
            <a:endParaRPr sz="700" b="1">
              <a:solidFill>
                <a:schemeClr val="lt1"/>
              </a:solidFill>
            </a:endParaRPr>
          </a:p>
        </p:txBody>
      </p:sp>
      <p:sp>
        <p:nvSpPr>
          <p:cNvPr id="1376" name="Google Shape;1376;p105"/>
          <p:cNvSpPr txBox="1"/>
          <p:nvPr/>
        </p:nvSpPr>
        <p:spPr>
          <a:xfrm>
            <a:off x="4272975" y="1349713"/>
            <a:ext cx="660300" cy="312600"/>
          </a:xfrm>
          <a:prstGeom prst="rect">
            <a:avLst/>
          </a:prstGeom>
          <a:solidFill>
            <a:schemeClr val="dk1"/>
          </a:solidFill>
          <a:ln>
            <a:noFill/>
          </a:ln>
        </p:spPr>
        <p:txBody>
          <a:bodyPr spcFirstLastPara="1" wrap="square" lIns="45725" tIns="45725" rIns="45725" bIns="45725" anchor="t" anchorCtr="0">
            <a:noAutofit/>
          </a:bodyPr>
          <a:lstStyle/>
          <a:p>
            <a:pPr marL="0" lvl="0" indent="0" algn="ctr" rtl="0">
              <a:spcBef>
                <a:spcPts val="0"/>
              </a:spcBef>
              <a:spcAft>
                <a:spcPts val="0"/>
              </a:spcAft>
              <a:buNone/>
            </a:pPr>
            <a:r>
              <a:rPr lang="en" sz="700" b="1">
                <a:solidFill>
                  <a:schemeClr val="lt1"/>
                </a:solidFill>
              </a:rPr>
              <a:t>Retain Anchors</a:t>
            </a:r>
            <a:endParaRPr sz="700" b="1">
              <a:solidFill>
                <a:schemeClr val="lt1"/>
              </a:solidFill>
            </a:endParaRPr>
          </a:p>
        </p:txBody>
      </p:sp>
      <p:sp>
        <p:nvSpPr>
          <p:cNvPr id="1377" name="Google Shape;1377;p105"/>
          <p:cNvSpPr txBox="1"/>
          <p:nvPr/>
        </p:nvSpPr>
        <p:spPr>
          <a:xfrm>
            <a:off x="2199325" y="2497175"/>
            <a:ext cx="660300" cy="312600"/>
          </a:xfrm>
          <a:prstGeom prst="rect">
            <a:avLst/>
          </a:prstGeom>
          <a:solidFill>
            <a:schemeClr val="dk1"/>
          </a:solidFill>
          <a:ln>
            <a:noFill/>
          </a:ln>
        </p:spPr>
        <p:txBody>
          <a:bodyPr spcFirstLastPara="1" wrap="square" lIns="45725" tIns="45725" rIns="45725" bIns="45725" anchor="t" anchorCtr="0">
            <a:noAutofit/>
          </a:bodyPr>
          <a:lstStyle/>
          <a:p>
            <a:pPr marL="0" lvl="0" indent="0" algn="ctr" rtl="0">
              <a:spcBef>
                <a:spcPts val="0"/>
              </a:spcBef>
              <a:spcAft>
                <a:spcPts val="0"/>
              </a:spcAft>
              <a:buNone/>
            </a:pPr>
            <a:r>
              <a:rPr lang="en" sz="700" b="1">
                <a:solidFill>
                  <a:schemeClr val="lt1"/>
                </a:solidFill>
              </a:rPr>
              <a:t>Sufficient Parking</a:t>
            </a:r>
            <a:endParaRPr sz="700" b="1">
              <a:solidFill>
                <a:schemeClr val="lt1"/>
              </a:solidFill>
            </a:endParaRPr>
          </a:p>
        </p:txBody>
      </p:sp>
      <p:sp>
        <p:nvSpPr>
          <p:cNvPr id="1378" name="Google Shape;1378;p105"/>
          <p:cNvSpPr txBox="1"/>
          <p:nvPr/>
        </p:nvSpPr>
        <p:spPr>
          <a:xfrm>
            <a:off x="3259400" y="4129950"/>
            <a:ext cx="816600" cy="312600"/>
          </a:xfrm>
          <a:prstGeom prst="rect">
            <a:avLst/>
          </a:prstGeom>
          <a:solidFill>
            <a:schemeClr val="dk1"/>
          </a:solidFill>
          <a:ln>
            <a:noFill/>
          </a:ln>
        </p:spPr>
        <p:txBody>
          <a:bodyPr spcFirstLastPara="1" wrap="square" lIns="45725" tIns="45725" rIns="45725" bIns="45725" anchor="t" anchorCtr="0">
            <a:noAutofit/>
          </a:bodyPr>
          <a:lstStyle/>
          <a:p>
            <a:pPr marL="0" lvl="0" indent="0" algn="ctr" rtl="0">
              <a:spcBef>
                <a:spcPts val="0"/>
              </a:spcBef>
              <a:spcAft>
                <a:spcPts val="0"/>
              </a:spcAft>
              <a:buNone/>
            </a:pPr>
            <a:r>
              <a:rPr lang="en" sz="700" b="1">
                <a:solidFill>
                  <a:schemeClr val="lt1"/>
                </a:solidFill>
              </a:rPr>
              <a:t>Treat Rail as a Frontage</a:t>
            </a:r>
            <a:endParaRPr sz="700" b="1">
              <a:solidFill>
                <a:schemeClr val="lt1"/>
              </a:solidFill>
            </a:endParaRPr>
          </a:p>
        </p:txBody>
      </p:sp>
      <p:sp>
        <p:nvSpPr>
          <p:cNvPr id="1379" name="Google Shape;1379;p105"/>
          <p:cNvSpPr txBox="1"/>
          <p:nvPr/>
        </p:nvSpPr>
        <p:spPr>
          <a:xfrm>
            <a:off x="5210088" y="1619250"/>
            <a:ext cx="816600" cy="478500"/>
          </a:xfrm>
          <a:prstGeom prst="rect">
            <a:avLst/>
          </a:prstGeom>
          <a:solidFill>
            <a:schemeClr val="lt1"/>
          </a:solidFill>
          <a:ln>
            <a:noFill/>
          </a:ln>
        </p:spPr>
        <p:txBody>
          <a:bodyPr spcFirstLastPara="1" wrap="square" lIns="45725" tIns="45725" rIns="45725" bIns="45725" anchor="t" anchorCtr="0">
            <a:noAutofit/>
          </a:bodyPr>
          <a:lstStyle/>
          <a:p>
            <a:pPr marL="0" lvl="0" indent="0" algn="ctr" rtl="0">
              <a:spcBef>
                <a:spcPts val="0"/>
              </a:spcBef>
              <a:spcAft>
                <a:spcPts val="0"/>
              </a:spcAft>
              <a:buNone/>
            </a:pPr>
            <a:r>
              <a:rPr lang="en" sz="900" i="1">
                <a:solidFill>
                  <a:schemeClr val="dk2"/>
                </a:solidFill>
              </a:rPr>
              <a:t>Wenham</a:t>
            </a:r>
            <a:endParaRPr sz="900" i="1">
              <a:solidFill>
                <a:schemeClr val="dk2"/>
              </a:solidFill>
            </a:endParaRPr>
          </a:p>
        </p:txBody>
      </p:sp>
      <p:sp>
        <p:nvSpPr>
          <p:cNvPr id="1380" name="Google Shape;1380;p105"/>
          <p:cNvSpPr txBox="1"/>
          <p:nvPr/>
        </p:nvSpPr>
        <p:spPr>
          <a:xfrm>
            <a:off x="2139800" y="1653450"/>
            <a:ext cx="1009800" cy="312600"/>
          </a:xfrm>
          <a:prstGeom prst="rect">
            <a:avLst/>
          </a:prstGeom>
          <a:solidFill>
            <a:schemeClr val="dk1"/>
          </a:solidFill>
          <a:ln>
            <a:noFill/>
          </a:ln>
        </p:spPr>
        <p:txBody>
          <a:bodyPr spcFirstLastPara="1" wrap="square" lIns="45725" tIns="45725" rIns="45725" bIns="45725" anchor="t" anchorCtr="0">
            <a:noAutofit/>
          </a:bodyPr>
          <a:lstStyle/>
          <a:p>
            <a:pPr marL="0" lvl="0" indent="0" algn="ctr" rtl="0">
              <a:spcBef>
                <a:spcPts val="0"/>
              </a:spcBef>
              <a:spcAft>
                <a:spcPts val="0"/>
              </a:spcAft>
              <a:buNone/>
            </a:pPr>
            <a:r>
              <a:rPr lang="en" sz="700" b="1">
                <a:solidFill>
                  <a:schemeClr val="lt1"/>
                </a:solidFill>
              </a:rPr>
              <a:t>Treat Extension of RR Ave as a Frontage</a:t>
            </a:r>
            <a:endParaRPr sz="700" b="1">
              <a:solidFill>
                <a:schemeClr val="lt1"/>
              </a:solidFill>
            </a:endParaRPr>
          </a:p>
        </p:txBody>
      </p:sp>
      <p:sp>
        <p:nvSpPr>
          <p:cNvPr id="1381" name="Google Shape;1381;p105"/>
          <p:cNvSpPr/>
          <p:nvPr/>
        </p:nvSpPr>
        <p:spPr>
          <a:xfrm flipH="1">
            <a:off x="811338" y="3666231"/>
            <a:ext cx="927300" cy="312600"/>
          </a:xfrm>
          <a:prstGeom prst="wedgeRectCallout">
            <a:avLst>
              <a:gd name="adj1" fmla="val -37818"/>
              <a:gd name="adj2" fmla="val -12310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Encourage connection to potential future Greenway in former rail ROW</a:t>
            </a:r>
            <a:endParaRPr sz="500" b="1"/>
          </a:p>
        </p:txBody>
      </p:sp>
      <p:sp>
        <p:nvSpPr>
          <p:cNvPr id="1382" name="Google Shape;1382;p105"/>
          <p:cNvSpPr txBox="1"/>
          <p:nvPr/>
        </p:nvSpPr>
        <p:spPr>
          <a:xfrm rot="2106301">
            <a:off x="676787" y="3081416"/>
            <a:ext cx="785112" cy="114357"/>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800"/>
              <a:t>Walnut Rd</a:t>
            </a:r>
            <a:endParaRPr sz="800"/>
          </a:p>
        </p:txBody>
      </p:sp>
      <p:grpSp>
        <p:nvGrpSpPr>
          <p:cNvPr id="1383" name="Google Shape;1383;p105"/>
          <p:cNvGrpSpPr/>
          <p:nvPr/>
        </p:nvGrpSpPr>
        <p:grpSpPr>
          <a:xfrm>
            <a:off x="6271225" y="2097600"/>
            <a:ext cx="190500" cy="261600"/>
            <a:chOff x="12542450" y="4195200"/>
            <a:chExt cx="381000" cy="523200"/>
          </a:xfrm>
        </p:grpSpPr>
        <p:sp>
          <p:nvSpPr>
            <p:cNvPr id="1384" name="Google Shape;1384;p105"/>
            <p:cNvSpPr/>
            <p:nvPr/>
          </p:nvSpPr>
          <p:spPr>
            <a:xfrm>
              <a:off x="12542450" y="4235550"/>
              <a:ext cx="381000" cy="3810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400" b="1"/>
            </a:p>
          </p:txBody>
        </p:sp>
        <p:sp>
          <p:nvSpPr>
            <p:cNvPr id="1385" name="Google Shape;1385;p105"/>
            <p:cNvSpPr txBox="1"/>
            <p:nvPr/>
          </p:nvSpPr>
          <p:spPr>
            <a:xfrm>
              <a:off x="12542450" y="4195200"/>
              <a:ext cx="381000" cy="5232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1100">
                  <a:solidFill>
                    <a:srgbClr val="674EA7"/>
                  </a:solidFill>
                  <a:latin typeface="Roboto Black"/>
                  <a:ea typeface="Roboto Black"/>
                  <a:cs typeface="Roboto Black"/>
                  <a:sym typeface="Roboto Black"/>
                </a:rPr>
                <a:t>T</a:t>
              </a:r>
              <a:endParaRPr sz="1100">
                <a:solidFill>
                  <a:srgbClr val="674EA7"/>
                </a:solidFill>
                <a:latin typeface="Roboto Black"/>
                <a:ea typeface="Roboto Black"/>
                <a:cs typeface="Roboto Black"/>
                <a:sym typeface="Roboto Black"/>
              </a:endParaRPr>
            </a:p>
          </p:txBody>
        </p:sp>
      </p:grpSp>
      <p:sp>
        <p:nvSpPr>
          <p:cNvPr id="1386" name="Google Shape;1386;p105"/>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1387" name="Google Shape;1387;p105"/>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388" name="Google Shape;1388;p105"/>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389" name="Google Shape;1389;p105"/>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390" name="Google Shape;1390;p105"/>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391" name="Google Shape;1391;p105"/>
          <p:cNvSpPr txBox="1"/>
          <p:nvPr/>
        </p:nvSpPr>
        <p:spPr>
          <a:xfrm>
            <a:off x="1946817" y="-34290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392" name="Google Shape;1392;p105"/>
          <p:cNvSpPr txBox="1"/>
          <p:nvPr/>
        </p:nvSpPr>
        <p:spPr>
          <a:xfrm>
            <a:off x="3741373" y="-342900"/>
            <a:ext cx="1661100" cy="231000"/>
          </a:xfrm>
          <a:prstGeom prst="rect">
            <a:avLst/>
          </a:prstGeom>
          <a:solidFill>
            <a:srgbClr val="93BAE3"/>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Bay Rd Civic</a:t>
            </a:r>
            <a:endParaRPr sz="900">
              <a:solidFill>
                <a:srgbClr val="FFFFFF"/>
              </a:solidFill>
            </a:endParaRPr>
          </a:p>
        </p:txBody>
      </p:sp>
      <p:sp>
        <p:nvSpPr>
          <p:cNvPr id="1393" name="Google Shape;1393;p105"/>
          <p:cNvSpPr txBox="1"/>
          <p:nvPr/>
        </p:nvSpPr>
        <p:spPr>
          <a:xfrm>
            <a:off x="7330485" y="-342900"/>
            <a:ext cx="1661100" cy="231000"/>
          </a:xfrm>
          <a:prstGeom prst="rect">
            <a:avLst/>
          </a:prstGeom>
          <a:solidFill>
            <a:srgbClr val="F1B15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000000"/>
                </a:solidFill>
              </a:rPr>
              <a:t>Willow St Mixed Use</a:t>
            </a:r>
            <a:endParaRPr sz="900">
              <a:solidFill>
                <a:srgbClr val="000000"/>
              </a:solidFill>
            </a:endParaRPr>
          </a:p>
        </p:txBody>
      </p:sp>
      <p:sp>
        <p:nvSpPr>
          <p:cNvPr id="1394" name="Google Shape;1394;p105"/>
          <p:cNvSpPr txBox="1"/>
          <p:nvPr/>
        </p:nvSpPr>
        <p:spPr>
          <a:xfrm>
            <a:off x="5535929" y="0"/>
            <a:ext cx="1661100" cy="231000"/>
          </a:xfrm>
          <a:prstGeom prst="rect">
            <a:avLst/>
          </a:prstGeom>
          <a:solidFill>
            <a:srgbClr val="E75A5A"/>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Depot Square Mixed Use</a:t>
            </a:r>
            <a:endParaRPr sz="900">
              <a:solidFill>
                <a:srgbClr val="FFFFFF"/>
              </a:solidFill>
            </a:endParaRPr>
          </a:p>
        </p:txBody>
      </p:sp>
      <p:sp>
        <p:nvSpPr>
          <p:cNvPr id="1395" name="Google Shape;1395;p105"/>
          <p:cNvSpPr txBox="1"/>
          <p:nvPr/>
        </p:nvSpPr>
        <p:spPr>
          <a:xfrm>
            <a:off x="152263" y="-34290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sp>
        <p:nvSpPr>
          <p:cNvPr id="1396" name="Google Shape;1396;p105"/>
          <p:cNvSpPr txBox="1"/>
          <p:nvPr/>
        </p:nvSpPr>
        <p:spPr>
          <a:xfrm>
            <a:off x="6801750" y="1046250"/>
            <a:ext cx="2190000" cy="3816000"/>
          </a:xfrm>
          <a:prstGeom prst="rect">
            <a:avLst/>
          </a:prstGeom>
          <a:solidFill>
            <a:srgbClr val="FFFFFF">
              <a:alpha val="8000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 sz="1000" b="1"/>
              <a:t>Key Features:</a:t>
            </a:r>
            <a:endParaRPr sz="1000" b="1">
              <a:solidFill>
                <a:srgbClr val="000000"/>
              </a:solidFill>
            </a:endParaRPr>
          </a:p>
          <a:p>
            <a:pPr marL="0" lvl="0" indent="0" algn="l" rtl="0">
              <a:spcBef>
                <a:spcPts val="0"/>
              </a:spcBef>
              <a:spcAft>
                <a:spcPts val="0"/>
              </a:spcAft>
              <a:buNone/>
            </a:pPr>
            <a:endParaRPr sz="1000" b="1">
              <a:solidFill>
                <a:srgbClr val="000000"/>
              </a:solidFill>
            </a:endParaRPr>
          </a:p>
          <a:p>
            <a:pPr marL="228600" lvl="0" indent="-177800" algn="l" rtl="0">
              <a:spcBef>
                <a:spcPts val="0"/>
              </a:spcBef>
              <a:spcAft>
                <a:spcPts val="0"/>
              </a:spcAft>
              <a:buClr>
                <a:srgbClr val="000000"/>
              </a:buClr>
              <a:buSzPts val="1000"/>
              <a:buAutoNum type="arabicPeriod"/>
            </a:pPr>
            <a:r>
              <a:rPr lang="en" sz="1000"/>
              <a:t>Retain existing landscaped corner at Walnut &amp; Bay</a:t>
            </a:r>
            <a:endParaRPr sz="1000"/>
          </a:p>
          <a:p>
            <a:pPr marL="228600" lvl="0" indent="-177800" algn="l" rtl="0">
              <a:spcBef>
                <a:spcPts val="500"/>
              </a:spcBef>
              <a:spcAft>
                <a:spcPts val="0"/>
              </a:spcAft>
              <a:buClr>
                <a:srgbClr val="000000"/>
              </a:buClr>
              <a:buSzPts val="1000"/>
              <a:buAutoNum type="arabicPeriod"/>
            </a:pPr>
            <a:r>
              <a:rPr lang="en" sz="1000"/>
              <a:t>Create gateways that e</a:t>
            </a:r>
            <a:r>
              <a:rPr lang="en" sz="1000">
                <a:solidFill>
                  <a:srgbClr val="000000"/>
                </a:solidFill>
              </a:rPr>
              <a:t>ncourage pedestrian through connections in alignment with Railroad Ave and potential future Greenway connection</a:t>
            </a:r>
            <a:endParaRPr sz="1000">
              <a:solidFill>
                <a:srgbClr val="000000"/>
              </a:solidFill>
            </a:endParaRPr>
          </a:p>
          <a:p>
            <a:pPr marL="228600" lvl="0" indent="-177800" algn="l" rtl="0">
              <a:spcBef>
                <a:spcPts val="500"/>
              </a:spcBef>
              <a:spcAft>
                <a:spcPts val="0"/>
              </a:spcAft>
              <a:buClr>
                <a:schemeClr val="dk1"/>
              </a:buClr>
              <a:buSzPts val="1000"/>
              <a:buAutoNum type="arabicPeriod"/>
            </a:pPr>
            <a:r>
              <a:rPr lang="en" sz="1000">
                <a:solidFill>
                  <a:schemeClr val="dk1"/>
                </a:solidFill>
              </a:rPr>
              <a:t>Emulate Railroad Avenue frontage along rail line but with more generous setback, and along Walnut Rd with less intensity</a:t>
            </a:r>
            <a:endParaRPr sz="1000"/>
          </a:p>
          <a:p>
            <a:pPr marL="228600" lvl="0" indent="-177800" algn="l" rtl="0">
              <a:spcBef>
                <a:spcPts val="500"/>
              </a:spcBef>
              <a:spcAft>
                <a:spcPts val="0"/>
              </a:spcAft>
              <a:buClr>
                <a:srgbClr val="000000"/>
              </a:buClr>
              <a:buSzPts val="1000"/>
              <a:buAutoNum type="arabicPeriod"/>
            </a:pPr>
            <a:r>
              <a:rPr lang="en" sz="1000">
                <a:solidFill>
                  <a:srgbClr val="000000"/>
                </a:solidFill>
              </a:rPr>
              <a:t>Allow for connected building forms to encourage variety in the massing while still providing larger commercially viable tenant spaces. </a:t>
            </a:r>
            <a:r>
              <a:rPr lang="en" sz="1000"/>
              <a:t>Encourage c</a:t>
            </a:r>
            <a:r>
              <a:rPr lang="en" sz="1000">
                <a:solidFill>
                  <a:srgbClr val="000000"/>
                </a:solidFill>
              </a:rPr>
              <a:t>ut-through pedestrian alleys to access the parking lot and rear lot uses.</a:t>
            </a:r>
            <a:endParaRPr sz="1000">
              <a:solidFill>
                <a:srgbClr val="000000"/>
              </a:solidFill>
            </a:endParaRPr>
          </a:p>
          <a:p>
            <a:pPr marL="228600" lvl="0" indent="-177800" algn="l" rtl="0">
              <a:spcBef>
                <a:spcPts val="500"/>
              </a:spcBef>
              <a:spcAft>
                <a:spcPts val="500"/>
              </a:spcAft>
              <a:buClr>
                <a:schemeClr val="dk1"/>
              </a:buClr>
              <a:buSzPts val="1000"/>
              <a:buAutoNum type="arabicPeriod"/>
            </a:pPr>
            <a:r>
              <a:rPr lang="en" sz="1000">
                <a:solidFill>
                  <a:schemeClr val="dk1"/>
                </a:solidFill>
              </a:rPr>
              <a:t>Allow for larger footprint buildings set back from the street</a:t>
            </a:r>
            <a:endParaRPr sz="1000"/>
          </a:p>
        </p:txBody>
      </p:sp>
      <p:sp>
        <p:nvSpPr>
          <p:cNvPr id="1397" name="Google Shape;1397;p105"/>
          <p:cNvSpPr txBox="1"/>
          <p:nvPr/>
        </p:nvSpPr>
        <p:spPr>
          <a:xfrm rot="-508184">
            <a:off x="5983526" y="3887243"/>
            <a:ext cx="765853" cy="231100"/>
          </a:xfrm>
          <a:prstGeom prst="rect">
            <a:avLst/>
          </a:prstGeom>
          <a:no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800">
                <a:solidFill>
                  <a:schemeClr val="dk1"/>
                </a:solidFill>
              </a:rPr>
              <a:t>Bay Rd</a:t>
            </a:r>
            <a:endParaRPr sz="80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1401"/>
        <p:cNvGrpSpPr/>
        <p:nvPr/>
      </p:nvGrpSpPr>
      <p:grpSpPr>
        <a:xfrm>
          <a:off x="0" y="0"/>
          <a:ext cx="0" cy="0"/>
          <a:chOff x="0" y="0"/>
          <a:chExt cx="0" cy="0"/>
        </a:xfrm>
      </p:grpSpPr>
      <p:sp>
        <p:nvSpPr>
          <p:cNvPr id="1402" name="Google Shape;1402;p106"/>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49</a:t>
            </a:fld>
            <a:endParaRPr/>
          </a:p>
        </p:txBody>
      </p:sp>
      <p:sp>
        <p:nvSpPr>
          <p:cNvPr id="1403" name="Google Shape;1403;p106"/>
          <p:cNvSpPr txBox="1">
            <a:spLocks noGrp="1"/>
          </p:cNvSpPr>
          <p:nvPr>
            <p:ph type="title"/>
          </p:nvPr>
        </p:nvSpPr>
        <p:spPr>
          <a:xfrm>
            <a:off x="152250" y="342900"/>
            <a:ext cx="8839500" cy="381000"/>
          </a:xfrm>
          <a:prstGeom prst="rect">
            <a:avLst/>
          </a:prstGeom>
          <a:solidFill>
            <a:srgbClr val="FFFFFF">
              <a:alpha val="80000"/>
            </a:srgbClr>
          </a:solidFill>
        </p:spPr>
        <p:txBody>
          <a:bodyPr spcFirstLastPara="1" wrap="square" lIns="0" tIns="0" rIns="0" bIns="0" anchor="t" anchorCtr="0">
            <a:noAutofit/>
          </a:bodyPr>
          <a:lstStyle/>
          <a:p>
            <a:pPr marL="0" lvl="0" indent="0" algn="l" rtl="0">
              <a:spcBef>
                <a:spcPts val="0"/>
              </a:spcBef>
              <a:spcAft>
                <a:spcPts val="0"/>
              </a:spcAft>
              <a:buNone/>
            </a:pPr>
            <a:r>
              <a:rPr lang="en" b="1"/>
              <a:t>Hamilton Crossing </a:t>
            </a:r>
            <a:r>
              <a:rPr lang="en"/>
              <a:t>Precedent</a:t>
            </a:r>
            <a:endParaRPr/>
          </a:p>
        </p:txBody>
      </p:sp>
      <p:sp>
        <p:nvSpPr>
          <p:cNvPr id="1404" name="Google Shape;1404;p106"/>
          <p:cNvSpPr txBox="1">
            <a:spLocks noGrp="1"/>
          </p:cNvSpPr>
          <p:nvPr>
            <p:ph type="subTitle" idx="1"/>
          </p:nvPr>
        </p:nvSpPr>
        <p:spPr>
          <a:xfrm>
            <a:off x="152250" y="723838"/>
            <a:ext cx="8839500" cy="190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600"/>
              <a:buFont typeface="Arial"/>
              <a:buNone/>
            </a:pPr>
            <a:r>
              <a:rPr lang="en">
                <a:highlight>
                  <a:schemeClr val="lt1"/>
                </a:highlight>
              </a:rPr>
              <a:t>This precedent from Weston, MA shows an example of how a shopping plaza can be successfully integrated into a traditional town center pattern.</a:t>
            </a:r>
            <a:endParaRPr>
              <a:highlight>
                <a:schemeClr val="lt1"/>
              </a:highlight>
            </a:endParaRPr>
          </a:p>
          <a:p>
            <a:pPr marL="0" lvl="0" indent="0" algn="l" rtl="0">
              <a:spcBef>
                <a:spcPts val="0"/>
              </a:spcBef>
              <a:spcAft>
                <a:spcPts val="0"/>
              </a:spcAft>
              <a:buNone/>
            </a:pPr>
            <a:endParaRPr/>
          </a:p>
        </p:txBody>
      </p:sp>
      <p:pic>
        <p:nvPicPr>
          <p:cNvPr id="1405" name="Google Shape;1405;p106"/>
          <p:cNvPicPr preferRelativeResize="0"/>
          <p:nvPr/>
        </p:nvPicPr>
        <p:blipFill rotWithShape="1">
          <a:blip r:embed="rId3">
            <a:alphaModFix/>
          </a:blip>
          <a:srcRect l="3660"/>
          <a:stretch/>
        </p:blipFill>
        <p:spPr>
          <a:xfrm>
            <a:off x="4805975" y="1521575"/>
            <a:ext cx="4185626" cy="1977126"/>
          </a:xfrm>
          <a:prstGeom prst="rect">
            <a:avLst/>
          </a:prstGeom>
          <a:noFill/>
          <a:ln>
            <a:noFill/>
          </a:ln>
        </p:spPr>
      </p:pic>
      <p:sp>
        <p:nvSpPr>
          <p:cNvPr id="1406" name="Google Shape;1406;p106"/>
          <p:cNvSpPr txBox="1"/>
          <p:nvPr/>
        </p:nvSpPr>
        <p:spPr>
          <a:xfrm>
            <a:off x="152250" y="3578163"/>
            <a:ext cx="3890400" cy="298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a:t>Weston Town Center</a:t>
            </a:r>
            <a:endParaRPr sz="900" b="1"/>
          </a:p>
          <a:p>
            <a:pPr marL="0" lvl="0" indent="0" algn="l" rtl="0">
              <a:spcBef>
                <a:spcPts val="0"/>
              </a:spcBef>
              <a:spcAft>
                <a:spcPts val="0"/>
              </a:spcAft>
              <a:buNone/>
            </a:pPr>
            <a:r>
              <a:rPr lang="en" sz="900"/>
              <a:t>Weston, MA</a:t>
            </a:r>
            <a:endParaRPr sz="900">
              <a:solidFill>
                <a:schemeClr val="dk1"/>
              </a:solidFill>
            </a:endParaRPr>
          </a:p>
        </p:txBody>
      </p:sp>
      <p:pic>
        <p:nvPicPr>
          <p:cNvPr id="1407" name="Google Shape;1407;p106"/>
          <p:cNvPicPr preferRelativeResize="0"/>
          <p:nvPr/>
        </p:nvPicPr>
        <p:blipFill rotWithShape="1">
          <a:blip r:embed="rId4">
            <a:alphaModFix/>
          </a:blip>
          <a:srcRect t="1919" b="8819"/>
          <a:stretch/>
        </p:blipFill>
        <p:spPr>
          <a:xfrm>
            <a:off x="152250" y="1521575"/>
            <a:ext cx="4581908" cy="1977127"/>
          </a:xfrm>
          <a:prstGeom prst="rect">
            <a:avLst/>
          </a:prstGeom>
          <a:noFill/>
          <a:ln>
            <a:noFill/>
          </a:ln>
        </p:spPr>
      </p:pic>
      <p:sp>
        <p:nvSpPr>
          <p:cNvPr id="1408" name="Google Shape;1408;p106"/>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1409" name="Google Shape;1409;p106"/>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410" name="Google Shape;1410;p106"/>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411" name="Google Shape;1411;p106"/>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412" name="Google Shape;1412;p106"/>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413" name="Google Shape;1413;p106"/>
          <p:cNvSpPr txBox="1"/>
          <p:nvPr/>
        </p:nvSpPr>
        <p:spPr>
          <a:xfrm>
            <a:off x="1946817" y="-34290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414" name="Google Shape;1414;p106"/>
          <p:cNvSpPr txBox="1"/>
          <p:nvPr/>
        </p:nvSpPr>
        <p:spPr>
          <a:xfrm>
            <a:off x="3741373" y="-342900"/>
            <a:ext cx="1661100" cy="231000"/>
          </a:xfrm>
          <a:prstGeom prst="rect">
            <a:avLst/>
          </a:prstGeom>
          <a:solidFill>
            <a:srgbClr val="93BAE3"/>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Bay Rd Civic</a:t>
            </a:r>
            <a:endParaRPr sz="900">
              <a:solidFill>
                <a:srgbClr val="FFFFFF"/>
              </a:solidFill>
            </a:endParaRPr>
          </a:p>
        </p:txBody>
      </p:sp>
      <p:sp>
        <p:nvSpPr>
          <p:cNvPr id="1415" name="Google Shape;1415;p106"/>
          <p:cNvSpPr txBox="1"/>
          <p:nvPr/>
        </p:nvSpPr>
        <p:spPr>
          <a:xfrm>
            <a:off x="7330485" y="-342900"/>
            <a:ext cx="1661100" cy="231000"/>
          </a:xfrm>
          <a:prstGeom prst="rect">
            <a:avLst/>
          </a:prstGeom>
          <a:solidFill>
            <a:srgbClr val="F1B15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000000"/>
                </a:solidFill>
              </a:rPr>
              <a:t>Willow St Mixed Use</a:t>
            </a:r>
            <a:endParaRPr sz="900">
              <a:solidFill>
                <a:srgbClr val="000000"/>
              </a:solidFill>
            </a:endParaRPr>
          </a:p>
        </p:txBody>
      </p:sp>
      <p:sp>
        <p:nvSpPr>
          <p:cNvPr id="1416" name="Google Shape;1416;p106"/>
          <p:cNvSpPr txBox="1"/>
          <p:nvPr/>
        </p:nvSpPr>
        <p:spPr>
          <a:xfrm>
            <a:off x="5535929" y="0"/>
            <a:ext cx="1661100" cy="231000"/>
          </a:xfrm>
          <a:prstGeom prst="rect">
            <a:avLst/>
          </a:prstGeom>
          <a:solidFill>
            <a:srgbClr val="E75A5A"/>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Depot Square Mixed Use</a:t>
            </a:r>
            <a:endParaRPr sz="900">
              <a:solidFill>
                <a:srgbClr val="FFFFFF"/>
              </a:solidFill>
            </a:endParaRPr>
          </a:p>
        </p:txBody>
      </p:sp>
      <p:sp>
        <p:nvSpPr>
          <p:cNvPr id="1417" name="Google Shape;1417;p106"/>
          <p:cNvSpPr txBox="1"/>
          <p:nvPr/>
        </p:nvSpPr>
        <p:spPr>
          <a:xfrm>
            <a:off x="152263" y="-34290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62"/>
          <p:cNvSpPr txBox="1">
            <a:spLocks noGrp="1"/>
          </p:cNvSpPr>
          <p:nvPr>
            <p:ph type="subTitle" idx="1"/>
          </p:nvPr>
        </p:nvSpPr>
        <p:spPr>
          <a:xfrm>
            <a:off x="457200" y="1904938"/>
            <a:ext cx="8534400" cy="2001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p:txBody>
      </p:sp>
      <p:sp>
        <p:nvSpPr>
          <p:cNvPr id="619" name="Google Shape;619;p62"/>
          <p:cNvSpPr txBox="1">
            <a:spLocks noGrp="1"/>
          </p:cNvSpPr>
          <p:nvPr>
            <p:ph type="title"/>
          </p:nvPr>
        </p:nvSpPr>
        <p:spPr>
          <a:xfrm>
            <a:off x="457200" y="1257238"/>
            <a:ext cx="8534400" cy="507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Understanding Zoning</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1421"/>
        <p:cNvGrpSpPr/>
        <p:nvPr/>
      </p:nvGrpSpPr>
      <p:grpSpPr>
        <a:xfrm>
          <a:off x="0" y="0"/>
          <a:ext cx="0" cy="0"/>
          <a:chOff x="0" y="0"/>
          <a:chExt cx="0" cy="0"/>
        </a:xfrm>
      </p:grpSpPr>
      <p:pic>
        <p:nvPicPr>
          <p:cNvPr id="1422" name="Google Shape;1422;p107" title="Bay Rd_Civic.png"/>
          <p:cNvPicPr preferRelativeResize="0">
            <a:picLocks noGrp="1"/>
          </p:cNvPicPr>
          <p:nvPr>
            <p:ph type="pic" idx="2"/>
          </p:nvPr>
        </p:nvPicPr>
        <p:blipFill rotWithShape="1">
          <a:blip r:embed="rId3">
            <a:alphaModFix/>
          </a:blip>
          <a:srcRect l="2865" r="4695" b="4196"/>
          <a:stretch/>
        </p:blipFill>
        <p:spPr>
          <a:xfrm>
            <a:off x="152250" y="914375"/>
            <a:ext cx="4784701" cy="3832799"/>
          </a:xfrm>
          <a:prstGeom prst="rect">
            <a:avLst/>
          </a:prstGeom>
        </p:spPr>
      </p:pic>
      <p:sp>
        <p:nvSpPr>
          <p:cNvPr id="1423" name="Google Shape;1423;p107"/>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50</a:t>
            </a:fld>
            <a:endParaRPr/>
          </a:p>
        </p:txBody>
      </p:sp>
      <p:sp>
        <p:nvSpPr>
          <p:cNvPr id="1424" name="Google Shape;1424;p107"/>
          <p:cNvSpPr txBox="1"/>
          <p:nvPr/>
        </p:nvSpPr>
        <p:spPr>
          <a:xfrm>
            <a:off x="1946817"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Mixed Use</a:t>
            </a:r>
            <a:endParaRPr sz="900">
              <a:solidFill>
                <a:srgbClr val="B7B7B7"/>
              </a:solidFill>
            </a:endParaRPr>
          </a:p>
        </p:txBody>
      </p:sp>
      <p:sp>
        <p:nvSpPr>
          <p:cNvPr id="1425" name="Google Shape;1425;p107"/>
          <p:cNvSpPr txBox="1"/>
          <p:nvPr/>
        </p:nvSpPr>
        <p:spPr>
          <a:xfrm>
            <a:off x="374137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Bay Rd Civic</a:t>
            </a:r>
            <a:endParaRPr sz="900">
              <a:solidFill>
                <a:srgbClr val="B7B7B7"/>
              </a:solidFill>
            </a:endParaRPr>
          </a:p>
        </p:txBody>
      </p:sp>
      <p:sp>
        <p:nvSpPr>
          <p:cNvPr id="1426" name="Google Shape;1426;p107"/>
          <p:cNvSpPr txBox="1"/>
          <p:nvPr/>
        </p:nvSpPr>
        <p:spPr>
          <a:xfrm>
            <a:off x="7330485"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Willow St Mixed Use</a:t>
            </a:r>
            <a:endParaRPr sz="900">
              <a:solidFill>
                <a:srgbClr val="B7B7B7"/>
              </a:solidFill>
            </a:endParaRPr>
          </a:p>
        </p:txBody>
      </p:sp>
      <p:sp>
        <p:nvSpPr>
          <p:cNvPr id="1427" name="Google Shape;1427;p107"/>
          <p:cNvSpPr txBox="1"/>
          <p:nvPr/>
        </p:nvSpPr>
        <p:spPr>
          <a:xfrm>
            <a:off x="152263" y="0"/>
            <a:ext cx="1661100" cy="231000"/>
          </a:xfrm>
          <a:prstGeom prst="rect">
            <a:avLst/>
          </a:prstGeom>
          <a:solidFill>
            <a:schemeClr val="lt2"/>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a:solidFill>
                  <a:srgbClr val="B7B7B7"/>
                </a:solidFill>
              </a:rPr>
              <a:t>Downtown Residential</a:t>
            </a:r>
            <a:endParaRPr sz="900">
              <a:solidFill>
                <a:srgbClr val="B7B7B7"/>
              </a:solidFill>
            </a:endParaRPr>
          </a:p>
        </p:txBody>
      </p:sp>
      <p:sp>
        <p:nvSpPr>
          <p:cNvPr id="1428" name="Google Shape;1428;p107"/>
          <p:cNvSpPr txBox="1"/>
          <p:nvPr/>
        </p:nvSpPr>
        <p:spPr>
          <a:xfrm>
            <a:off x="5535929" y="0"/>
            <a:ext cx="1661100" cy="231000"/>
          </a:xfrm>
          <a:prstGeom prst="rect">
            <a:avLst/>
          </a:prstGeom>
          <a:solidFill>
            <a:schemeClr val="lt2"/>
          </a:solidFill>
          <a:ln>
            <a:noFill/>
          </a:ln>
        </p:spPr>
        <p:txBody>
          <a:bodyPr spcFirstLastPara="1" wrap="square" lIns="45725" tIns="45725" rIns="45725" bIns="45725" anchor="t" anchorCtr="0">
            <a:spAutoFit/>
          </a:bodyPr>
          <a:lstStyle/>
          <a:p>
            <a:pPr marL="0" marR="0" lvl="0" indent="0" algn="ctr" rtl="0">
              <a:lnSpc>
                <a:spcPct val="115000"/>
              </a:lnSpc>
              <a:spcBef>
                <a:spcPts val="0"/>
              </a:spcBef>
              <a:spcAft>
                <a:spcPts val="0"/>
              </a:spcAft>
              <a:buNone/>
            </a:pPr>
            <a:r>
              <a:rPr lang="en" sz="900">
                <a:solidFill>
                  <a:srgbClr val="B7B7B7"/>
                </a:solidFill>
              </a:rPr>
              <a:t>Depot Square Mixed Use</a:t>
            </a:r>
            <a:endParaRPr sz="900">
              <a:solidFill>
                <a:srgbClr val="FFFFFF"/>
              </a:solidFill>
            </a:endParaRPr>
          </a:p>
        </p:txBody>
      </p:sp>
      <p:sp>
        <p:nvSpPr>
          <p:cNvPr id="1429" name="Google Shape;1429;p107"/>
          <p:cNvSpPr txBox="1"/>
          <p:nvPr/>
        </p:nvSpPr>
        <p:spPr>
          <a:xfrm>
            <a:off x="1946817" y="-342900"/>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chemeClr val="lt1"/>
                </a:solidFill>
              </a:rPr>
              <a:t>Bay Rd Mixed Use</a:t>
            </a:r>
            <a:endParaRPr sz="900" b="1">
              <a:solidFill>
                <a:srgbClr val="FFFFFF"/>
              </a:solidFill>
            </a:endParaRPr>
          </a:p>
        </p:txBody>
      </p:sp>
      <p:sp>
        <p:nvSpPr>
          <p:cNvPr id="1430" name="Google Shape;1430;p107"/>
          <p:cNvSpPr txBox="1"/>
          <p:nvPr/>
        </p:nvSpPr>
        <p:spPr>
          <a:xfrm>
            <a:off x="3741373" y="0"/>
            <a:ext cx="1661100" cy="231000"/>
          </a:xfrm>
          <a:prstGeom prst="rect">
            <a:avLst/>
          </a:prstGeom>
          <a:solidFill>
            <a:srgbClr val="93BAE3"/>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Bay Rd Civic</a:t>
            </a:r>
            <a:endParaRPr sz="900">
              <a:solidFill>
                <a:srgbClr val="FFFFFF"/>
              </a:solidFill>
            </a:endParaRPr>
          </a:p>
        </p:txBody>
      </p:sp>
      <p:sp>
        <p:nvSpPr>
          <p:cNvPr id="1431" name="Google Shape;1431;p107"/>
          <p:cNvSpPr txBox="1"/>
          <p:nvPr/>
        </p:nvSpPr>
        <p:spPr>
          <a:xfrm>
            <a:off x="7330485" y="-342900"/>
            <a:ext cx="1661100" cy="231000"/>
          </a:xfrm>
          <a:prstGeom prst="rect">
            <a:avLst/>
          </a:prstGeom>
          <a:solidFill>
            <a:srgbClr val="F1B15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000000"/>
                </a:solidFill>
              </a:rPr>
              <a:t>Willow St Mixed Use</a:t>
            </a:r>
            <a:endParaRPr sz="900">
              <a:solidFill>
                <a:srgbClr val="000000"/>
              </a:solidFill>
            </a:endParaRPr>
          </a:p>
        </p:txBody>
      </p:sp>
      <p:sp>
        <p:nvSpPr>
          <p:cNvPr id="1432" name="Google Shape;1432;p107"/>
          <p:cNvSpPr txBox="1"/>
          <p:nvPr/>
        </p:nvSpPr>
        <p:spPr>
          <a:xfrm>
            <a:off x="5535929" y="-342900"/>
            <a:ext cx="1661100" cy="231000"/>
          </a:xfrm>
          <a:prstGeom prst="rect">
            <a:avLst/>
          </a:prstGeom>
          <a:solidFill>
            <a:srgbClr val="E75A5A"/>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Depot Square Mixed Use</a:t>
            </a:r>
            <a:endParaRPr sz="900">
              <a:solidFill>
                <a:srgbClr val="FFFFFF"/>
              </a:solidFill>
            </a:endParaRPr>
          </a:p>
        </p:txBody>
      </p:sp>
      <p:sp>
        <p:nvSpPr>
          <p:cNvPr id="1433" name="Google Shape;1433;p107"/>
          <p:cNvSpPr txBox="1"/>
          <p:nvPr/>
        </p:nvSpPr>
        <p:spPr>
          <a:xfrm>
            <a:off x="152263" y="-342900"/>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graphicFrame>
        <p:nvGraphicFramePr>
          <p:cNvPr id="1434" name="Google Shape;1434;p107"/>
          <p:cNvGraphicFramePr/>
          <p:nvPr/>
        </p:nvGraphicFramePr>
        <p:xfrm>
          <a:off x="5101138" y="2308275"/>
          <a:ext cx="3000000" cy="3000000"/>
        </p:xfrm>
        <a:graphic>
          <a:graphicData uri="http://schemas.openxmlformats.org/drawingml/2006/table">
            <a:tbl>
              <a:tblPr>
                <a:noFill/>
                <a:tableStyleId>{02EF7566-C719-4DD9-B88E-53A555459F04}</a:tableStyleId>
              </a:tblPr>
              <a:tblGrid>
                <a:gridCol w="1715375">
                  <a:extLst>
                    <a:ext uri="{9D8B030D-6E8A-4147-A177-3AD203B41FA5}">
                      <a16:colId xmlns:a16="http://schemas.microsoft.com/office/drawing/2014/main" val="20000"/>
                    </a:ext>
                  </a:extLst>
                </a:gridCol>
                <a:gridCol w="1081325">
                  <a:extLst>
                    <a:ext uri="{9D8B030D-6E8A-4147-A177-3AD203B41FA5}">
                      <a16:colId xmlns:a16="http://schemas.microsoft.com/office/drawing/2014/main" val="20001"/>
                    </a:ext>
                  </a:extLst>
                </a:gridCol>
              </a:tblGrid>
              <a:tr h="190500">
                <a:tc gridSpan="2">
                  <a:txBody>
                    <a:bodyPr/>
                    <a:lstStyle/>
                    <a:p>
                      <a:pPr marL="0" lvl="0" indent="0" algn="l" rtl="0">
                        <a:spcBef>
                          <a:spcPts val="0"/>
                        </a:spcBef>
                        <a:spcAft>
                          <a:spcPts val="0"/>
                        </a:spcAft>
                        <a:buNone/>
                      </a:pPr>
                      <a:r>
                        <a:rPr lang="en" sz="800" b="1"/>
                        <a:t>Dimensional Standards</a:t>
                      </a:r>
                      <a:endParaRPr sz="800" i="1">
                        <a:solidFill>
                          <a:schemeClr val="accent2"/>
                        </a:solidFill>
                      </a:endParaRPr>
                    </a:p>
                  </a:txBody>
                  <a:tcPr marL="45725" marR="45725" marT="45725" marB="45725">
                    <a:lnT w="9525" cap="flat" cmpd="sng">
                      <a:solidFill>
                        <a:srgbClr val="9E9E9E"/>
                      </a:solidFill>
                      <a:prstDash val="solid"/>
                      <a:round/>
                      <a:headEnd type="none" w="sm" len="sm"/>
                      <a:tailEnd type="none" w="sm" len="sm"/>
                    </a:lnT>
                    <a:solidFill>
                      <a:srgbClr val="EEEEEE"/>
                    </a:solidFill>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marL="0" lvl="0" indent="0" algn="l" rtl="0">
                        <a:spcBef>
                          <a:spcPts val="0"/>
                        </a:spcBef>
                        <a:spcAft>
                          <a:spcPts val="0"/>
                        </a:spcAft>
                        <a:buNone/>
                      </a:pPr>
                      <a:r>
                        <a:rPr lang="en" sz="800"/>
                        <a:t>Building Footprint, max. </a:t>
                      </a:r>
                      <a:endParaRPr sz="800"/>
                    </a:p>
                  </a:txBody>
                  <a:tcPr marL="45725" marR="45725" marT="45725" marB="45725"/>
                </a:tc>
                <a:tc>
                  <a:txBody>
                    <a:bodyPr/>
                    <a:lstStyle/>
                    <a:p>
                      <a:pPr marL="0" lvl="0" indent="0" algn="l" rtl="0">
                        <a:spcBef>
                          <a:spcPts val="0"/>
                        </a:spcBef>
                        <a:spcAft>
                          <a:spcPts val="0"/>
                        </a:spcAft>
                        <a:buNone/>
                      </a:pPr>
                      <a:r>
                        <a:rPr lang="en" sz="800">
                          <a:solidFill>
                            <a:schemeClr val="dk1"/>
                          </a:solidFill>
                        </a:rPr>
                        <a:t>–</a:t>
                      </a:r>
                      <a:endParaRPr sz="800" strike="sngStrike"/>
                    </a:p>
                  </a:txBody>
                  <a:tcPr marL="45725" marR="45725" marT="45725" marB="457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lvl="0" indent="0" algn="l" rtl="0">
                        <a:spcBef>
                          <a:spcPts val="0"/>
                        </a:spcBef>
                        <a:spcAft>
                          <a:spcPts val="0"/>
                        </a:spcAft>
                        <a:buNone/>
                      </a:pPr>
                      <a:r>
                        <a:rPr lang="en" sz="800"/>
                        <a:t>Building Height, max.</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t>2.5 stories</a:t>
                      </a:r>
                      <a:endParaRPr sz="600" i="1"/>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lvl="0" indent="0" algn="l" rtl="0">
                        <a:spcBef>
                          <a:spcPts val="0"/>
                        </a:spcBef>
                        <a:spcAft>
                          <a:spcPts val="0"/>
                        </a:spcAft>
                        <a:buNone/>
                      </a:pPr>
                      <a:r>
                        <a:rPr lang="en" sz="800"/>
                        <a:t>Ground Floor Height, min/max.</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t>13’ / 15’</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190500">
                <a:tc>
                  <a:txBody>
                    <a:bodyPr/>
                    <a:lstStyle/>
                    <a:p>
                      <a:pPr marL="0" lvl="0" indent="0" algn="l" rtl="0">
                        <a:spcBef>
                          <a:spcPts val="0"/>
                        </a:spcBef>
                        <a:spcAft>
                          <a:spcPts val="0"/>
                        </a:spcAft>
                        <a:buNone/>
                      </a:pPr>
                      <a:r>
                        <a:rPr lang="en" sz="800"/>
                        <a:t>Half-Story Height, max.</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t>14’</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190500">
                <a:tc>
                  <a:txBody>
                    <a:bodyPr/>
                    <a:lstStyle/>
                    <a:p>
                      <a:pPr marL="0" lvl="0" indent="0" algn="l" rtl="0">
                        <a:spcBef>
                          <a:spcPts val="0"/>
                        </a:spcBef>
                        <a:spcAft>
                          <a:spcPts val="0"/>
                        </a:spcAft>
                        <a:buNone/>
                      </a:pPr>
                      <a:r>
                        <a:rPr lang="en" sz="800"/>
                        <a:t>Setback - Front, min/max</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t>30’ or Average / 40’</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190500">
                <a:tc>
                  <a:txBody>
                    <a:bodyPr/>
                    <a:lstStyle/>
                    <a:p>
                      <a:pPr marL="0" lvl="0" indent="0" algn="l" rtl="0">
                        <a:spcBef>
                          <a:spcPts val="0"/>
                        </a:spcBef>
                        <a:spcAft>
                          <a:spcPts val="0"/>
                        </a:spcAft>
                        <a:buNone/>
                      </a:pPr>
                      <a:r>
                        <a:rPr lang="en" sz="800"/>
                        <a:t>Setback - Side,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5’</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190500">
                <a:tc>
                  <a:txBody>
                    <a:bodyPr/>
                    <a:lstStyle/>
                    <a:p>
                      <a:pPr marL="0" lvl="0" indent="0" algn="l" rtl="0">
                        <a:spcBef>
                          <a:spcPts val="0"/>
                        </a:spcBef>
                        <a:spcAft>
                          <a:spcPts val="0"/>
                        </a:spcAft>
                        <a:buNone/>
                      </a:pPr>
                      <a:r>
                        <a:rPr lang="en" sz="800"/>
                        <a:t>Setback - Rear,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20’</a:t>
                      </a:r>
                      <a:endParaRPr sz="800"/>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190500">
                <a:tc>
                  <a:txBody>
                    <a:bodyPr/>
                    <a:lstStyle/>
                    <a:p>
                      <a:pPr marL="0" lvl="0" indent="0" algn="l" rtl="0">
                        <a:spcBef>
                          <a:spcPts val="0"/>
                        </a:spcBef>
                        <a:spcAft>
                          <a:spcPts val="0"/>
                        </a:spcAft>
                        <a:buNone/>
                      </a:pPr>
                      <a:r>
                        <a:rPr lang="en" sz="800"/>
                        <a:t>Open Space, min.</a:t>
                      </a:r>
                      <a:endParaRPr sz="800"/>
                    </a:p>
                  </a:txBody>
                  <a:tcPr marL="45725" marR="45725" marT="45725" marB="457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800">
                          <a:solidFill>
                            <a:schemeClr val="dk1"/>
                          </a:solidFill>
                        </a:rPr>
                        <a:t>–</a:t>
                      </a:r>
                      <a:endParaRPr sz="800">
                        <a:solidFill>
                          <a:schemeClr val="dk1"/>
                        </a:solidFill>
                      </a:endParaRPr>
                    </a:p>
                  </a:txBody>
                  <a:tcPr marL="45725" marR="4572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435" name="Google Shape;1435;p107"/>
          <p:cNvSpPr txBox="1"/>
          <p:nvPr/>
        </p:nvSpPr>
        <p:spPr>
          <a:xfrm>
            <a:off x="5101288" y="914400"/>
            <a:ext cx="3630300" cy="1146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000" b="1">
                <a:solidFill>
                  <a:schemeClr val="dk1"/>
                </a:solidFill>
              </a:rPr>
              <a:t>Relationship to 3A:</a:t>
            </a:r>
            <a:endParaRPr sz="1000" b="1">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This subdistrict </a:t>
            </a:r>
            <a:r>
              <a:rPr lang="en" sz="1000" u="sng">
                <a:solidFill>
                  <a:schemeClr val="dk1"/>
                </a:solidFill>
              </a:rPr>
              <a:t>does not contribute</a:t>
            </a:r>
            <a:r>
              <a:rPr lang="en" sz="1000">
                <a:solidFill>
                  <a:schemeClr val="dk1"/>
                </a:solidFill>
              </a:rPr>
              <a:t> to 3A.</a:t>
            </a:r>
            <a:br>
              <a:rPr lang="en" sz="1000">
                <a:solidFill>
                  <a:schemeClr val="dk1"/>
                </a:solidFill>
              </a:rPr>
            </a:br>
            <a:endParaRPr sz="1000">
              <a:solidFill>
                <a:schemeClr val="dk1"/>
              </a:solidFill>
            </a:endParaRPr>
          </a:p>
          <a:p>
            <a:pPr marL="0" lvl="0" indent="0" algn="l" rtl="0">
              <a:spcBef>
                <a:spcPts val="0"/>
              </a:spcBef>
              <a:spcAft>
                <a:spcPts val="0"/>
              </a:spcAft>
              <a:buClr>
                <a:schemeClr val="dk1"/>
              </a:buClr>
              <a:buSzPts val="600"/>
              <a:buFont typeface="Arial"/>
              <a:buNone/>
            </a:pPr>
            <a:r>
              <a:rPr lang="en" sz="1000" b="1">
                <a:solidFill>
                  <a:schemeClr val="dk1"/>
                </a:solidFill>
              </a:rPr>
              <a:t>Special Massing Rules:</a:t>
            </a:r>
            <a:endParaRPr sz="1000" b="1">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Civic buildings are allowed to have more freedom of form and massing.</a:t>
            </a:r>
            <a:endParaRPr sz="1000">
              <a:solidFill>
                <a:schemeClr val="dk1"/>
              </a:solidFill>
            </a:endParaRPr>
          </a:p>
          <a:p>
            <a:pPr marL="228600" lvl="0" indent="-177800" algn="l" rtl="0">
              <a:spcBef>
                <a:spcPts val="0"/>
              </a:spcBef>
              <a:spcAft>
                <a:spcPts val="0"/>
              </a:spcAft>
              <a:buClr>
                <a:schemeClr val="dk1"/>
              </a:buClr>
              <a:buSzPts val="1000"/>
              <a:buChar char="●"/>
            </a:pPr>
            <a:r>
              <a:rPr lang="en" sz="1000">
                <a:solidFill>
                  <a:schemeClr val="dk1"/>
                </a:solidFill>
              </a:rPr>
              <a:t>Allow flat roofs for rear buildings only.</a:t>
            </a:r>
            <a:endParaRPr sz="1000">
              <a:solidFill>
                <a:schemeClr val="dk1"/>
              </a:solidFill>
            </a:endParaRPr>
          </a:p>
        </p:txBody>
      </p:sp>
      <p:sp>
        <p:nvSpPr>
          <p:cNvPr id="1436" name="Google Shape;1436;p107"/>
          <p:cNvSpPr txBox="1"/>
          <p:nvPr/>
        </p:nvSpPr>
        <p:spPr>
          <a:xfrm>
            <a:off x="5101288" y="4314000"/>
            <a:ext cx="3890400" cy="480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i="1"/>
              <a:t>Note: </a:t>
            </a:r>
            <a:r>
              <a:rPr lang="en" sz="900" i="1"/>
              <a:t>for more intuitive understanding, we have used the top of the ridgeline for all measurements of height in this table (e.g. building height, half-story height). This will be updated in the final zoning article to be consistent with how Hamilton measures building height.</a:t>
            </a:r>
            <a:endParaRPr sz="900" i="1">
              <a:solidFill>
                <a:schemeClr val="dk1"/>
              </a:solidFill>
            </a:endParaRPr>
          </a:p>
        </p:txBody>
      </p:sp>
      <p:sp>
        <p:nvSpPr>
          <p:cNvPr id="1437" name="Google Shape;1437;p107"/>
          <p:cNvSpPr/>
          <p:nvPr/>
        </p:nvSpPr>
        <p:spPr>
          <a:xfrm>
            <a:off x="161100" y="4101588"/>
            <a:ext cx="1785600" cy="777900"/>
          </a:xfrm>
          <a:prstGeom prst="rect">
            <a:avLst/>
          </a:prstGeom>
          <a:solidFill>
            <a:srgbClr val="FFFFFF">
              <a:alpha val="80000"/>
            </a:srgbClr>
          </a:solid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900" b="1" i="1"/>
              <a:t>Contextual Building </a:t>
            </a:r>
            <a:br>
              <a:rPr lang="en" sz="900" b="1" i="1"/>
            </a:br>
            <a:r>
              <a:rPr lang="en" sz="900" b="1" i="1"/>
              <a:t>Height Research:</a:t>
            </a:r>
            <a:r>
              <a:rPr lang="en" sz="900" i="1"/>
              <a:t> </a:t>
            </a:r>
            <a:endParaRPr sz="900" i="1"/>
          </a:p>
          <a:p>
            <a:pPr marL="0" lvl="0" indent="0" algn="l" rtl="0">
              <a:spcBef>
                <a:spcPts val="0"/>
              </a:spcBef>
              <a:spcAft>
                <a:spcPts val="0"/>
              </a:spcAft>
              <a:buNone/>
            </a:pPr>
            <a:r>
              <a:rPr lang="en" sz="900" i="1"/>
              <a:t>Currently 30’ - 35’</a:t>
            </a:r>
            <a:endParaRPr sz="900" i="1"/>
          </a:p>
          <a:p>
            <a:pPr marL="0" lvl="0" indent="0" algn="l" rtl="0">
              <a:spcBef>
                <a:spcPts val="0"/>
              </a:spcBef>
              <a:spcAft>
                <a:spcPts val="0"/>
              </a:spcAft>
              <a:buNone/>
            </a:pPr>
            <a:r>
              <a:rPr lang="en" sz="900" i="1"/>
              <a:t>Most commercial businesses are using residential building forms.</a:t>
            </a:r>
            <a:endParaRPr sz="900" i="1"/>
          </a:p>
        </p:txBody>
      </p:sp>
      <p:sp>
        <p:nvSpPr>
          <p:cNvPr id="1438" name="Google Shape;1438;p107"/>
          <p:cNvSpPr txBox="1"/>
          <p:nvPr/>
        </p:nvSpPr>
        <p:spPr>
          <a:xfrm>
            <a:off x="152250" y="342900"/>
            <a:ext cx="88395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b="1">
                <a:solidFill>
                  <a:srgbClr val="000000"/>
                </a:solidFill>
              </a:rPr>
              <a:t>Bay Road </a:t>
            </a:r>
            <a:r>
              <a:rPr lang="en" sz="2300" b="1"/>
              <a:t>Civic</a:t>
            </a:r>
            <a:r>
              <a:rPr lang="en" sz="2300" b="1">
                <a:solidFill>
                  <a:srgbClr val="000000"/>
                </a:solidFill>
              </a:rPr>
              <a:t> </a:t>
            </a:r>
            <a:r>
              <a:rPr lang="en" sz="2300">
                <a:solidFill>
                  <a:srgbClr val="000000"/>
                </a:solidFill>
              </a:rPr>
              <a:t>Building Form </a:t>
            </a:r>
            <a:r>
              <a:rPr lang="en" sz="2300"/>
              <a:t>Standards</a:t>
            </a:r>
            <a:endParaRPr sz="2300"/>
          </a:p>
          <a:p>
            <a:pPr marL="0" lvl="0" indent="0" algn="l" rtl="0">
              <a:spcBef>
                <a:spcPts val="0"/>
              </a:spcBef>
              <a:spcAft>
                <a:spcPts val="0"/>
              </a:spcAft>
              <a:buNone/>
            </a:pPr>
            <a:endParaRPr sz="2300"/>
          </a:p>
        </p:txBody>
      </p:sp>
      <p:sp>
        <p:nvSpPr>
          <p:cNvPr id="1439" name="Google Shape;1439;p107"/>
          <p:cNvSpPr txBox="1"/>
          <p:nvPr/>
        </p:nvSpPr>
        <p:spPr>
          <a:xfrm>
            <a:off x="152250" y="723838"/>
            <a:ext cx="8839500" cy="19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000">
              <a:solidFill>
                <a:srgbClr val="000000"/>
              </a:solidFill>
            </a:endParaRPr>
          </a:p>
        </p:txBody>
      </p:sp>
      <p:sp>
        <p:nvSpPr>
          <p:cNvPr id="1440" name="Google Shape;1440;p107"/>
          <p:cNvSpPr/>
          <p:nvPr/>
        </p:nvSpPr>
        <p:spPr>
          <a:xfrm flipH="1">
            <a:off x="3449263" y="2254250"/>
            <a:ext cx="704700" cy="343800"/>
          </a:xfrm>
          <a:prstGeom prst="wedgeRectCallout">
            <a:avLst>
              <a:gd name="adj1" fmla="val 33590"/>
              <a:gd name="adj2" fmla="val 117805"/>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Unrestricted Building Footprint for civic buildings</a:t>
            </a:r>
            <a:endParaRPr sz="500" b="1">
              <a:solidFill>
                <a:schemeClr val="dk1"/>
              </a:solidFill>
            </a:endParaRPr>
          </a:p>
        </p:txBody>
      </p:sp>
      <p:sp>
        <p:nvSpPr>
          <p:cNvPr id="1441" name="Google Shape;1441;p107"/>
          <p:cNvSpPr/>
          <p:nvPr/>
        </p:nvSpPr>
        <p:spPr>
          <a:xfrm flipH="1">
            <a:off x="2260488" y="4014975"/>
            <a:ext cx="927300" cy="440700"/>
          </a:xfrm>
          <a:prstGeom prst="wedgeRectCallout">
            <a:avLst>
              <a:gd name="adj1" fmla="val -37818"/>
              <a:gd name="adj2" fmla="val -12310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Civic building fronting the street with the same set back and green yard requirement than the rest of Bay Rd.</a:t>
            </a:r>
            <a:endParaRPr sz="500" b="1"/>
          </a:p>
        </p:txBody>
      </p:sp>
      <p:sp>
        <p:nvSpPr>
          <p:cNvPr id="1442" name="Google Shape;1442;p107"/>
          <p:cNvSpPr/>
          <p:nvPr/>
        </p:nvSpPr>
        <p:spPr>
          <a:xfrm flipH="1">
            <a:off x="1058475" y="3517563"/>
            <a:ext cx="806400" cy="284100"/>
          </a:xfrm>
          <a:prstGeom prst="wedgeRectCallout">
            <a:avLst>
              <a:gd name="adj1" fmla="val -37818"/>
              <a:gd name="adj2" fmla="val -123109"/>
            </a:avLst>
          </a:prstGeom>
          <a:solidFill>
            <a:srgbClr val="FFFFFF">
              <a:alpha val="80000"/>
            </a:srgbClr>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r>
              <a:rPr lang="en" sz="500" b="1">
                <a:solidFill>
                  <a:schemeClr val="dk1"/>
                </a:solidFill>
              </a:rPr>
              <a:t>Parking located behind civic building, never fronting the street.</a:t>
            </a:r>
            <a:endParaRPr sz="500" b="1"/>
          </a:p>
        </p:txBody>
      </p:sp>
      <p:sp>
        <p:nvSpPr>
          <p:cNvPr id="1443" name="Google Shape;1443;p107"/>
          <p:cNvSpPr txBox="1"/>
          <p:nvPr/>
        </p:nvSpPr>
        <p:spPr>
          <a:xfrm rot="-1852513">
            <a:off x="3336073" y="3942981"/>
            <a:ext cx="765828" cy="231009"/>
          </a:xfrm>
          <a:prstGeom prst="rect">
            <a:avLst/>
          </a:prstGeom>
          <a:no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700">
                <a:solidFill>
                  <a:schemeClr val="dk1"/>
                </a:solidFill>
              </a:rPr>
              <a:t>Bay Road</a:t>
            </a:r>
            <a:endParaRPr sz="70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447"/>
        <p:cNvGrpSpPr/>
        <p:nvPr/>
      </p:nvGrpSpPr>
      <p:grpSpPr>
        <a:xfrm>
          <a:off x="0" y="0"/>
          <a:ext cx="0" cy="0"/>
          <a:chOff x="0" y="0"/>
          <a:chExt cx="0" cy="0"/>
        </a:xfrm>
      </p:grpSpPr>
      <p:sp>
        <p:nvSpPr>
          <p:cNvPr id="1448" name="Google Shape;1448;p108"/>
          <p:cNvSpPr txBox="1">
            <a:spLocks noGrp="1"/>
          </p:cNvSpPr>
          <p:nvPr>
            <p:ph type="sldNum" idx="12"/>
          </p:nvPr>
        </p:nvSpPr>
        <p:spPr>
          <a:xfrm>
            <a:off x="8839349" y="4990013"/>
            <a:ext cx="1524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51</a:t>
            </a:fld>
            <a:endParaRPr/>
          </a:p>
        </p:txBody>
      </p:sp>
      <p:sp>
        <p:nvSpPr>
          <p:cNvPr id="1449" name="Google Shape;1449;p108"/>
          <p:cNvSpPr txBox="1">
            <a:spLocks noGrp="1"/>
          </p:cNvSpPr>
          <p:nvPr>
            <p:ph type="title"/>
          </p:nvPr>
        </p:nvSpPr>
        <p:spPr>
          <a:xfrm>
            <a:off x="152400" y="342900"/>
            <a:ext cx="88392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Structure of the Town Center Zoning Code</a:t>
            </a:r>
            <a:endParaRPr/>
          </a:p>
        </p:txBody>
      </p:sp>
      <p:sp>
        <p:nvSpPr>
          <p:cNvPr id="1450" name="Google Shape;1450;p108"/>
          <p:cNvSpPr txBox="1">
            <a:spLocks noGrp="1"/>
          </p:cNvSpPr>
          <p:nvPr>
            <p:ph type="subTitle" idx="1"/>
          </p:nvPr>
        </p:nvSpPr>
        <p:spPr>
          <a:xfrm>
            <a:off x="152400" y="722450"/>
            <a:ext cx="8839200" cy="19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51" name="Google Shape;1451;p108"/>
          <p:cNvSpPr txBox="1">
            <a:spLocks noGrp="1"/>
          </p:cNvSpPr>
          <p:nvPr>
            <p:ph type="body" idx="2"/>
          </p:nvPr>
        </p:nvSpPr>
        <p:spPr>
          <a:xfrm>
            <a:off x="152400" y="1143013"/>
            <a:ext cx="5361600" cy="231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1. INTRODUCTION -</a:t>
            </a:r>
            <a:r>
              <a:rPr lang="en"/>
              <a:t> Purpose, Intent, and Applicability</a:t>
            </a:r>
            <a:endParaRPr/>
          </a:p>
        </p:txBody>
      </p:sp>
      <p:sp>
        <p:nvSpPr>
          <p:cNvPr id="1452" name="Google Shape;1452;p108"/>
          <p:cNvSpPr txBox="1">
            <a:spLocks noGrp="1"/>
          </p:cNvSpPr>
          <p:nvPr>
            <p:ph type="body" idx="2"/>
          </p:nvPr>
        </p:nvSpPr>
        <p:spPr>
          <a:xfrm>
            <a:off x="152400" y="1542575"/>
            <a:ext cx="5565000" cy="231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2. INTERPRETATION - </a:t>
            </a:r>
            <a:r>
              <a:rPr lang="en"/>
              <a:t>Defining Standards, and Measurements</a:t>
            </a:r>
            <a:endParaRPr/>
          </a:p>
        </p:txBody>
      </p:sp>
      <p:sp>
        <p:nvSpPr>
          <p:cNvPr id="1453" name="Google Shape;1453;p108"/>
          <p:cNvSpPr txBox="1">
            <a:spLocks noGrp="1"/>
          </p:cNvSpPr>
          <p:nvPr>
            <p:ph type="body" idx="2"/>
          </p:nvPr>
        </p:nvSpPr>
        <p:spPr>
          <a:xfrm>
            <a:off x="152400" y="1942138"/>
            <a:ext cx="5565000" cy="1847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3. TOWN CENTER DISTRICTS </a:t>
            </a:r>
            <a:endParaRPr/>
          </a:p>
          <a:p>
            <a:pPr marL="0" lvl="0" indent="0" algn="l" rtl="0">
              <a:spcBef>
                <a:spcPts val="0"/>
              </a:spcBef>
              <a:spcAft>
                <a:spcPts val="0"/>
              </a:spcAft>
              <a:buNone/>
            </a:pPr>
            <a:r>
              <a:rPr lang="en"/>
              <a:t>	Metrics per District:</a:t>
            </a:r>
            <a:endParaRPr/>
          </a:p>
          <a:p>
            <a:pPr marL="228600" lvl="0" indent="0" algn="l" rtl="0">
              <a:spcBef>
                <a:spcPts val="0"/>
              </a:spcBef>
              <a:spcAft>
                <a:spcPts val="0"/>
              </a:spcAft>
              <a:buNone/>
            </a:pPr>
            <a:r>
              <a:rPr lang="en"/>
              <a:t>	- Description</a:t>
            </a:r>
            <a:endParaRPr/>
          </a:p>
          <a:p>
            <a:pPr marL="228600" lvl="0" indent="0" algn="l" rtl="0">
              <a:spcBef>
                <a:spcPts val="0"/>
              </a:spcBef>
              <a:spcAft>
                <a:spcPts val="0"/>
              </a:spcAft>
              <a:buNone/>
            </a:pPr>
            <a:r>
              <a:rPr lang="en"/>
              <a:t>	- Lot Standards</a:t>
            </a:r>
            <a:endParaRPr/>
          </a:p>
          <a:p>
            <a:pPr marL="228600" lvl="0" indent="0" algn="l" rtl="0">
              <a:spcBef>
                <a:spcPts val="0"/>
              </a:spcBef>
              <a:spcAft>
                <a:spcPts val="0"/>
              </a:spcAft>
              <a:buNone/>
            </a:pPr>
            <a:r>
              <a:rPr lang="en"/>
              <a:t>	- Building Standards</a:t>
            </a:r>
            <a:endParaRPr/>
          </a:p>
          <a:p>
            <a:pPr marL="228600" lvl="0" indent="0" algn="l" rtl="0">
              <a:spcBef>
                <a:spcPts val="0"/>
              </a:spcBef>
              <a:spcAft>
                <a:spcPts val="0"/>
              </a:spcAft>
              <a:buNone/>
            </a:pPr>
            <a:r>
              <a:rPr lang="en"/>
              <a:t>	- Use Provisions</a:t>
            </a:r>
            <a:endParaRPr/>
          </a:p>
          <a:p>
            <a:pPr marL="228600" lvl="0" indent="0" algn="l" rtl="0">
              <a:spcBef>
                <a:spcPts val="0"/>
              </a:spcBef>
              <a:spcAft>
                <a:spcPts val="0"/>
              </a:spcAft>
              <a:buNone/>
            </a:pPr>
            <a:endParaRPr/>
          </a:p>
          <a:p>
            <a:pPr marL="228600" lvl="0" indent="0" algn="l" rtl="0">
              <a:spcBef>
                <a:spcPts val="0"/>
              </a:spcBef>
              <a:spcAft>
                <a:spcPts val="0"/>
              </a:spcAft>
              <a:buNone/>
            </a:pPr>
            <a:r>
              <a:rPr lang="en"/>
              <a:t>Design and Development Standards</a:t>
            </a:r>
            <a:endParaRPr/>
          </a:p>
        </p:txBody>
      </p:sp>
      <p:sp>
        <p:nvSpPr>
          <p:cNvPr id="1454" name="Google Shape;1454;p108"/>
          <p:cNvSpPr txBox="1">
            <a:spLocks noGrp="1"/>
          </p:cNvSpPr>
          <p:nvPr>
            <p:ph type="body" idx="2"/>
          </p:nvPr>
        </p:nvSpPr>
        <p:spPr>
          <a:xfrm>
            <a:off x="152400" y="3957950"/>
            <a:ext cx="5565000" cy="231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a:t>4. ADMINISTRATION - </a:t>
            </a:r>
            <a:r>
              <a:rPr lang="en"/>
              <a:t>Process, Roles, and Responsibilities</a:t>
            </a:r>
            <a:endParaRPr/>
          </a:p>
        </p:txBody>
      </p:sp>
      <p:pic>
        <p:nvPicPr>
          <p:cNvPr id="1455" name="Google Shape;1455;p108" title="Screenshot 2025-03-31 164704.png"/>
          <p:cNvPicPr preferRelativeResize="0"/>
          <p:nvPr/>
        </p:nvPicPr>
        <p:blipFill>
          <a:blip r:embed="rId3">
            <a:alphaModFix/>
          </a:blip>
          <a:stretch>
            <a:fillRect/>
          </a:stretch>
        </p:blipFill>
        <p:spPr>
          <a:xfrm>
            <a:off x="5717400" y="1500217"/>
            <a:ext cx="3274200" cy="3222027"/>
          </a:xfrm>
          <a:prstGeom prst="rect">
            <a:avLst/>
          </a:prstGeom>
          <a:noFill/>
          <a:ln>
            <a:noFill/>
          </a:ln>
        </p:spPr>
      </p:pic>
      <p:pic>
        <p:nvPicPr>
          <p:cNvPr id="1456" name="Google Shape;1456;p108"/>
          <p:cNvPicPr preferRelativeResize="0"/>
          <p:nvPr/>
        </p:nvPicPr>
        <p:blipFill rotWithShape="1">
          <a:blip r:embed="rId4">
            <a:alphaModFix/>
          </a:blip>
          <a:srcRect t="1124" b="1124"/>
          <a:stretch/>
        </p:blipFill>
        <p:spPr>
          <a:xfrm>
            <a:off x="6008012" y="1540650"/>
            <a:ext cx="2630338" cy="1753563"/>
          </a:xfrm>
          <a:prstGeom prst="rect">
            <a:avLst/>
          </a:prstGeom>
          <a:noFill/>
          <a:ln>
            <a:noFill/>
          </a:ln>
        </p:spPr>
      </p:pic>
      <p:sp>
        <p:nvSpPr>
          <p:cNvPr id="1457" name="Google Shape;1457;p108"/>
          <p:cNvSpPr txBox="1"/>
          <p:nvPr/>
        </p:nvSpPr>
        <p:spPr>
          <a:xfrm>
            <a:off x="5717400" y="1061675"/>
            <a:ext cx="3167700" cy="55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i="1"/>
              <a:t>Example of FBC sheet for each district </a:t>
            </a:r>
            <a:r>
              <a:rPr lang="en" sz="900" i="1"/>
              <a:t>(numbers are to illustrate structure and do not correspond to any specific district in Hamilton Town Center):</a:t>
            </a:r>
            <a:endParaRPr sz="900" i="1">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1461"/>
        <p:cNvGrpSpPr/>
        <p:nvPr/>
      </p:nvGrpSpPr>
      <p:grpSpPr>
        <a:xfrm>
          <a:off x="0" y="0"/>
          <a:ext cx="0" cy="0"/>
          <a:chOff x="0" y="0"/>
          <a:chExt cx="0" cy="0"/>
        </a:xfrm>
      </p:grpSpPr>
      <p:sp>
        <p:nvSpPr>
          <p:cNvPr id="1462" name="Google Shape;1462;p109"/>
          <p:cNvSpPr txBox="1">
            <a:spLocks noGrp="1"/>
          </p:cNvSpPr>
          <p:nvPr>
            <p:ph type="sldNum" idx="12"/>
          </p:nvPr>
        </p:nvSpPr>
        <p:spPr>
          <a:xfrm>
            <a:off x="4419675" y="2495006"/>
            <a:ext cx="76200" cy="77100"/>
          </a:xfrm>
          <a:prstGeom prst="rect">
            <a:avLst/>
          </a:prstGeom>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
              <a:t>52</a:t>
            </a:fld>
            <a:endParaRPr/>
          </a:p>
        </p:txBody>
      </p:sp>
      <p:sp>
        <p:nvSpPr>
          <p:cNvPr id="1463" name="Google Shape;1463;p109"/>
          <p:cNvSpPr txBox="1">
            <a:spLocks noGrp="1"/>
          </p:cNvSpPr>
          <p:nvPr>
            <p:ph type="title"/>
          </p:nvPr>
        </p:nvSpPr>
        <p:spPr>
          <a:xfrm>
            <a:off x="76200" y="171450"/>
            <a:ext cx="56415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Subdistrict Degree of Change Spectrum</a:t>
            </a:r>
            <a:endParaRPr/>
          </a:p>
        </p:txBody>
      </p:sp>
      <p:sp>
        <p:nvSpPr>
          <p:cNvPr id="1464" name="Google Shape;1464;p109"/>
          <p:cNvSpPr txBox="1">
            <a:spLocks noGrp="1"/>
          </p:cNvSpPr>
          <p:nvPr>
            <p:ph type="subTitle" idx="1"/>
          </p:nvPr>
        </p:nvSpPr>
        <p:spPr>
          <a:xfrm>
            <a:off x="76200" y="589825"/>
            <a:ext cx="4419600" cy="9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How the subdistricts might change in response to frontage type insights</a:t>
            </a:r>
            <a:endParaRPr/>
          </a:p>
        </p:txBody>
      </p:sp>
      <p:cxnSp>
        <p:nvCxnSpPr>
          <p:cNvPr id="1465" name="Google Shape;1465;p109"/>
          <p:cNvCxnSpPr/>
          <p:nvPr/>
        </p:nvCxnSpPr>
        <p:spPr>
          <a:xfrm>
            <a:off x="152325" y="1448675"/>
            <a:ext cx="8839500" cy="0"/>
          </a:xfrm>
          <a:prstGeom prst="straightConnector1">
            <a:avLst/>
          </a:prstGeom>
          <a:noFill/>
          <a:ln w="28575" cap="flat" cmpd="sng">
            <a:solidFill>
              <a:schemeClr val="dk1"/>
            </a:solidFill>
            <a:prstDash val="solid"/>
            <a:round/>
            <a:headEnd type="triangle" w="med" len="med"/>
            <a:tailEnd type="triangle" w="med" len="med"/>
          </a:ln>
        </p:spPr>
      </p:cxnSp>
      <p:sp>
        <p:nvSpPr>
          <p:cNvPr id="1466" name="Google Shape;1466;p109"/>
          <p:cNvSpPr txBox="1"/>
          <p:nvPr/>
        </p:nvSpPr>
        <p:spPr>
          <a:xfrm>
            <a:off x="420700" y="1219213"/>
            <a:ext cx="1500000" cy="231000"/>
          </a:xfrm>
          <a:prstGeom prst="rect">
            <a:avLst/>
          </a:prstGeom>
          <a:noFill/>
          <a:ln>
            <a:noFill/>
          </a:ln>
        </p:spPr>
        <p:txBody>
          <a:bodyPr spcFirstLastPara="1" wrap="square" lIns="45725" tIns="45725" rIns="45725" bIns="45725" anchor="t" anchorCtr="0">
            <a:spAutoFit/>
          </a:bodyPr>
          <a:lstStyle/>
          <a:p>
            <a:pPr marL="0" lvl="0" indent="0" algn="l" rtl="0">
              <a:lnSpc>
                <a:spcPct val="115000"/>
              </a:lnSpc>
              <a:spcBef>
                <a:spcPts val="0"/>
              </a:spcBef>
              <a:spcAft>
                <a:spcPts val="0"/>
              </a:spcAft>
              <a:buNone/>
            </a:pPr>
            <a:r>
              <a:rPr lang="en" sz="900" i="1">
                <a:solidFill>
                  <a:schemeClr val="dk1"/>
                </a:solidFill>
              </a:rPr>
              <a:t>Minimal</a:t>
            </a:r>
            <a:endParaRPr sz="900" i="1">
              <a:solidFill>
                <a:schemeClr val="dk1"/>
              </a:solidFill>
            </a:endParaRPr>
          </a:p>
        </p:txBody>
      </p:sp>
      <p:sp>
        <p:nvSpPr>
          <p:cNvPr id="1467" name="Google Shape;1467;p109"/>
          <p:cNvSpPr txBox="1"/>
          <p:nvPr/>
        </p:nvSpPr>
        <p:spPr>
          <a:xfrm>
            <a:off x="7246488" y="1219213"/>
            <a:ext cx="1500000" cy="231000"/>
          </a:xfrm>
          <a:prstGeom prst="rect">
            <a:avLst/>
          </a:prstGeom>
          <a:noFill/>
          <a:ln>
            <a:noFill/>
          </a:ln>
        </p:spPr>
        <p:txBody>
          <a:bodyPr spcFirstLastPara="1" wrap="square" lIns="45725" tIns="45725" rIns="45725" bIns="45725" anchor="t" anchorCtr="0">
            <a:spAutoFit/>
          </a:bodyPr>
          <a:lstStyle/>
          <a:p>
            <a:pPr marL="0" lvl="0" indent="0" algn="r" rtl="0">
              <a:lnSpc>
                <a:spcPct val="115000"/>
              </a:lnSpc>
              <a:spcBef>
                <a:spcPts val="0"/>
              </a:spcBef>
              <a:spcAft>
                <a:spcPts val="0"/>
              </a:spcAft>
              <a:buNone/>
            </a:pPr>
            <a:r>
              <a:rPr lang="en" sz="900" i="1">
                <a:solidFill>
                  <a:schemeClr val="dk1"/>
                </a:solidFill>
              </a:rPr>
              <a:t>Substantial</a:t>
            </a:r>
            <a:endParaRPr sz="900" i="1">
              <a:solidFill>
                <a:schemeClr val="dk1"/>
              </a:solidFill>
            </a:endParaRPr>
          </a:p>
        </p:txBody>
      </p:sp>
      <p:sp>
        <p:nvSpPr>
          <p:cNvPr id="1468" name="Google Shape;1468;p109"/>
          <p:cNvSpPr txBox="1"/>
          <p:nvPr/>
        </p:nvSpPr>
        <p:spPr>
          <a:xfrm>
            <a:off x="1946805" y="1706363"/>
            <a:ext cx="1661100" cy="231000"/>
          </a:xfrm>
          <a:prstGeom prst="rect">
            <a:avLst/>
          </a:prstGeom>
          <a:solidFill>
            <a:srgbClr val="EA8D8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Clr>
                <a:schemeClr val="dk1"/>
              </a:buClr>
              <a:buSzPts val="600"/>
              <a:buFont typeface="Arial"/>
              <a:buNone/>
            </a:pPr>
            <a:r>
              <a:rPr lang="en" sz="900" b="1">
                <a:solidFill>
                  <a:schemeClr val="lt1"/>
                </a:solidFill>
              </a:rPr>
              <a:t>Bay Rd Mixed Use</a:t>
            </a:r>
            <a:endParaRPr sz="900" b="1">
              <a:solidFill>
                <a:srgbClr val="FFFFFF"/>
              </a:solidFill>
            </a:endParaRPr>
          </a:p>
        </p:txBody>
      </p:sp>
      <p:sp>
        <p:nvSpPr>
          <p:cNvPr id="1469" name="Google Shape;1469;p109"/>
          <p:cNvSpPr txBox="1"/>
          <p:nvPr/>
        </p:nvSpPr>
        <p:spPr>
          <a:xfrm>
            <a:off x="3741361" y="1706363"/>
            <a:ext cx="1661100" cy="231000"/>
          </a:xfrm>
          <a:prstGeom prst="rect">
            <a:avLst/>
          </a:prstGeom>
          <a:solidFill>
            <a:srgbClr val="93BAE3"/>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Bay Rd Civic</a:t>
            </a:r>
            <a:endParaRPr sz="900">
              <a:solidFill>
                <a:srgbClr val="FFFFFF"/>
              </a:solidFill>
            </a:endParaRPr>
          </a:p>
        </p:txBody>
      </p:sp>
      <p:sp>
        <p:nvSpPr>
          <p:cNvPr id="1470" name="Google Shape;1470;p109"/>
          <p:cNvSpPr txBox="1"/>
          <p:nvPr/>
        </p:nvSpPr>
        <p:spPr>
          <a:xfrm>
            <a:off x="7330473" y="1706363"/>
            <a:ext cx="1661100" cy="231000"/>
          </a:xfrm>
          <a:prstGeom prst="rect">
            <a:avLst/>
          </a:prstGeom>
          <a:solidFill>
            <a:srgbClr val="F1B15D"/>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000000"/>
                </a:solidFill>
              </a:rPr>
              <a:t>Willow St Mixed Use</a:t>
            </a:r>
            <a:endParaRPr sz="900">
              <a:solidFill>
                <a:srgbClr val="000000"/>
              </a:solidFill>
            </a:endParaRPr>
          </a:p>
        </p:txBody>
      </p:sp>
      <p:sp>
        <p:nvSpPr>
          <p:cNvPr id="1471" name="Google Shape;1471;p109"/>
          <p:cNvSpPr txBox="1"/>
          <p:nvPr/>
        </p:nvSpPr>
        <p:spPr>
          <a:xfrm>
            <a:off x="5535917" y="1706363"/>
            <a:ext cx="1661100" cy="231000"/>
          </a:xfrm>
          <a:prstGeom prst="rect">
            <a:avLst/>
          </a:prstGeom>
          <a:solidFill>
            <a:srgbClr val="E75A5A"/>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solidFill>
                  <a:srgbClr val="FFFFFF"/>
                </a:solidFill>
              </a:rPr>
              <a:t>Depot Square Mixed Use</a:t>
            </a:r>
            <a:endParaRPr sz="900">
              <a:solidFill>
                <a:srgbClr val="FFFFFF"/>
              </a:solidFill>
            </a:endParaRPr>
          </a:p>
        </p:txBody>
      </p:sp>
      <p:sp>
        <p:nvSpPr>
          <p:cNvPr id="1472" name="Google Shape;1472;p109"/>
          <p:cNvSpPr txBox="1"/>
          <p:nvPr/>
        </p:nvSpPr>
        <p:spPr>
          <a:xfrm>
            <a:off x="5535912" y="1997150"/>
            <a:ext cx="1710600" cy="15228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1200" b="1">
                <a:solidFill>
                  <a:schemeClr val="dk1"/>
                </a:solidFill>
              </a:rPr>
              <a:t>45%</a:t>
            </a:r>
            <a:r>
              <a:rPr lang="en" sz="900" b="1">
                <a:solidFill>
                  <a:schemeClr val="dk1"/>
                </a:solidFill>
              </a:rPr>
              <a:t> </a:t>
            </a:r>
            <a:r>
              <a:rPr lang="en" sz="900">
                <a:solidFill>
                  <a:schemeClr val="dk1"/>
                </a:solidFill>
              </a:rPr>
              <a:t>of survey participants </a:t>
            </a:r>
            <a:br>
              <a:rPr lang="en" sz="900">
                <a:solidFill>
                  <a:schemeClr val="dk1"/>
                </a:solidFill>
              </a:rPr>
            </a:br>
            <a:r>
              <a:rPr lang="en" sz="900">
                <a:solidFill>
                  <a:schemeClr val="dk1"/>
                </a:solidFill>
              </a:rPr>
              <a:t>believed that Hamilton Crossing (HC) &amp; the gas station should be </a:t>
            </a:r>
            <a:r>
              <a:rPr lang="en" sz="900" u="sng">
                <a:solidFill>
                  <a:schemeClr val="dk1"/>
                </a:solidFill>
              </a:rPr>
              <a:t>changed and enhanced</a:t>
            </a:r>
            <a:endParaRPr sz="900" u="sng">
              <a:solidFill>
                <a:schemeClr val="dk1"/>
              </a:solidFill>
            </a:endParaRPr>
          </a:p>
          <a:p>
            <a:pPr marL="0" lvl="0" indent="0" algn="l" rtl="0">
              <a:spcBef>
                <a:spcPts val="0"/>
              </a:spcBef>
              <a:spcAft>
                <a:spcPts val="0"/>
              </a:spcAft>
              <a:buNone/>
            </a:pPr>
            <a:endParaRPr sz="900" u="sng">
              <a:solidFill>
                <a:schemeClr val="dk1"/>
              </a:solidFill>
            </a:endParaRPr>
          </a:p>
          <a:p>
            <a:pPr marL="0" lvl="0" indent="0" algn="l" rtl="0">
              <a:spcBef>
                <a:spcPts val="0"/>
              </a:spcBef>
              <a:spcAft>
                <a:spcPts val="0"/>
              </a:spcAft>
              <a:buNone/>
            </a:pPr>
            <a:r>
              <a:rPr lang="en" sz="1200" b="1">
                <a:solidFill>
                  <a:schemeClr val="dk1"/>
                </a:solidFill>
              </a:rPr>
              <a:t>34%</a:t>
            </a:r>
            <a:r>
              <a:rPr lang="en" sz="900" b="1">
                <a:solidFill>
                  <a:schemeClr val="dk1"/>
                </a:solidFill>
              </a:rPr>
              <a:t> </a:t>
            </a:r>
            <a:r>
              <a:rPr lang="en" sz="900">
                <a:solidFill>
                  <a:schemeClr val="dk1"/>
                </a:solidFill>
              </a:rPr>
              <a:t>of survey participants </a:t>
            </a:r>
            <a:br>
              <a:rPr lang="en" sz="900">
                <a:solidFill>
                  <a:schemeClr val="dk1"/>
                </a:solidFill>
              </a:rPr>
            </a:br>
            <a:r>
              <a:rPr lang="en" sz="900">
                <a:solidFill>
                  <a:schemeClr val="dk1"/>
                </a:solidFill>
              </a:rPr>
              <a:t>believed Railroad Ave (RR) should be </a:t>
            </a:r>
            <a:r>
              <a:rPr lang="en" sz="900" u="sng">
                <a:solidFill>
                  <a:schemeClr val="dk1"/>
                </a:solidFill>
              </a:rPr>
              <a:t>changed and enhanced</a:t>
            </a:r>
            <a:endParaRPr sz="900" u="sng">
              <a:solidFill>
                <a:schemeClr val="dk1"/>
              </a:solidFill>
            </a:endParaRPr>
          </a:p>
          <a:p>
            <a:pPr marL="0" lvl="0" indent="0" algn="l" rtl="0">
              <a:spcBef>
                <a:spcPts val="0"/>
              </a:spcBef>
              <a:spcAft>
                <a:spcPts val="0"/>
              </a:spcAft>
              <a:buNone/>
            </a:pPr>
            <a:endParaRPr sz="900" b="1">
              <a:solidFill>
                <a:schemeClr val="dk1"/>
              </a:solidFill>
            </a:endParaRPr>
          </a:p>
          <a:p>
            <a:pPr marL="0" lvl="0" indent="0" algn="l" rtl="0">
              <a:spcBef>
                <a:spcPts val="0"/>
              </a:spcBef>
              <a:spcAft>
                <a:spcPts val="0"/>
              </a:spcAft>
              <a:buNone/>
            </a:pPr>
            <a:r>
              <a:rPr lang="en" sz="900" b="1">
                <a:solidFill>
                  <a:schemeClr val="dk1"/>
                </a:solidFill>
              </a:rPr>
              <a:t>Rezoning Goals:</a:t>
            </a:r>
            <a:endParaRPr sz="900" b="1">
              <a:solidFill>
                <a:schemeClr val="dk1"/>
              </a:solidFill>
            </a:endParaRPr>
          </a:p>
          <a:p>
            <a:pPr marL="228600" lvl="0" indent="-171450" algn="l" rtl="0">
              <a:spcBef>
                <a:spcPts val="0"/>
              </a:spcBef>
              <a:spcAft>
                <a:spcPts val="0"/>
              </a:spcAft>
              <a:buClr>
                <a:schemeClr val="dk1"/>
              </a:buClr>
              <a:buSzPts val="900"/>
              <a:buChar char="●"/>
            </a:pPr>
            <a:r>
              <a:rPr lang="en" sz="900">
                <a:solidFill>
                  <a:schemeClr val="dk1"/>
                </a:solidFill>
              </a:rPr>
              <a:t>HC frontage change to extend Railroad Ave and Bay Rd patterns</a:t>
            </a:r>
            <a:endParaRPr sz="900">
              <a:solidFill>
                <a:schemeClr val="dk1"/>
              </a:solidFill>
            </a:endParaRPr>
          </a:p>
          <a:p>
            <a:pPr marL="228600" lvl="0" indent="-171450" algn="l" rtl="0">
              <a:spcBef>
                <a:spcPts val="0"/>
              </a:spcBef>
              <a:spcAft>
                <a:spcPts val="0"/>
              </a:spcAft>
              <a:buClr>
                <a:schemeClr val="dk1"/>
              </a:buClr>
              <a:buSzPts val="900"/>
              <a:buChar char="●"/>
            </a:pPr>
            <a:r>
              <a:rPr lang="en" sz="900">
                <a:solidFill>
                  <a:schemeClr val="dk1"/>
                </a:solidFill>
              </a:rPr>
              <a:t>Encourage infill to complete an active “street wall” with parking in rear</a:t>
            </a:r>
            <a:endParaRPr sz="900">
              <a:solidFill>
                <a:schemeClr val="dk1"/>
              </a:solidFill>
            </a:endParaRPr>
          </a:p>
          <a:p>
            <a:pPr marL="228600" lvl="0" indent="-171450" algn="l" rtl="0">
              <a:spcBef>
                <a:spcPts val="0"/>
              </a:spcBef>
              <a:spcAft>
                <a:spcPts val="0"/>
              </a:spcAft>
              <a:buClr>
                <a:schemeClr val="dk1"/>
              </a:buClr>
              <a:buSzPts val="900"/>
              <a:buChar char="●"/>
            </a:pPr>
            <a:r>
              <a:rPr lang="en" sz="900">
                <a:solidFill>
                  <a:schemeClr val="dk1"/>
                </a:solidFill>
              </a:rPr>
              <a:t>Reduce RR nonconformity due to zoning not matching existing built pattern</a:t>
            </a:r>
            <a:endParaRPr sz="900">
              <a:solidFill>
                <a:schemeClr val="dk1"/>
              </a:solidFill>
            </a:endParaRPr>
          </a:p>
        </p:txBody>
      </p:sp>
      <p:sp>
        <p:nvSpPr>
          <p:cNvPr id="1473" name="Google Shape;1473;p109"/>
          <p:cNvSpPr txBox="1"/>
          <p:nvPr/>
        </p:nvSpPr>
        <p:spPr>
          <a:xfrm>
            <a:off x="3741361" y="1997150"/>
            <a:ext cx="1661100" cy="21132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900">
                <a:solidFill>
                  <a:schemeClr val="dk1"/>
                </a:solidFill>
              </a:rPr>
              <a:t>Note: this area was not part of the survey</a:t>
            </a:r>
            <a:endParaRPr sz="900" u="sng"/>
          </a:p>
          <a:p>
            <a:pPr marL="0" lvl="0" indent="0" algn="l" rtl="0">
              <a:spcBef>
                <a:spcPts val="0"/>
              </a:spcBef>
              <a:spcAft>
                <a:spcPts val="0"/>
              </a:spcAft>
              <a:buNone/>
            </a:pPr>
            <a:endParaRPr sz="900"/>
          </a:p>
          <a:p>
            <a:pPr marL="0" lvl="0" indent="0" algn="l" rtl="0">
              <a:spcBef>
                <a:spcPts val="0"/>
              </a:spcBef>
              <a:spcAft>
                <a:spcPts val="0"/>
              </a:spcAft>
              <a:buNone/>
            </a:pPr>
            <a:endParaRPr sz="900" b="1"/>
          </a:p>
          <a:p>
            <a:pPr marL="0" lvl="0" indent="0" algn="l" rtl="0">
              <a:spcBef>
                <a:spcPts val="0"/>
              </a:spcBef>
              <a:spcAft>
                <a:spcPts val="0"/>
              </a:spcAft>
              <a:buNone/>
            </a:pPr>
            <a:r>
              <a:rPr lang="en" sz="900" b="1">
                <a:solidFill>
                  <a:srgbClr val="000000"/>
                </a:solidFill>
              </a:rPr>
              <a:t>Rezoning Goals:</a:t>
            </a:r>
            <a:endParaRPr sz="900" b="1"/>
          </a:p>
          <a:p>
            <a:pPr marL="228600" lvl="0" indent="-171450" algn="l" rtl="0">
              <a:spcBef>
                <a:spcPts val="0"/>
              </a:spcBef>
              <a:spcAft>
                <a:spcPts val="0"/>
              </a:spcAft>
              <a:buSzPts val="900"/>
              <a:buChar char="●"/>
            </a:pPr>
            <a:r>
              <a:rPr lang="en" sz="900"/>
              <a:t>Improve walkability and activation, focusing on frontage</a:t>
            </a:r>
            <a:endParaRPr sz="900"/>
          </a:p>
          <a:p>
            <a:pPr marL="228600" lvl="0" indent="-171450" algn="l" rtl="0">
              <a:spcBef>
                <a:spcPts val="0"/>
              </a:spcBef>
              <a:spcAft>
                <a:spcPts val="0"/>
              </a:spcAft>
              <a:buSzPts val="900"/>
              <a:buChar char="●"/>
            </a:pPr>
            <a:r>
              <a:rPr lang="en" sz="900"/>
              <a:t>Encourage incremental, improved development in the front of lots to reinforce historic scenic road frontage vision</a:t>
            </a:r>
            <a:endParaRPr sz="900"/>
          </a:p>
        </p:txBody>
      </p:sp>
      <p:sp>
        <p:nvSpPr>
          <p:cNvPr id="1474" name="Google Shape;1474;p109"/>
          <p:cNvSpPr txBox="1"/>
          <p:nvPr/>
        </p:nvSpPr>
        <p:spPr>
          <a:xfrm>
            <a:off x="1946805" y="1997150"/>
            <a:ext cx="1661100" cy="15228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Clr>
                <a:schemeClr val="dk1"/>
              </a:buClr>
              <a:buSzPts val="600"/>
              <a:buFont typeface="Arial"/>
              <a:buNone/>
            </a:pPr>
            <a:r>
              <a:rPr lang="en" sz="1200" b="1">
                <a:solidFill>
                  <a:schemeClr val="dk1"/>
                </a:solidFill>
              </a:rPr>
              <a:t>43%</a:t>
            </a:r>
            <a:r>
              <a:rPr lang="en" sz="900" b="1">
                <a:solidFill>
                  <a:schemeClr val="dk1"/>
                </a:solidFill>
              </a:rPr>
              <a:t> </a:t>
            </a:r>
            <a:r>
              <a:rPr lang="en" sz="900">
                <a:solidFill>
                  <a:schemeClr val="dk1"/>
                </a:solidFill>
              </a:rPr>
              <a:t>of survey participants </a:t>
            </a:r>
            <a:br>
              <a:rPr lang="en" sz="900">
                <a:solidFill>
                  <a:schemeClr val="dk1"/>
                </a:solidFill>
              </a:rPr>
            </a:br>
            <a:r>
              <a:rPr lang="en" sz="900">
                <a:solidFill>
                  <a:schemeClr val="dk1"/>
                </a:solidFill>
              </a:rPr>
              <a:t>believed this area should be </a:t>
            </a:r>
            <a:r>
              <a:rPr lang="en" sz="900" u="sng">
                <a:solidFill>
                  <a:schemeClr val="dk1"/>
                </a:solidFill>
              </a:rPr>
              <a:t>changed and enhanced</a:t>
            </a:r>
            <a:endParaRPr sz="900" u="sng">
              <a:solidFill>
                <a:schemeClr val="dk1"/>
              </a:solidFill>
            </a:endParaRPr>
          </a:p>
          <a:p>
            <a:pPr marL="0" lvl="0" indent="0" algn="l" rtl="0">
              <a:spcBef>
                <a:spcPts val="0"/>
              </a:spcBef>
              <a:spcAft>
                <a:spcPts val="0"/>
              </a:spcAft>
              <a:buClr>
                <a:schemeClr val="dk1"/>
              </a:buClr>
              <a:buSzPts val="600"/>
              <a:buFont typeface="Arial"/>
              <a:buNone/>
            </a:pPr>
            <a:endParaRPr sz="900">
              <a:solidFill>
                <a:schemeClr val="dk1"/>
              </a:solidFill>
            </a:endParaRPr>
          </a:p>
          <a:p>
            <a:pPr marL="0" lvl="0" indent="0" algn="l" rtl="0">
              <a:spcBef>
                <a:spcPts val="0"/>
              </a:spcBef>
              <a:spcAft>
                <a:spcPts val="0"/>
              </a:spcAft>
              <a:buClr>
                <a:schemeClr val="dk1"/>
              </a:buClr>
              <a:buSzPts val="600"/>
              <a:buFont typeface="Arial"/>
              <a:buNone/>
            </a:pPr>
            <a:endParaRPr sz="900" b="1">
              <a:solidFill>
                <a:schemeClr val="dk1"/>
              </a:solidFill>
            </a:endParaRPr>
          </a:p>
          <a:p>
            <a:pPr marL="0" lvl="0" indent="0" algn="l" rtl="0">
              <a:spcBef>
                <a:spcPts val="0"/>
              </a:spcBef>
              <a:spcAft>
                <a:spcPts val="0"/>
              </a:spcAft>
              <a:buClr>
                <a:schemeClr val="dk1"/>
              </a:buClr>
              <a:buSzPts val="600"/>
              <a:buFont typeface="Arial"/>
              <a:buNone/>
            </a:pPr>
            <a:r>
              <a:rPr lang="en" sz="900" b="1">
                <a:solidFill>
                  <a:schemeClr val="dk1"/>
                </a:solidFill>
              </a:rPr>
              <a:t>Rezoning Goals:</a:t>
            </a:r>
            <a:endParaRPr sz="900" b="1">
              <a:solidFill>
                <a:schemeClr val="dk1"/>
              </a:solidFill>
            </a:endParaRPr>
          </a:p>
          <a:p>
            <a:pPr marL="228600" lvl="0" indent="-171450" algn="l" rtl="0">
              <a:spcBef>
                <a:spcPts val="0"/>
              </a:spcBef>
              <a:spcAft>
                <a:spcPts val="0"/>
              </a:spcAft>
              <a:buClr>
                <a:schemeClr val="dk1"/>
              </a:buClr>
              <a:buSzPts val="900"/>
              <a:buChar char="●"/>
            </a:pPr>
            <a:r>
              <a:rPr lang="en" sz="900">
                <a:solidFill>
                  <a:schemeClr val="dk1"/>
                </a:solidFill>
              </a:rPr>
              <a:t>Improve walkability and activation, focusing on frontage</a:t>
            </a:r>
            <a:endParaRPr sz="900">
              <a:solidFill>
                <a:schemeClr val="dk1"/>
              </a:solidFill>
            </a:endParaRPr>
          </a:p>
          <a:p>
            <a:pPr marL="228600" lvl="0" indent="-171450" algn="l" rtl="0">
              <a:spcBef>
                <a:spcPts val="0"/>
              </a:spcBef>
              <a:spcAft>
                <a:spcPts val="0"/>
              </a:spcAft>
              <a:buClr>
                <a:schemeClr val="dk1"/>
              </a:buClr>
              <a:buSzPts val="900"/>
              <a:buChar char="●"/>
            </a:pPr>
            <a:r>
              <a:rPr lang="en" sz="900">
                <a:solidFill>
                  <a:schemeClr val="dk1"/>
                </a:solidFill>
              </a:rPr>
              <a:t>Allow incremental, improved development in the rear of lots while maintaining historic scenic road frontage</a:t>
            </a:r>
            <a:endParaRPr sz="900"/>
          </a:p>
        </p:txBody>
      </p:sp>
      <p:sp>
        <p:nvSpPr>
          <p:cNvPr id="1475" name="Google Shape;1475;p109"/>
          <p:cNvSpPr txBox="1"/>
          <p:nvPr/>
        </p:nvSpPr>
        <p:spPr>
          <a:xfrm>
            <a:off x="7330473" y="1997150"/>
            <a:ext cx="1661100" cy="15228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1200" b="1"/>
              <a:t>54%</a:t>
            </a:r>
            <a:r>
              <a:rPr lang="en" sz="900" b="1"/>
              <a:t> </a:t>
            </a:r>
            <a:r>
              <a:rPr lang="en" sz="900"/>
              <a:t>of survey participants </a:t>
            </a:r>
            <a:br>
              <a:rPr lang="en" sz="900"/>
            </a:br>
            <a:r>
              <a:rPr lang="en" sz="900"/>
              <a:t>believed this area should be </a:t>
            </a:r>
            <a:r>
              <a:rPr lang="en" sz="900" u="sng"/>
              <a:t>changed and enhanced</a:t>
            </a:r>
            <a:endParaRPr sz="900" u="sng"/>
          </a:p>
          <a:p>
            <a:pPr marL="0" lvl="0" indent="0" algn="l" rtl="0">
              <a:spcBef>
                <a:spcPts val="0"/>
              </a:spcBef>
              <a:spcAft>
                <a:spcPts val="0"/>
              </a:spcAft>
              <a:buNone/>
            </a:pPr>
            <a:endParaRPr sz="900"/>
          </a:p>
          <a:p>
            <a:pPr marL="0" lvl="0" indent="0" algn="l" rtl="0">
              <a:spcBef>
                <a:spcPts val="0"/>
              </a:spcBef>
              <a:spcAft>
                <a:spcPts val="0"/>
              </a:spcAft>
              <a:buNone/>
            </a:pPr>
            <a:endParaRPr sz="900" b="1"/>
          </a:p>
          <a:p>
            <a:pPr marL="0" lvl="0" indent="0" algn="l" rtl="0">
              <a:spcBef>
                <a:spcPts val="0"/>
              </a:spcBef>
              <a:spcAft>
                <a:spcPts val="0"/>
              </a:spcAft>
              <a:buNone/>
            </a:pPr>
            <a:r>
              <a:rPr lang="en" sz="900" b="1">
                <a:solidFill>
                  <a:srgbClr val="000000"/>
                </a:solidFill>
              </a:rPr>
              <a:t>Rezoning Goals:</a:t>
            </a:r>
            <a:endParaRPr sz="900" b="1"/>
          </a:p>
          <a:p>
            <a:pPr marL="228600" lvl="0" indent="-171450" algn="l" rtl="0">
              <a:spcBef>
                <a:spcPts val="0"/>
              </a:spcBef>
              <a:spcAft>
                <a:spcPts val="0"/>
              </a:spcAft>
              <a:buSzPts val="900"/>
              <a:buChar char="●"/>
            </a:pPr>
            <a:r>
              <a:rPr lang="en" sz="900"/>
              <a:t>Frontage mixed-use activation along Willow St, blend the Bay Rd scenic road and Willow Street residential frontage patterns</a:t>
            </a:r>
            <a:endParaRPr sz="900"/>
          </a:p>
        </p:txBody>
      </p:sp>
      <p:sp>
        <p:nvSpPr>
          <p:cNvPr id="1476" name="Google Shape;1476;p109"/>
          <p:cNvSpPr txBox="1"/>
          <p:nvPr/>
        </p:nvSpPr>
        <p:spPr>
          <a:xfrm>
            <a:off x="152250" y="1706363"/>
            <a:ext cx="1661100" cy="231000"/>
          </a:xfrm>
          <a:prstGeom prst="rect">
            <a:avLst/>
          </a:prstGeom>
          <a:solidFill>
            <a:srgbClr val="F1D378"/>
          </a:solidFill>
          <a:ln>
            <a:noFill/>
          </a:ln>
        </p:spPr>
        <p:txBody>
          <a:bodyPr spcFirstLastPara="1" wrap="square" lIns="45725" tIns="45725" rIns="45725" bIns="45725" anchor="t" anchorCtr="0">
            <a:spAutoFit/>
          </a:bodyPr>
          <a:lstStyle/>
          <a:p>
            <a:pPr marL="0" lvl="0" indent="0" algn="ctr" rtl="0">
              <a:lnSpc>
                <a:spcPct val="115000"/>
              </a:lnSpc>
              <a:spcBef>
                <a:spcPts val="0"/>
              </a:spcBef>
              <a:spcAft>
                <a:spcPts val="0"/>
              </a:spcAft>
              <a:buNone/>
            </a:pPr>
            <a:r>
              <a:rPr lang="en" sz="900" b="1"/>
              <a:t>Downtown </a:t>
            </a:r>
            <a:r>
              <a:rPr lang="en" sz="900" b="1">
                <a:solidFill>
                  <a:srgbClr val="000000"/>
                </a:solidFill>
              </a:rPr>
              <a:t>Residential</a:t>
            </a:r>
            <a:endParaRPr sz="900">
              <a:solidFill>
                <a:srgbClr val="000000"/>
              </a:solidFill>
            </a:endParaRPr>
          </a:p>
        </p:txBody>
      </p:sp>
      <p:sp>
        <p:nvSpPr>
          <p:cNvPr id="1477" name="Google Shape;1477;p109"/>
          <p:cNvSpPr txBox="1"/>
          <p:nvPr/>
        </p:nvSpPr>
        <p:spPr>
          <a:xfrm>
            <a:off x="152250" y="1997150"/>
            <a:ext cx="1661100" cy="21705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1200" b="1"/>
              <a:t>8%</a:t>
            </a:r>
            <a:r>
              <a:rPr lang="en" sz="900" b="1"/>
              <a:t> </a:t>
            </a:r>
            <a:r>
              <a:rPr lang="en" sz="900"/>
              <a:t>of survey participants </a:t>
            </a:r>
            <a:br>
              <a:rPr lang="en" sz="900"/>
            </a:br>
            <a:r>
              <a:rPr lang="en" sz="900"/>
              <a:t>believed this area should be </a:t>
            </a:r>
            <a:r>
              <a:rPr lang="en" sz="900" u="sng"/>
              <a:t>changed and enhanced</a:t>
            </a:r>
            <a:endParaRPr sz="900" u="sng"/>
          </a:p>
          <a:p>
            <a:pPr marL="0" lvl="0" indent="0" algn="l" rtl="0">
              <a:spcBef>
                <a:spcPts val="0"/>
              </a:spcBef>
              <a:spcAft>
                <a:spcPts val="0"/>
              </a:spcAft>
              <a:buNone/>
            </a:pPr>
            <a:endParaRPr sz="900"/>
          </a:p>
          <a:p>
            <a:pPr marL="0" lvl="0" indent="0" algn="l" rtl="0">
              <a:spcBef>
                <a:spcPts val="0"/>
              </a:spcBef>
              <a:spcAft>
                <a:spcPts val="0"/>
              </a:spcAft>
              <a:buNone/>
            </a:pPr>
            <a:endParaRPr sz="900" b="1"/>
          </a:p>
          <a:p>
            <a:pPr marL="0" lvl="0" indent="0" algn="l" rtl="0">
              <a:spcBef>
                <a:spcPts val="0"/>
              </a:spcBef>
              <a:spcAft>
                <a:spcPts val="0"/>
              </a:spcAft>
              <a:buNone/>
            </a:pPr>
            <a:r>
              <a:rPr lang="en" sz="900" b="1"/>
              <a:t>Rezoning Goals:</a:t>
            </a:r>
            <a:endParaRPr sz="900" b="1"/>
          </a:p>
          <a:p>
            <a:pPr marL="228600" lvl="0" indent="-171450" algn="l" rtl="0">
              <a:spcBef>
                <a:spcPts val="0"/>
              </a:spcBef>
              <a:spcAft>
                <a:spcPts val="0"/>
              </a:spcAft>
              <a:buSzPts val="900"/>
              <a:buChar char="●"/>
            </a:pPr>
            <a:r>
              <a:rPr lang="en" sz="900"/>
              <a:t>Reduce nonconformity due to zoning not matching existing built pattern</a:t>
            </a:r>
            <a:endParaRPr sz="900"/>
          </a:p>
          <a:p>
            <a:pPr marL="228600" lvl="0" indent="-171450" algn="l" rtl="0">
              <a:spcBef>
                <a:spcPts val="0"/>
              </a:spcBef>
              <a:spcAft>
                <a:spcPts val="0"/>
              </a:spcAft>
              <a:buSzPts val="900"/>
              <a:buChar char="●"/>
            </a:pPr>
            <a:r>
              <a:rPr lang="en" sz="900"/>
              <a:t>Encourage engaging pedestrian-oriented frontage and sidewalks, especially on Willow St</a:t>
            </a:r>
            <a:endParaRPr sz="9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63"/>
          <p:cNvSpPr txBox="1">
            <a:spLocks noGrp="1"/>
          </p:cNvSpPr>
          <p:nvPr>
            <p:ph type="body" idx="2"/>
          </p:nvPr>
        </p:nvSpPr>
        <p:spPr>
          <a:xfrm>
            <a:off x="152400" y="1143013"/>
            <a:ext cx="4267500" cy="372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200" b="1"/>
              <a:t>Zoning is only one piece of what needs to be addressed for development to move forward. </a:t>
            </a:r>
            <a:r>
              <a:rPr lang="en" sz="1200"/>
              <a:t>Here are some of the other elements that control development beyond zoning: </a:t>
            </a:r>
            <a:endParaRPr sz="900"/>
          </a:p>
          <a:p>
            <a:pPr marL="0" lvl="0" indent="0" algn="l" rtl="0">
              <a:spcBef>
                <a:spcPts val="0"/>
              </a:spcBef>
              <a:spcAft>
                <a:spcPts val="0"/>
              </a:spcAft>
              <a:buNone/>
            </a:pPr>
            <a:endParaRPr sz="900"/>
          </a:p>
          <a:p>
            <a:pPr marL="0" lvl="0" indent="0" algn="l" rtl="0">
              <a:spcBef>
                <a:spcPts val="0"/>
              </a:spcBef>
              <a:spcAft>
                <a:spcPts val="0"/>
              </a:spcAft>
              <a:buClr>
                <a:schemeClr val="dk1"/>
              </a:buClr>
              <a:buSzPts val="600"/>
              <a:buFont typeface="Arial"/>
              <a:buNone/>
            </a:pPr>
            <a:r>
              <a:rPr lang="en" sz="1200" b="1">
                <a:solidFill>
                  <a:schemeClr val="dk1"/>
                </a:solidFill>
                <a:highlight>
                  <a:schemeClr val="accent3"/>
                </a:highlight>
              </a:rPr>
              <a:t>Economic Feasibility</a:t>
            </a:r>
            <a:endParaRPr sz="1200" b="1">
              <a:solidFill>
                <a:schemeClr val="dk1"/>
              </a:solidFill>
              <a:highlight>
                <a:schemeClr val="accent3"/>
              </a:highlight>
            </a:endParaRPr>
          </a:p>
          <a:p>
            <a:pPr marL="0" lvl="0" indent="0" algn="l" rtl="0">
              <a:spcBef>
                <a:spcPts val="0"/>
              </a:spcBef>
              <a:spcAft>
                <a:spcPts val="0"/>
              </a:spcAft>
              <a:buClr>
                <a:schemeClr val="dk1"/>
              </a:buClr>
              <a:buSzPts val="600"/>
              <a:buFont typeface="Arial"/>
              <a:buNone/>
            </a:pPr>
            <a:r>
              <a:rPr lang="en" sz="1200">
                <a:solidFill>
                  <a:schemeClr val="dk1"/>
                </a:solidFill>
                <a:highlight>
                  <a:schemeClr val="accent3"/>
                </a:highlight>
              </a:rPr>
              <a:t>Land value, site complexities, labor costs, market interest, and design and approval process expenses all play a big role in determining whether a development is economically feasible.</a:t>
            </a:r>
            <a:endParaRPr sz="1200">
              <a:solidFill>
                <a:schemeClr val="dk1"/>
              </a:solidFill>
              <a:highlight>
                <a:schemeClr val="accent3"/>
              </a:highlight>
            </a:endParaRPr>
          </a:p>
          <a:p>
            <a:pPr marL="0" lvl="0" indent="0" algn="l" rtl="0">
              <a:spcBef>
                <a:spcPts val="0"/>
              </a:spcBef>
              <a:spcAft>
                <a:spcPts val="0"/>
              </a:spcAft>
              <a:buClr>
                <a:schemeClr val="dk1"/>
              </a:buClr>
              <a:buSzPts val="600"/>
              <a:buFont typeface="Arial"/>
              <a:buNone/>
            </a:pPr>
            <a:endParaRPr sz="1200">
              <a:solidFill>
                <a:schemeClr val="dk1"/>
              </a:solidFill>
              <a:highlight>
                <a:schemeClr val="accent3"/>
              </a:highlight>
            </a:endParaRPr>
          </a:p>
          <a:p>
            <a:pPr marL="0" lvl="0" indent="0" algn="l" rtl="0">
              <a:spcBef>
                <a:spcPts val="0"/>
              </a:spcBef>
              <a:spcAft>
                <a:spcPts val="0"/>
              </a:spcAft>
              <a:buClr>
                <a:schemeClr val="dk1"/>
              </a:buClr>
              <a:buSzPts val="600"/>
              <a:buFont typeface="Arial"/>
              <a:buNone/>
            </a:pPr>
            <a:r>
              <a:rPr lang="en" sz="1200" b="1">
                <a:solidFill>
                  <a:schemeClr val="dk1"/>
                </a:solidFill>
                <a:highlight>
                  <a:schemeClr val="accent3"/>
                </a:highlight>
              </a:rPr>
              <a:t>Environmental Permitting</a:t>
            </a:r>
            <a:r>
              <a:rPr lang="en" sz="1200">
                <a:solidFill>
                  <a:schemeClr val="dk1"/>
                </a:solidFill>
                <a:highlight>
                  <a:schemeClr val="accent3"/>
                </a:highlight>
              </a:rPr>
              <a:t/>
            </a:r>
            <a:br>
              <a:rPr lang="en" sz="1200">
                <a:solidFill>
                  <a:schemeClr val="dk1"/>
                </a:solidFill>
                <a:highlight>
                  <a:schemeClr val="accent3"/>
                </a:highlight>
              </a:rPr>
            </a:br>
            <a:r>
              <a:rPr lang="en" sz="1100">
                <a:solidFill>
                  <a:schemeClr val="dk1"/>
                </a:solidFill>
                <a:highlight>
                  <a:schemeClr val="accent3"/>
                </a:highlight>
              </a:rPr>
              <a:t>Determines if development can proceed based on site constraints.</a:t>
            </a:r>
            <a:endParaRPr sz="1100">
              <a:solidFill>
                <a:schemeClr val="dk1"/>
              </a:solidFill>
              <a:highlight>
                <a:schemeClr val="accent3"/>
              </a:highlight>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Clr>
                <a:schemeClr val="dk1"/>
              </a:buClr>
              <a:buSzPts val="600"/>
              <a:buFont typeface="Arial"/>
              <a:buNone/>
            </a:pPr>
            <a:r>
              <a:rPr lang="en" sz="900">
                <a:solidFill>
                  <a:schemeClr val="dk1"/>
                </a:solidFill>
              </a:rPr>
              <a:t>This includes, at minimum:</a:t>
            </a:r>
            <a:endParaRPr sz="900">
              <a:solidFill>
                <a:schemeClr val="dk1"/>
              </a:solidFill>
            </a:endParaRPr>
          </a:p>
          <a:p>
            <a:pPr marL="228600" lvl="0" indent="-171450" algn="l" rtl="0">
              <a:spcBef>
                <a:spcPts val="0"/>
              </a:spcBef>
              <a:spcAft>
                <a:spcPts val="0"/>
              </a:spcAft>
              <a:buClr>
                <a:schemeClr val="dk1"/>
              </a:buClr>
              <a:buSzPts val="900"/>
              <a:buChar char="●"/>
            </a:pPr>
            <a:r>
              <a:rPr lang="en" sz="900">
                <a:solidFill>
                  <a:schemeClr val="dk1"/>
                </a:solidFill>
              </a:rPr>
              <a:t>Septic system review (by Board of Health)</a:t>
            </a:r>
            <a:endParaRPr sz="900">
              <a:solidFill>
                <a:schemeClr val="dk1"/>
              </a:solidFill>
            </a:endParaRPr>
          </a:p>
          <a:p>
            <a:pPr marL="228600" lvl="0" indent="-171450" algn="l" rtl="0">
              <a:spcBef>
                <a:spcPts val="0"/>
              </a:spcBef>
              <a:spcAft>
                <a:spcPts val="0"/>
              </a:spcAft>
              <a:buClr>
                <a:schemeClr val="dk1"/>
              </a:buClr>
              <a:buSzPts val="900"/>
              <a:buChar char="●"/>
            </a:pPr>
            <a:r>
              <a:rPr lang="en" sz="900">
                <a:solidFill>
                  <a:schemeClr val="dk1"/>
                </a:solidFill>
              </a:rPr>
              <a:t>Wetlands permitting (by Conservation Commission if applicable)</a:t>
            </a:r>
            <a:endParaRPr sz="900">
              <a:solidFill>
                <a:schemeClr val="dk1"/>
              </a:solidFill>
            </a:endParaRPr>
          </a:p>
          <a:p>
            <a:pPr marL="22860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700" i="1">
                <a:solidFill>
                  <a:schemeClr val="dk1"/>
                </a:solidFill>
              </a:rPr>
              <a:t>In all cases, the developer will be responsible for preparing and paying for impact studies and evaluations associated with site plan review and permitting, as well as any improvements that are deemed necessary, which must be specific to their site and development proposal.</a:t>
            </a:r>
            <a:endParaRPr sz="1200">
              <a:solidFill>
                <a:schemeClr val="dk1"/>
              </a:solidFill>
              <a:highlight>
                <a:schemeClr val="accent3"/>
              </a:highlight>
            </a:endParaRPr>
          </a:p>
          <a:p>
            <a:pPr marL="0" lvl="0" indent="0" algn="l" rtl="0">
              <a:spcBef>
                <a:spcPts val="0"/>
              </a:spcBef>
              <a:spcAft>
                <a:spcPts val="0"/>
              </a:spcAft>
              <a:buClr>
                <a:schemeClr val="dk1"/>
              </a:buClr>
              <a:buSzPts val="600"/>
              <a:buFont typeface="Arial"/>
              <a:buNone/>
            </a:pPr>
            <a:endParaRPr sz="1200">
              <a:solidFill>
                <a:schemeClr val="dk1"/>
              </a:solidFill>
              <a:highlight>
                <a:schemeClr val="accent3"/>
              </a:highlight>
            </a:endParaRPr>
          </a:p>
          <a:p>
            <a:pPr marL="0" lvl="0" indent="0" algn="l" rtl="0">
              <a:spcBef>
                <a:spcPts val="0"/>
              </a:spcBef>
              <a:spcAft>
                <a:spcPts val="0"/>
              </a:spcAft>
              <a:buClr>
                <a:schemeClr val="dk1"/>
              </a:buClr>
              <a:buSzPts val="600"/>
              <a:buFont typeface="Arial"/>
              <a:buNone/>
            </a:pPr>
            <a:r>
              <a:rPr lang="en" sz="1200" b="1">
                <a:solidFill>
                  <a:schemeClr val="dk1"/>
                </a:solidFill>
                <a:highlight>
                  <a:schemeClr val="accent3"/>
                </a:highlight>
              </a:rPr>
              <a:t>Building Code</a:t>
            </a:r>
            <a:endParaRPr sz="1200" b="1">
              <a:solidFill>
                <a:schemeClr val="dk1"/>
              </a:solidFill>
              <a:highlight>
                <a:schemeClr val="accent3"/>
              </a:highlight>
            </a:endParaRPr>
          </a:p>
          <a:p>
            <a:pPr marL="0" lvl="0" indent="0" algn="l" rtl="0">
              <a:spcBef>
                <a:spcPts val="0"/>
              </a:spcBef>
              <a:spcAft>
                <a:spcPts val="0"/>
              </a:spcAft>
              <a:buNone/>
            </a:pPr>
            <a:r>
              <a:rPr lang="en" sz="1200">
                <a:solidFill>
                  <a:schemeClr val="dk1"/>
                </a:solidFill>
                <a:highlight>
                  <a:schemeClr val="accent3"/>
                </a:highlight>
              </a:rPr>
              <a:t>Building code ensures all buildings are safe and healthy to occupy, durable, and resilient to known shocks and stressors.</a:t>
            </a:r>
            <a:endParaRPr sz="700" i="1">
              <a:solidFill>
                <a:schemeClr val="dk1"/>
              </a:solidFill>
            </a:endParaRPr>
          </a:p>
        </p:txBody>
      </p:sp>
      <p:sp>
        <p:nvSpPr>
          <p:cNvPr id="625" name="Google Shape;625;p63"/>
          <p:cNvSpPr txBox="1">
            <a:spLocks noGrp="1"/>
          </p:cNvSpPr>
          <p:nvPr>
            <p:ph type="body" idx="3"/>
          </p:nvPr>
        </p:nvSpPr>
        <p:spPr>
          <a:xfrm>
            <a:off x="4724250" y="1143013"/>
            <a:ext cx="4267500" cy="3509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dk1"/>
                </a:solidFill>
                <a:highlight>
                  <a:schemeClr val="accent3"/>
                </a:highlight>
              </a:rPr>
              <a:t>Site Plan Review</a:t>
            </a:r>
            <a:r>
              <a:rPr lang="en" sz="1200">
                <a:solidFill>
                  <a:schemeClr val="dk1"/>
                </a:solidFill>
                <a:highlight>
                  <a:schemeClr val="accent3"/>
                </a:highlight>
              </a:rPr>
              <a:t/>
            </a:r>
            <a:br>
              <a:rPr lang="en" sz="1200">
                <a:solidFill>
                  <a:schemeClr val="dk1"/>
                </a:solidFill>
                <a:highlight>
                  <a:schemeClr val="accent3"/>
                </a:highlight>
              </a:rPr>
            </a:br>
            <a:r>
              <a:rPr lang="en" sz="1200">
                <a:solidFill>
                  <a:schemeClr val="dk1"/>
                </a:solidFill>
                <a:highlight>
                  <a:schemeClr val="accent3"/>
                </a:highlight>
              </a:rPr>
              <a:t>Ensures permitted development meets standards through a public review process with comment.</a:t>
            </a:r>
            <a:endParaRPr sz="900">
              <a:solidFill>
                <a:schemeClr val="dk1"/>
              </a:solidFill>
            </a:endParaRPr>
          </a:p>
          <a:p>
            <a:pPr marL="0" lvl="0" indent="0" algn="l" rtl="0">
              <a:spcBef>
                <a:spcPts val="0"/>
              </a:spcBef>
              <a:spcAft>
                <a:spcPts val="0"/>
              </a:spcAft>
              <a:buNone/>
            </a:pPr>
            <a:endParaRPr sz="900">
              <a:solidFill>
                <a:schemeClr val="dk1"/>
              </a:solidFill>
            </a:endParaRPr>
          </a:p>
          <a:p>
            <a:pPr marL="228600" lvl="0" indent="-171450" algn="l" rtl="0">
              <a:spcBef>
                <a:spcPts val="0"/>
              </a:spcBef>
              <a:spcAft>
                <a:spcPts val="0"/>
              </a:spcAft>
              <a:buClr>
                <a:schemeClr val="dk1"/>
              </a:buClr>
              <a:buSzPts val="900"/>
              <a:buChar char="●"/>
            </a:pPr>
            <a:r>
              <a:rPr lang="en" sz="900" u="sng">
                <a:solidFill>
                  <a:schemeClr val="dk1"/>
                </a:solidFill>
              </a:rPr>
              <a:t>Zoning Compliance</a:t>
            </a:r>
            <a:r>
              <a:rPr lang="en" sz="900">
                <a:solidFill>
                  <a:schemeClr val="dk1"/>
                </a:solidFill>
              </a:rPr>
              <a:t>: verification that a project meets the applicable zoning requirements with the advice of Town staff, including all design standards set by a form-based code, such as but not limited to:</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Height</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Coverage</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Setbacks</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Floor to Area Ratio (FAR)</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On-site parking</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Roof form</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Entry and facade relationship to the street</a:t>
            </a:r>
            <a:endParaRPr sz="900">
              <a:solidFill>
                <a:schemeClr val="dk1"/>
              </a:solidFill>
            </a:endParaRPr>
          </a:p>
          <a:p>
            <a:pPr marL="228600" lvl="0" indent="-171450" algn="l" rtl="0">
              <a:spcBef>
                <a:spcPts val="0"/>
              </a:spcBef>
              <a:spcAft>
                <a:spcPts val="0"/>
              </a:spcAft>
              <a:buClr>
                <a:schemeClr val="dk1"/>
              </a:buClr>
              <a:buSzPts val="900"/>
              <a:buChar char="●"/>
            </a:pPr>
            <a:r>
              <a:rPr lang="en" sz="900" u="sng">
                <a:solidFill>
                  <a:schemeClr val="dk1"/>
                </a:solidFill>
              </a:rPr>
              <a:t>Design Review</a:t>
            </a:r>
            <a:r>
              <a:rPr lang="en" sz="900">
                <a:solidFill>
                  <a:schemeClr val="dk1"/>
                </a:solidFill>
              </a:rPr>
              <a:t>: to ensure an acceptable solution to qualitative and contextual impact issues like:</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Traffic and other impact analysis</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Safe vehicular and pedestrian access / egress </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Appropriate site drainage</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Appropriate screening of nearby properties</a:t>
            </a:r>
            <a:endParaRPr sz="900">
              <a:solidFill>
                <a:schemeClr val="dk1"/>
              </a:solidFill>
            </a:endParaRPr>
          </a:p>
          <a:p>
            <a:pPr marL="457200" lvl="1" indent="-171450" algn="l" rtl="0">
              <a:spcBef>
                <a:spcPts val="0"/>
              </a:spcBef>
              <a:spcAft>
                <a:spcPts val="0"/>
              </a:spcAft>
              <a:buClr>
                <a:schemeClr val="dk1"/>
              </a:buClr>
              <a:buSzPts val="900"/>
              <a:buChar char="○"/>
            </a:pPr>
            <a:r>
              <a:rPr lang="en" sz="900">
                <a:solidFill>
                  <a:schemeClr val="dk1"/>
                </a:solidFill>
              </a:rPr>
              <a:t>Architectural design review</a:t>
            </a:r>
            <a:br>
              <a:rPr lang="en" sz="900">
                <a:solidFill>
                  <a:schemeClr val="dk1"/>
                </a:solidFill>
              </a:rPr>
            </a:br>
            <a:endParaRPr sz="900">
              <a:solidFill>
                <a:schemeClr val="dk1"/>
              </a:solidFill>
            </a:endParaRPr>
          </a:p>
          <a:p>
            <a:pPr marL="0" lvl="0" indent="0" algn="l" rtl="0">
              <a:spcBef>
                <a:spcPts val="0"/>
              </a:spcBef>
              <a:spcAft>
                <a:spcPts val="0"/>
              </a:spcAft>
              <a:buNone/>
            </a:pPr>
            <a:r>
              <a:rPr lang="en" sz="700" i="1">
                <a:solidFill>
                  <a:schemeClr val="dk1"/>
                </a:solidFill>
              </a:rPr>
              <a:t>Note: The scope of Site Plan Review is limited to imposing reasonable terms and conditions on the proposed use, consistent with applicable case law. This review cannot unreasonably delay a project nor impose conditions that make it infeasible or impractical to proceed.</a:t>
            </a:r>
            <a:endParaRPr sz="700" i="1"/>
          </a:p>
        </p:txBody>
      </p:sp>
      <p:sp>
        <p:nvSpPr>
          <p:cNvPr id="626" name="Google Shape;626;p63"/>
          <p:cNvSpPr txBox="1"/>
          <p:nvPr/>
        </p:nvSpPr>
        <p:spPr>
          <a:xfrm>
            <a:off x="152250" y="342838"/>
            <a:ext cx="8839500" cy="38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a:t>Understanding “By-Right” Zoning</a:t>
            </a:r>
            <a:endParaRPr sz="2300"/>
          </a:p>
        </p:txBody>
      </p:sp>
      <p:sp>
        <p:nvSpPr>
          <p:cNvPr id="627" name="Google Shape;627;p63"/>
          <p:cNvSpPr txBox="1"/>
          <p:nvPr/>
        </p:nvSpPr>
        <p:spPr>
          <a:xfrm>
            <a:off x="152250" y="723875"/>
            <a:ext cx="8839500" cy="190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000">
                <a:solidFill>
                  <a:schemeClr val="dk1"/>
                </a:solidFill>
              </a:rPr>
              <a:t>The strength of zoning that incorporates form-based rules is that it adds specificity and teeth to the zoning compliance and design review addressed under Site Plan Review.</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64"/>
          <p:cNvSpPr txBox="1">
            <a:spLocks noGrp="1"/>
          </p:cNvSpPr>
          <p:nvPr>
            <p:ph type="title"/>
          </p:nvPr>
        </p:nvSpPr>
        <p:spPr>
          <a:xfrm>
            <a:off x="152250" y="342838"/>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Floor Area Ratio (FAR)</a:t>
            </a:r>
            <a:endParaRPr/>
          </a:p>
        </p:txBody>
      </p:sp>
      <p:sp>
        <p:nvSpPr>
          <p:cNvPr id="633" name="Google Shape;633;p64"/>
          <p:cNvSpPr txBox="1">
            <a:spLocks noGrp="1"/>
          </p:cNvSpPr>
          <p:nvPr>
            <p:ph type="subTitle" idx="1"/>
          </p:nvPr>
        </p:nvSpPr>
        <p:spPr>
          <a:xfrm>
            <a:off x="152400" y="4785275"/>
            <a:ext cx="4419600" cy="924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p:txBody>
      </p:sp>
      <p:sp>
        <p:nvSpPr>
          <p:cNvPr id="634" name="Google Shape;634;p64"/>
          <p:cNvSpPr txBox="1">
            <a:spLocks noGrp="1"/>
          </p:cNvSpPr>
          <p:nvPr>
            <p:ph type="subTitle" idx="3"/>
          </p:nvPr>
        </p:nvSpPr>
        <p:spPr>
          <a:xfrm>
            <a:off x="152250" y="723875"/>
            <a:ext cx="88395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635" name="Google Shape;635;p64" title="2025-05-20_Generic FAR.jpg"/>
          <p:cNvPicPr preferRelativeResize="0"/>
          <p:nvPr/>
        </p:nvPicPr>
        <p:blipFill>
          <a:blip r:embed="rId3">
            <a:alphaModFix/>
          </a:blip>
          <a:stretch>
            <a:fillRect/>
          </a:stretch>
        </p:blipFill>
        <p:spPr>
          <a:xfrm>
            <a:off x="1668838" y="914400"/>
            <a:ext cx="5806314" cy="38708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65"/>
          <p:cNvSpPr txBox="1">
            <a:spLocks noGrp="1"/>
          </p:cNvSpPr>
          <p:nvPr>
            <p:ph type="title"/>
          </p:nvPr>
        </p:nvSpPr>
        <p:spPr>
          <a:xfrm>
            <a:off x="152250" y="342838"/>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Floor Area Ratio (FAR) in the Town Center Districts</a:t>
            </a:r>
            <a:endParaRPr/>
          </a:p>
        </p:txBody>
      </p:sp>
      <p:sp>
        <p:nvSpPr>
          <p:cNvPr id="641" name="Google Shape;641;p65"/>
          <p:cNvSpPr txBox="1">
            <a:spLocks noGrp="1"/>
          </p:cNvSpPr>
          <p:nvPr>
            <p:ph type="subTitle" idx="1"/>
          </p:nvPr>
        </p:nvSpPr>
        <p:spPr>
          <a:xfrm>
            <a:off x="152400" y="4785275"/>
            <a:ext cx="4419600" cy="924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p:txBody>
      </p:sp>
      <p:sp>
        <p:nvSpPr>
          <p:cNvPr id="642" name="Google Shape;642;p65"/>
          <p:cNvSpPr txBox="1">
            <a:spLocks noGrp="1"/>
          </p:cNvSpPr>
          <p:nvPr>
            <p:ph type="subTitle" idx="3"/>
          </p:nvPr>
        </p:nvSpPr>
        <p:spPr>
          <a:xfrm>
            <a:off x="152250" y="723875"/>
            <a:ext cx="8839500" cy="190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643" name="Google Shape;643;p65" title="FAR example.png"/>
          <p:cNvPicPr preferRelativeResize="0"/>
          <p:nvPr/>
        </p:nvPicPr>
        <p:blipFill>
          <a:blip r:embed="rId3">
            <a:alphaModFix/>
          </a:blip>
          <a:stretch>
            <a:fillRect/>
          </a:stretch>
        </p:blipFill>
        <p:spPr>
          <a:xfrm>
            <a:off x="1668838" y="914400"/>
            <a:ext cx="5806313" cy="38708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66"/>
          <p:cNvPicPr preferRelativeResize="0"/>
          <p:nvPr/>
        </p:nvPicPr>
        <p:blipFill rotWithShape="1">
          <a:blip r:embed="rId3">
            <a:alphaModFix/>
          </a:blip>
          <a:srcRect t="20406" b="26160"/>
          <a:stretch/>
        </p:blipFill>
        <p:spPr>
          <a:xfrm>
            <a:off x="2629400" y="2583131"/>
            <a:ext cx="5646228" cy="2332040"/>
          </a:xfrm>
          <a:prstGeom prst="rect">
            <a:avLst/>
          </a:prstGeom>
          <a:noFill/>
          <a:ln>
            <a:noFill/>
          </a:ln>
        </p:spPr>
      </p:pic>
      <p:sp>
        <p:nvSpPr>
          <p:cNvPr id="649" name="Google Shape;649;p66"/>
          <p:cNvSpPr/>
          <p:nvPr/>
        </p:nvSpPr>
        <p:spPr>
          <a:xfrm>
            <a:off x="4572000" y="1366313"/>
            <a:ext cx="2066100" cy="1332300"/>
          </a:xfrm>
          <a:prstGeom prst="rect">
            <a:avLst/>
          </a:prstGeom>
          <a:solidFill>
            <a:schemeClr val="lt2"/>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p>
        </p:txBody>
      </p:sp>
      <p:sp>
        <p:nvSpPr>
          <p:cNvPr id="650" name="Google Shape;650;p66"/>
          <p:cNvSpPr txBox="1">
            <a:spLocks noGrp="1"/>
          </p:cNvSpPr>
          <p:nvPr>
            <p:ph type="subTitle" idx="1"/>
          </p:nvPr>
        </p:nvSpPr>
        <p:spPr>
          <a:xfrm>
            <a:off x="152400" y="742225"/>
            <a:ext cx="4419600" cy="9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The role of building frontages versus public and infrastructural capital projects</a:t>
            </a:r>
            <a:endParaRPr/>
          </a:p>
        </p:txBody>
      </p:sp>
      <p:sp>
        <p:nvSpPr>
          <p:cNvPr id="651" name="Google Shape;651;p66"/>
          <p:cNvSpPr txBox="1">
            <a:spLocks noGrp="1"/>
          </p:cNvSpPr>
          <p:nvPr>
            <p:ph type="body" idx="3"/>
          </p:nvPr>
        </p:nvSpPr>
        <p:spPr>
          <a:xfrm>
            <a:off x="981900" y="1471213"/>
            <a:ext cx="2721900" cy="12006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200" b="1"/>
              <a:t>Private Street Frontage</a:t>
            </a:r>
            <a:endParaRPr sz="1200" b="1"/>
          </a:p>
          <a:p>
            <a:pPr marL="0" lvl="0" indent="0" algn="l" rtl="0">
              <a:spcBef>
                <a:spcPts val="0"/>
              </a:spcBef>
              <a:spcAft>
                <a:spcPts val="0"/>
              </a:spcAft>
              <a:buNone/>
            </a:pPr>
            <a:r>
              <a:rPr lang="en" sz="1200" i="1"/>
              <a:t>This is the domain of zoning</a:t>
            </a:r>
            <a:endParaRPr sz="1200" i="1"/>
          </a:p>
          <a:p>
            <a:pPr marL="0" lvl="0" indent="0" algn="l" rtl="0">
              <a:spcBef>
                <a:spcPts val="0"/>
              </a:spcBef>
              <a:spcAft>
                <a:spcPts val="0"/>
              </a:spcAft>
              <a:buNone/>
            </a:pPr>
            <a:endParaRPr sz="900"/>
          </a:p>
          <a:p>
            <a:pPr marL="0" lvl="0" indent="0" algn="l" rtl="0">
              <a:spcBef>
                <a:spcPts val="0"/>
              </a:spcBef>
              <a:spcAft>
                <a:spcPts val="0"/>
              </a:spcAft>
              <a:buNone/>
            </a:pPr>
            <a:r>
              <a:rPr lang="en" sz="900"/>
              <a:t>Form-Based Code is very effective at controlling how private property owners design buildings and site elements in relationship to the street. This is referred to as a property’s “frontage” on a street, path or even a rail right-of-way.</a:t>
            </a:r>
            <a:endParaRPr sz="900"/>
          </a:p>
        </p:txBody>
      </p:sp>
      <p:sp>
        <p:nvSpPr>
          <p:cNvPr id="652" name="Google Shape;652;p66"/>
          <p:cNvSpPr txBox="1">
            <a:spLocks noGrp="1"/>
          </p:cNvSpPr>
          <p:nvPr>
            <p:ph type="body" idx="3"/>
          </p:nvPr>
        </p:nvSpPr>
        <p:spPr>
          <a:xfrm>
            <a:off x="4653825" y="1471213"/>
            <a:ext cx="1908000" cy="21702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200" b="1"/>
              <a:t>Public Right-of-Way</a:t>
            </a:r>
            <a:endParaRPr sz="1200" b="1"/>
          </a:p>
          <a:p>
            <a:pPr marL="0" lvl="0" indent="0" algn="l" rtl="0">
              <a:spcBef>
                <a:spcPts val="0"/>
              </a:spcBef>
              <a:spcAft>
                <a:spcPts val="0"/>
              </a:spcAft>
              <a:buNone/>
            </a:pPr>
            <a:r>
              <a:rPr lang="en" sz="1200" i="1"/>
              <a:t>Zoning doesn’t apply here</a:t>
            </a:r>
            <a:endParaRPr sz="1200" i="1"/>
          </a:p>
          <a:p>
            <a:pPr marL="0" lvl="0" indent="0" algn="l" rtl="0">
              <a:spcBef>
                <a:spcPts val="0"/>
              </a:spcBef>
              <a:spcAft>
                <a:spcPts val="0"/>
              </a:spcAft>
              <a:buNone/>
            </a:pPr>
            <a:endParaRPr sz="900"/>
          </a:p>
          <a:p>
            <a:pPr marL="0" lvl="0" indent="0" algn="l" rtl="0">
              <a:spcBef>
                <a:spcPts val="0"/>
              </a:spcBef>
              <a:spcAft>
                <a:spcPts val="0"/>
              </a:spcAft>
              <a:buNone/>
            </a:pPr>
            <a:r>
              <a:rPr lang="en" sz="900"/>
              <a:t>Form-Based Code (and zoning more generally) cannot control the design of the publicly owned street, nor can it mandate the private or public delivery of infrastructure and services. </a:t>
            </a:r>
            <a:endParaRPr sz="900"/>
          </a:p>
          <a:p>
            <a:pPr marL="0" lvl="0" indent="0" algn="l" rtl="0">
              <a:spcBef>
                <a:spcPts val="0"/>
              </a:spcBef>
              <a:spcAft>
                <a:spcPts val="0"/>
              </a:spcAft>
              <a:buNone/>
            </a:pPr>
            <a:endParaRPr sz="900"/>
          </a:p>
          <a:p>
            <a:pPr marL="0" lvl="0" indent="0" algn="l" rtl="0">
              <a:spcBef>
                <a:spcPts val="0"/>
              </a:spcBef>
              <a:spcAft>
                <a:spcPts val="0"/>
              </a:spcAft>
              <a:buNone/>
            </a:pPr>
            <a:r>
              <a:rPr lang="en" sz="900"/>
              <a:t>The Town can, however, choose to pursue capital investment plans that align with and reinforce the vision laid out through the Town Center Vision Plan and Form-Based Code.</a:t>
            </a:r>
            <a:endParaRPr sz="900"/>
          </a:p>
        </p:txBody>
      </p:sp>
      <p:cxnSp>
        <p:nvCxnSpPr>
          <p:cNvPr id="653" name="Google Shape;653;p66"/>
          <p:cNvCxnSpPr/>
          <p:nvPr/>
        </p:nvCxnSpPr>
        <p:spPr>
          <a:xfrm>
            <a:off x="3606200" y="2583138"/>
            <a:ext cx="474900" cy="679800"/>
          </a:xfrm>
          <a:prstGeom prst="straightConnector1">
            <a:avLst/>
          </a:prstGeom>
          <a:noFill/>
          <a:ln w="9525" cap="flat" cmpd="sng">
            <a:solidFill>
              <a:schemeClr val="dk1"/>
            </a:solidFill>
            <a:prstDash val="solid"/>
            <a:round/>
            <a:headEnd type="none" w="med" len="med"/>
            <a:tailEnd type="oval" w="med" len="med"/>
          </a:ln>
        </p:spPr>
      </p:cxnSp>
      <p:sp>
        <p:nvSpPr>
          <p:cNvPr id="654" name="Google Shape;654;p66"/>
          <p:cNvSpPr txBox="1">
            <a:spLocks noGrp="1"/>
          </p:cNvSpPr>
          <p:nvPr>
            <p:ph type="title"/>
          </p:nvPr>
        </p:nvSpPr>
        <p:spPr>
          <a:xfrm>
            <a:off x="152250" y="342838"/>
            <a:ext cx="8839500" cy="381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t>Understanding the Limits of Zoning</a:t>
            </a:r>
            <a:endParaRPr/>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Utile Theme">
  <a:themeElements>
    <a:clrScheme name="Simple Light">
      <a:dk1>
        <a:srgbClr val="000000"/>
      </a:dk1>
      <a:lt1>
        <a:srgbClr val="FFFFFF"/>
      </a:lt1>
      <a:dk2>
        <a:srgbClr val="999999"/>
      </a:dk2>
      <a:lt2>
        <a:srgbClr val="EEEEEE"/>
      </a:lt2>
      <a:accent1>
        <a:srgbClr val="69321E"/>
      </a:accent1>
      <a:accent2>
        <a:srgbClr val="F06428"/>
      </a:accent2>
      <a:accent3>
        <a:srgbClr val="FFCD00"/>
      </a:accent3>
      <a:accent4>
        <a:srgbClr val="4A86E8"/>
      </a:accent4>
      <a:accent5>
        <a:srgbClr val="FF00FF"/>
      </a:accent5>
      <a:accent6>
        <a:srgbClr val="FFFF00"/>
      </a:accent6>
      <a:hlink>
        <a:srgbClr val="4A8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tile Theme">
  <a:themeElements>
    <a:clrScheme name="Simple Light">
      <a:dk1>
        <a:srgbClr val="000000"/>
      </a:dk1>
      <a:lt1>
        <a:srgbClr val="FFFFFF"/>
      </a:lt1>
      <a:dk2>
        <a:srgbClr val="999999"/>
      </a:dk2>
      <a:lt2>
        <a:srgbClr val="EEEEEE"/>
      </a:lt2>
      <a:accent1>
        <a:srgbClr val="69321E"/>
      </a:accent1>
      <a:accent2>
        <a:srgbClr val="F06428"/>
      </a:accent2>
      <a:accent3>
        <a:srgbClr val="FFCD00"/>
      </a:accent3>
      <a:accent4>
        <a:srgbClr val="4A86E8"/>
      </a:accent4>
      <a:accent5>
        <a:srgbClr val="FF00FF"/>
      </a:accent5>
      <a:accent6>
        <a:srgbClr val="FFFF00"/>
      </a:accent6>
      <a:hlink>
        <a:srgbClr val="4A8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TotalTime>
  <Words>6083</Words>
  <Application>Microsoft Office PowerPoint</Application>
  <PresentationFormat>On-screen Show (16:9)</PresentationFormat>
  <Paragraphs>988</Paragraphs>
  <Slides>52</Slides>
  <Notes>52</Notes>
  <HiddenSlides>12</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52</vt:i4>
      </vt:variant>
    </vt:vector>
  </HeadingPairs>
  <TitlesOfParts>
    <vt:vector size="59" baseType="lpstr">
      <vt:lpstr>Oswald Medium</vt:lpstr>
      <vt:lpstr>Roboto</vt:lpstr>
      <vt:lpstr>Roboto Black</vt:lpstr>
      <vt:lpstr>Arial</vt:lpstr>
      <vt:lpstr>Times New Roman</vt:lpstr>
      <vt:lpstr>Utile Theme</vt:lpstr>
      <vt:lpstr>Utile Theme</vt:lpstr>
      <vt:lpstr>Hamilton Town Center &amp;  Section 3A Zoning</vt:lpstr>
      <vt:lpstr>PowerPoint Presentation</vt:lpstr>
      <vt:lpstr>Revised Schedule</vt:lpstr>
      <vt:lpstr>Remaining Public Process</vt:lpstr>
      <vt:lpstr>Understanding Zoning</vt:lpstr>
      <vt:lpstr>PowerPoint Presentation</vt:lpstr>
      <vt:lpstr>Floor Area Ratio (FAR)</vt:lpstr>
      <vt:lpstr>Floor Area Ratio (FAR) in the Town Center Districts</vt:lpstr>
      <vt:lpstr>Understanding the Limits of Zoning </vt:lpstr>
      <vt:lpstr>Existing Zoning Subdistricts</vt:lpstr>
      <vt:lpstr>When do you need to come into conformity with new zoning?</vt:lpstr>
      <vt:lpstr>Proposed Zoning</vt:lpstr>
      <vt:lpstr>Overall Zoning &amp; Compliance Approach</vt:lpstr>
      <vt:lpstr>3A-MFOD Asbury North</vt:lpstr>
      <vt:lpstr>Town Center Proposed Street Frontage Types</vt:lpstr>
      <vt:lpstr>Proposed Frontage Types</vt:lpstr>
      <vt:lpstr>Town Center Zoning Subdistricts</vt:lpstr>
      <vt:lpstr>Town Center Zoning Subdistrict Standards</vt:lpstr>
      <vt:lpstr>Town Center Subdistricts Contributing to 3A</vt:lpstr>
      <vt:lpstr>Town Center Subdistricts NOT Contributing to 3A</vt:lpstr>
      <vt:lpstr>Lets Test How Zoning Matches Up to Actual Properties</vt:lpstr>
      <vt:lpstr>PowerPoint Presentation</vt:lpstr>
      <vt:lpstr>Existing Zoning Does not Represent Hamilton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Thank You!</vt:lpstr>
      <vt:lpstr>PowerPoint Presentation</vt:lpstr>
      <vt:lpstr>Downtown FAR Analysis</vt:lpstr>
      <vt:lpstr>PowerPoint Presentation</vt:lpstr>
      <vt:lpstr>PowerPoint Presentation</vt:lpstr>
      <vt:lpstr>PowerPoint Presentation</vt:lpstr>
      <vt:lpstr>Bay Road Scenic Corridor Building Form Standards</vt:lpstr>
      <vt:lpstr>Railroad Ave Building Form Standards</vt:lpstr>
      <vt:lpstr>Hamilton Crossing Site Design Framework</vt:lpstr>
      <vt:lpstr>Hamilton Crossing Building Form Framework</vt:lpstr>
      <vt:lpstr>Hamilton Crossing Precedent</vt:lpstr>
      <vt:lpstr>PowerPoint Presentation</vt:lpstr>
      <vt:lpstr>Structure of the Town Center Zoning Code</vt:lpstr>
      <vt:lpstr>Subdistrict Degree of Change Spectrum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Hamilton Town Center &amp;  Section 3A Zoning</dc:title>
  <dc:creator>Mark Connors</dc:creator>
  <cp:lastModifiedBy>Mark Connors</cp:lastModifiedBy>
  <cp:revision>1</cp:revision>
  <cp:lastPrinted>2025-05-20T22:02:26Z</cp:lastPrinted>
  <dcterms:modified xsi:type="dcterms:W3CDTF">2025-05-21T14:41:25Z</dcterms:modified>
</cp:coreProperties>
</file>