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256" r:id="rId2"/>
    <p:sldId id="295" r:id="rId3"/>
    <p:sldId id="257" r:id="rId4"/>
    <p:sldId id="374" r:id="rId5"/>
    <p:sldId id="269" r:id="rId6"/>
    <p:sldId id="349" r:id="rId7"/>
    <p:sldId id="371" r:id="rId8"/>
    <p:sldId id="340" r:id="rId9"/>
    <p:sldId id="353" r:id="rId10"/>
    <p:sldId id="332" r:id="rId11"/>
    <p:sldId id="361" r:id="rId12"/>
    <p:sldId id="329" r:id="rId13"/>
    <p:sldId id="261" r:id="rId14"/>
    <p:sldId id="347" r:id="rId15"/>
    <p:sldId id="335" r:id="rId16"/>
    <p:sldId id="375" r:id="rId17"/>
    <p:sldId id="339" r:id="rId18"/>
    <p:sldId id="378" r:id="rId19"/>
    <p:sldId id="377" r:id="rId20"/>
    <p:sldId id="366" r:id="rId21"/>
    <p:sldId id="316" r:id="rId22"/>
    <p:sldId id="305" r:id="rId23"/>
    <p:sldId id="381" r:id="rId24"/>
    <p:sldId id="370" r:id="rId25"/>
    <p:sldId id="363" r:id="rId26"/>
    <p:sldId id="369" r:id="rId27"/>
    <p:sldId id="365" r:id="rId28"/>
    <p:sldId id="372" r:id="rId29"/>
    <p:sldId id="380" r:id="rId30"/>
    <p:sldId id="298" r:id="rId3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y Butl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p:restoredTop sz="86441"/>
  </p:normalViewPr>
  <p:slideViewPr>
    <p:cSldViewPr snapToGrid="0" snapToObjects="1">
      <p:cViewPr varScale="1">
        <p:scale>
          <a:sx n="73" d="100"/>
          <a:sy n="73" d="100"/>
        </p:scale>
        <p:origin x="1157" y="62"/>
      </p:cViewPr>
      <p:guideLst>
        <p:guide orient="horz" pos="2160"/>
        <p:guide pos="2880"/>
      </p:guideLst>
    </p:cSldViewPr>
  </p:slideViewPr>
  <p:outlineViewPr>
    <p:cViewPr>
      <p:scale>
        <a:sx n="33" d="100"/>
        <a:sy n="33" d="100"/>
      </p:scale>
      <p:origin x="0" y="-41896"/>
    </p:cViewPr>
  </p:outlineViewPr>
  <p:notesTextViewPr>
    <p:cViewPr>
      <p:scale>
        <a:sx n="100" d="100"/>
        <a:sy n="100" d="100"/>
      </p:scale>
      <p:origin x="0" y="0"/>
    </p:cViewPr>
  </p:notesTextViewPr>
  <p:sorterViewPr>
    <p:cViewPr>
      <p:scale>
        <a:sx n="1" d="1"/>
        <a:sy n="1" d="1"/>
      </p:scale>
      <p:origin x="0" y="0"/>
    </p:cViewPr>
  </p:sorterViewPr>
  <p:notesViewPr>
    <p:cSldViewPr snapToGrid="0" snapToObjects="1">
      <p:cViewPr varScale="1">
        <p:scale>
          <a:sx n="112" d="100"/>
          <a:sy n="112" d="100"/>
        </p:scale>
        <p:origin x="256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01DEE49-0A07-124F-87C4-B818DAA10607}" type="datetimeFigureOut">
              <a:rPr lang="en-US" smtClean="0"/>
              <a:t>9/17/2026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478F9E7-6B67-8F4D-8950-FEF4D11A61DB}" type="slidenum">
              <a:rPr lang="en-US" smtClean="0"/>
              <a:t>‹#›</a:t>
            </a:fld>
            <a:endParaRPr lang="en-US"/>
          </a:p>
        </p:txBody>
      </p:sp>
    </p:spTree>
    <p:extLst>
      <p:ext uri="{BB962C8B-B14F-4D97-AF65-F5344CB8AC3E}">
        <p14:creationId xmlns:p14="http://schemas.microsoft.com/office/powerpoint/2010/main" val="41698956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A22AE09-974A-864F-AEC2-97D01566C339}" type="datetimeFigureOut">
              <a:rPr lang="en-US" smtClean="0"/>
              <a:t>9/17/2026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DDFC1E3-386C-0D4C-80D2-3FE54A06A2DF}" type="slidenum">
              <a:rPr lang="en-US" smtClean="0"/>
              <a:t>‹#›</a:t>
            </a:fld>
            <a:endParaRPr lang="en-US"/>
          </a:p>
        </p:txBody>
      </p:sp>
    </p:spTree>
    <p:extLst>
      <p:ext uri="{BB962C8B-B14F-4D97-AF65-F5344CB8AC3E}">
        <p14:creationId xmlns:p14="http://schemas.microsoft.com/office/powerpoint/2010/main" val="17243664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is part educational, informational, and historical in terms of the Community Preservation Act (CPA) and the Hamilton Community Preservation Committee (CPC). Annual trends, historical performance, and tutorial information are contained herein.</a:t>
            </a:r>
          </a:p>
          <a:p>
            <a:r>
              <a:rPr lang="en-US" dirty="0"/>
              <a:t>Tonight’s meeting is held to satisfy the requirement for an annual public meeting of the CPC. </a:t>
            </a:r>
          </a:p>
          <a:p>
            <a:r>
              <a:rPr lang="en-US" dirty="0"/>
              <a:t>The intent of the meeting is to update the Select Board on CPC activities and surrounding conditions, promote awareness of the CPC, and stimulate applications for CPC grants.</a:t>
            </a:r>
          </a:p>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1</a:t>
            </a:fld>
            <a:endParaRPr lang="en-US"/>
          </a:p>
        </p:txBody>
      </p:sp>
    </p:spTree>
    <p:extLst>
      <p:ext uri="{BB962C8B-B14F-4D97-AF65-F5344CB8AC3E}">
        <p14:creationId xmlns:p14="http://schemas.microsoft.com/office/powerpoint/2010/main" val="2565761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2</a:t>
            </a:fld>
            <a:endParaRPr lang="en-US"/>
          </a:p>
        </p:txBody>
      </p:sp>
    </p:spTree>
    <p:extLst>
      <p:ext uri="{BB962C8B-B14F-4D97-AF65-F5344CB8AC3E}">
        <p14:creationId xmlns:p14="http://schemas.microsoft.com/office/powerpoint/2010/main" val="1500775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estate activity drives the amount of funds available for state match.</a:t>
            </a:r>
          </a:p>
        </p:txBody>
      </p:sp>
      <p:sp>
        <p:nvSpPr>
          <p:cNvPr id="4" name="Slide Number Placeholder 3"/>
          <p:cNvSpPr>
            <a:spLocks noGrp="1"/>
          </p:cNvSpPr>
          <p:nvPr>
            <p:ph type="sldNum" sz="quarter" idx="5"/>
          </p:nvPr>
        </p:nvSpPr>
        <p:spPr/>
        <p:txBody>
          <a:bodyPr/>
          <a:lstStyle/>
          <a:p>
            <a:fld id="{4DDFC1E3-386C-0D4C-80D2-3FE54A06A2DF}" type="slidenum">
              <a:rPr lang="en-US" smtClean="0"/>
              <a:t>3</a:t>
            </a:fld>
            <a:endParaRPr lang="en-US"/>
          </a:p>
        </p:txBody>
      </p:sp>
    </p:spTree>
    <p:extLst>
      <p:ext uri="{BB962C8B-B14F-4D97-AF65-F5344CB8AC3E}">
        <p14:creationId xmlns:p14="http://schemas.microsoft.com/office/powerpoint/2010/main" val="362833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B9484-C607-E4C4-5196-32A3BA806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99517-C37E-6389-8307-486FC887AE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6D5C4C-02DC-BF91-D292-595487BE30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2F8C65-5063-4CA6-920D-25316A883AC0}"/>
              </a:ext>
            </a:extLst>
          </p:cNvPr>
          <p:cNvSpPr>
            <a:spLocks noGrp="1"/>
          </p:cNvSpPr>
          <p:nvPr>
            <p:ph type="sldNum" sz="quarter" idx="5"/>
          </p:nvPr>
        </p:nvSpPr>
        <p:spPr/>
        <p:txBody>
          <a:bodyPr/>
          <a:lstStyle/>
          <a:p>
            <a:fld id="{4DDFC1E3-386C-0D4C-80D2-3FE54A06A2DF}" type="slidenum">
              <a:rPr lang="en-US" smtClean="0"/>
              <a:t>4</a:t>
            </a:fld>
            <a:endParaRPr lang="en-US"/>
          </a:p>
        </p:txBody>
      </p:sp>
    </p:spTree>
    <p:extLst>
      <p:ext uri="{BB962C8B-B14F-4D97-AF65-F5344CB8AC3E}">
        <p14:creationId xmlns:p14="http://schemas.microsoft.com/office/powerpoint/2010/main" val="55056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endParaRPr lang="en-US" b="1" dirty="0"/>
          </a:p>
          <a:p>
            <a:r>
              <a:rPr lang="en-US" dirty="0"/>
              <a:t>The comment on the 3% surcharge serves as a reminder of what could be done.  Note, however, that it would take approximately 2 years to get such an increase installed even if it were approved every step of the way, starting with a Town Meeting vote and subsequent vote at the polls.</a:t>
            </a:r>
          </a:p>
        </p:txBody>
      </p:sp>
      <p:sp>
        <p:nvSpPr>
          <p:cNvPr id="4" name="Slide Number Placeholder 3"/>
          <p:cNvSpPr>
            <a:spLocks noGrp="1"/>
          </p:cNvSpPr>
          <p:nvPr>
            <p:ph type="sldNum" sz="quarter" idx="10"/>
          </p:nvPr>
        </p:nvSpPr>
        <p:spPr/>
        <p:txBody>
          <a:bodyPr/>
          <a:lstStyle/>
          <a:p>
            <a:fld id="{4DDFC1E3-386C-0D4C-80D2-3FE54A06A2DF}" type="slidenum">
              <a:rPr lang="en-US" smtClean="0"/>
              <a:t>5</a:t>
            </a:fld>
            <a:endParaRPr lang="en-US"/>
          </a:p>
        </p:txBody>
      </p:sp>
    </p:spTree>
    <p:extLst>
      <p:ext uri="{BB962C8B-B14F-4D97-AF65-F5344CB8AC3E}">
        <p14:creationId xmlns:p14="http://schemas.microsoft.com/office/powerpoint/2010/main" val="2768843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 legislature added surplus revenue to the Trust Fund on six occasions. There appears to be a need to identify other sources of funds for the Trust Fund.  Grouping of certain years is random to allow all current and past data to fit on the slide.</a:t>
            </a:r>
          </a:p>
        </p:txBody>
      </p:sp>
      <p:sp>
        <p:nvSpPr>
          <p:cNvPr id="4" name="Slide Number Placeholder 3"/>
          <p:cNvSpPr>
            <a:spLocks noGrp="1"/>
          </p:cNvSpPr>
          <p:nvPr>
            <p:ph type="sldNum" sz="quarter" idx="5"/>
          </p:nvPr>
        </p:nvSpPr>
        <p:spPr/>
        <p:txBody>
          <a:bodyPr/>
          <a:lstStyle/>
          <a:p>
            <a:fld id="{4DDFC1E3-386C-0D4C-80D2-3FE54A06A2DF}" type="slidenum">
              <a:rPr lang="en-US" smtClean="0"/>
              <a:t>6</a:t>
            </a:fld>
            <a:endParaRPr lang="en-US"/>
          </a:p>
        </p:txBody>
      </p:sp>
    </p:spTree>
    <p:extLst>
      <p:ext uri="{BB962C8B-B14F-4D97-AF65-F5344CB8AC3E}">
        <p14:creationId xmlns:p14="http://schemas.microsoft.com/office/powerpoint/2010/main" val="114352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C4EAB-1BB9-2726-CC67-ED0B1BAFD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D0A7B-4120-B37D-89B5-CE925F854E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EF52B4-8621-F260-083E-D68BE5F3E4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A83BC2-1919-D916-71A0-E2558631A9E7}"/>
              </a:ext>
            </a:extLst>
          </p:cNvPr>
          <p:cNvSpPr>
            <a:spLocks noGrp="1"/>
          </p:cNvSpPr>
          <p:nvPr>
            <p:ph type="sldNum" sz="quarter" idx="5"/>
          </p:nvPr>
        </p:nvSpPr>
        <p:spPr/>
        <p:txBody>
          <a:bodyPr/>
          <a:lstStyle/>
          <a:p>
            <a:fld id="{4DDFC1E3-386C-0D4C-80D2-3FE54A06A2DF}" type="slidenum">
              <a:rPr lang="en-US" smtClean="0"/>
              <a:t>7</a:t>
            </a:fld>
            <a:endParaRPr lang="en-US"/>
          </a:p>
        </p:txBody>
      </p:sp>
    </p:spTree>
    <p:extLst>
      <p:ext uri="{BB962C8B-B14F-4D97-AF65-F5344CB8AC3E}">
        <p14:creationId xmlns:p14="http://schemas.microsoft.com/office/powerpoint/2010/main" val="3618085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Danvers voted down their potential participation last year while Swampscott approved a vote.</a:t>
            </a:r>
          </a:p>
        </p:txBody>
      </p:sp>
      <p:sp>
        <p:nvSpPr>
          <p:cNvPr id="4" name="Slide Number Placeholder 3"/>
          <p:cNvSpPr>
            <a:spLocks noGrp="1"/>
          </p:cNvSpPr>
          <p:nvPr>
            <p:ph type="sldNum" sz="quarter" idx="5"/>
          </p:nvPr>
        </p:nvSpPr>
        <p:spPr/>
        <p:txBody>
          <a:bodyPr/>
          <a:lstStyle/>
          <a:p>
            <a:fld id="{4DDFC1E3-386C-0D4C-80D2-3FE54A06A2DF}" type="slidenum">
              <a:rPr lang="en-US" smtClean="0"/>
              <a:t>9</a:t>
            </a:fld>
            <a:endParaRPr lang="en-US"/>
          </a:p>
        </p:txBody>
      </p:sp>
    </p:spTree>
    <p:extLst>
      <p:ext uri="{BB962C8B-B14F-4D97-AF65-F5344CB8AC3E}">
        <p14:creationId xmlns:p14="http://schemas.microsoft.com/office/powerpoint/2010/main" val="4237174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correlation between tax rate and CPA adoption. </a:t>
            </a:r>
          </a:p>
        </p:txBody>
      </p:sp>
      <p:sp>
        <p:nvSpPr>
          <p:cNvPr id="4" name="Slide Number Placeholder 3"/>
          <p:cNvSpPr>
            <a:spLocks noGrp="1"/>
          </p:cNvSpPr>
          <p:nvPr>
            <p:ph type="sldNum" sz="quarter" idx="5"/>
          </p:nvPr>
        </p:nvSpPr>
        <p:spPr/>
        <p:txBody>
          <a:bodyPr/>
          <a:lstStyle/>
          <a:p>
            <a:fld id="{4DDFC1E3-386C-0D4C-80D2-3FE54A06A2DF}" type="slidenum">
              <a:rPr lang="en-US" smtClean="0"/>
              <a:t>10</a:t>
            </a:fld>
            <a:endParaRPr lang="en-US"/>
          </a:p>
        </p:txBody>
      </p:sp>
    </p:spTree>
    <p:extLst>
      <p:ext uri="{BB962C8B-B14F-4D97-AF65-F5344CB8AC3E}">
        <p14:creationId xmlns:p14="http://schemas.microsoft.com/office/powerpoint/2010/main" val="3776096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annual 3% surcharge cost can be easily calculated by multiplying the 2% surcharge cost by 1.5 since the increase would be 50%.  For example, look at the $1M valuation and note that with a 3% surcharge the annual surcharge increases from $282 to $423 or approximately $12 per month.</a:t>
            </a:r>
          </a:p>
        </p:txBody>
      </p:sp>
      <p:sp>
        <p:nvSpPr>
          <p:cNvPr id="4" name="Slide Number Placeholder 3"/>
          <p:cNvSpPr>
            <a:spLocks noGrp="1"/>
          </p:cNvSpPr>
          <p:nvPr>
            <p:ph type="sldNum" sz="quarter" idx="5"/>
          </p:nvPr>
        </p:nvSpPr>
        <p:spPr/>
        <p:txBody>
          <a:bodyPr/>
          <a:lstStyle/>
          <a:p>
            <a:fld id="{4DDFC1E3-386C-0D4C-80D2-3FE54A06A2DF}" type="slidenum">
              <a:rPr lang="en-US" smtClean="0"/>
              <a:t>11</a:t>
            </a:fld>
            <a:endParaRPr lang="en-US"/>
          </a:p>
        </p:txBody>
      </p:sp>
    </p:spTree>
    <p:extLst>
      <p:ext uri="{BB962C8B-B14F-4D97-AF65-F5344CB8AC3E}">
        <p14:creationId xmlns:p14="http://schemas.microsoft.com/office/powerpoint/2010/main" val="593236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was developed by the Community Preservation Coalition.</a:t>
            </a:r>
          </a:p>
        </p:txBody>
      </p:sp>
      <p:sp>
        <p:nvSpPr>
          <p:cNvPr id="4" name="Slide Number Placeholder 3"/>
          <p:cNvSpPr>
            <a:spLocks noGrp="1"/>
          </p:cNvSpPr>
          <p:nvPr>
            <p:ph type="sldNum" sz="quarter" idx="5"/>
          </p:nvPr>
        </p:nvSpPr>
        <p:spPr/>
        <p:txBody>
          <a:bodyPr/>
          <a:lstStyle/>
          <a:p>
            <a:fld id="{4DDFC1E3-386C-0D4C-80D2-3FE54A06A2DF}" type="slidenum">
              <a:rPr lang="en-US" smtClean="0"/>
              <a:t>15</a:t>
            </a:fld>
            <a:endParaRPr lang="en-US"/>
          </a:p>
        </p:txBody>
      </p:sp>
    </p:spTree>
    <p:extLst>
      <p:ext uri="{BB962C8B-B14F-4D97-AF65-F5344CB8AC3E}">
        <p14:creationId xmlns:p14="http://schemas.microsoft.com/office/powerpoint/2010/main" val="1185232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Details on the  total number of grants awarded available in the 2025 CPC Report.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DFC1E3-386C-0D4C-80D2-3FE54A06A2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6266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17</a:t>
            </a:fld>
            <a:endParaRPr lang="en-US"/>
          </a:p>
        </p:txBody>
      </p:sp>
    </p:spTree>
    <p:extLst>
      <p:ext uri="{BB962C8B-B14F-4D97-AF65-F5344CB8AC3E}">
        <p14:creationId xmlns:p14="http://schemas.microsoft.com/office/powerpoint/2010/main" val="1020985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EF5E1-D32F-4CFE-5BDA-EEC5848F7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88178-BE4A-A35A-BCB8-DE02C69DB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DD9CE9-46E6-8C93-93D2-F65268A947B6}"/>
              </a:ext>
            </a:extLst>
          </p:cNvPr>
          <p:cNvSpPr>
            <a:spLocks noGrp="1"/>
          </p:cNvSpPr>
          <p:nvPr>
            <p:ph type="body" idx="1"/>
          </p:nvPr>
        </p:nvSpPr>
        <p:spPr/>
        <p:txBody>
          <a:bodyPr/>
          <a:lstStyle/>
          <a:p>
            <a:r>
              <a:rPr lang="en-US" dirty="0"/>
              <a:t>Temp signs installed at Hamilton Town Hall, HWRSD Middle School/High School Athletic Facilities, Habitat for Humanity 434-436 Asbury Street affordable housing, and at Hamilton Public Safety Building.  Bronze plaques installed at The Community House, Hamilton Housing Authority, Hamilton Council on Aging Senior Center, First Congregational Church of Hamilton, Donovan Field, Patton Homestead, Sagamore Hill entrance, and Hamilton A.P. Gardner Post 194 American Legion.  Other custom signage is at the Patton Park Memorial Pool and Firehouse Place, and soon at the Athletic Facilities behind the high school/middle school.</a:t>
            </a:r>
          </a:p>
        </p:txBody>
      </p:sp>
      <p:sp>
        <p:nvSpPr>
          <p:cNvPr id="4" name="Slide Number Placeholder 3">
            <a:extLst>
              <a:ext uri="{FF2B5EF4-FFF2-40B4-BE49-F238E27FC236}">
                <a16:creationId xmlns:a16="http://schemas.microsoft.com/office/drawing/2014/main" id="{BAD3F972-8600-8B34-604F-72B59AC12865}"/>
              </a:ext>
            </a:extLst>
          </p:cNvPr>
          <p:cNvSpPr>
            <a:spLocks noGrp="1"/>
          </p:cNvSpPr>
          <p:nvPr>
            <p:ph type="sldNum" sz="quarter" idx="5"/>
          </p:nvPr>
        </p:nvSpPr>
        <p:spPr/>
        <p:txBody>
          <a:bodyPr/>
          <a:lstStyle/>
          <a:p>
            <a:fld id="{4DDFC1E3-386C-0D4C-80D2-3FE54A06A2DF}" type="slidenum">
              <a:rPr lang="en-US" smtClean="0"/>
              <a:t>18</a:t>
            </a:fld>
            <a:endParaRPr lang="en-US"/>
          </a:p>
        </p:txBody>
      </p:sp>
    </p:spTree>
    <p:extLst>
      <p:ext uri="{BB962C8B-B14F-4D97-AF65-F5344CB8AC3E}">
        <p14:creationId xmlns:p14="http://schemas.microsoft.com/office/powerpoint/2010/main" val="2717256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C5DFF-B3F1-9687-A471-AC7A275C0E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26C37-1A5E-F742-5714-8484FC3155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85A7D-0AC7-D5E4-6603-F1392B9835CF}"/>
              </a:ext>
            </a:extLst>
          </p:cNvPr>
          <p:cNvSpPr>
            <a:spLocks noGrp="1"/>
          </p:cNvSpPr>
          <p:nvPr>
            <p:ph type="body" idx="1"/>
          </p:nvPr>
        </p:nvSpPr>
        <p:spPr/>
        <p:txBody>
          <a:bodyPr/>
          <a:lstStyle/>
          <a:p>
            <a:r>
              <a:rPr lang="en-US" dirty="0"/>
              <a:t>The imbalance of historic preservation and open space and recreation vs. community housing is noted and the CPC looks to better balance both the number of grants and associated dollars. The CPC has only voted no on one grant request for community housing, i.e., Longmeadow Way, which was voted down at Town meeting by a near unanimous vote.  The CPC voted only $500k vs. a $1M ask for the Asbury Commons ask due to lack of funds, although the HAHT approved $250k. Community Housing grants are channeled through the Hamilton Affordable Housing Trust.</a:t>
            </a:r>
          </a:p>
        </p:txBody>
      </p:sp>
      <p:sp>
        <p:nvSpPr>
          <p:cNvPr id="4" name="Slide Number Placeholder 3">
            <a:extLst>
              <a:ext uri="{FF2B5EF4-FFF2-40B4-BE49-F238E27FC236}">
                <a16:creationId xmlns:a16="http://schemas.microsoft.com/office/drawing/2014/main" id="{0BC90ACB-2153-FC9C-56BE-BD637B0157DC}"/>
              </a:ext>
            </a:extLst>
          </p:cNvPr>
          <p:cNvSpPr>
            <a:spLocks noGrp="1"/>
          </p:cNvSpPr>
          <p:nvPr>
            <p:ph type="sldNum" sz="quarter" idx="5"/>
          </p:nvPr>
        </p:nvSpPr>
        <p:spPr/>
        <p:txBody>
          <a:bodyPr/>
          <a:lstStyle/>
          <a:p>
            <a:fld id="{4DDFC1E3-386C-0D4C-80D2-3FE54A06A2DF}" type="slidenum">
              <a:rPr lang="en-US" smtClean="0"/>
              <a:t>19</a:t>
            </a:fld>
            <a:endParaRPr lang="en-US"/>
          </a:p>
        </p:txBody>
      </p:sp>
    </p:spTree>
    <p:extLst>
      <p:ext uri="{BB962C8B-B14F-4D97-AF65-F5344CB8AC3E}">
        <p14:creationId xmlns:p14="http://schemas.microsoft.com/office/powerpoint/2010/main" val="1539989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20</a:t>
            </a:fld>
            <a:endParaRPr lang="en-US"/>
          </a:p>
        </p:txBody>
      </p:sp>
    </p:spTree>
    <p:extLst>
      <p:ext uri="{BB962C8B-B14F-4D97-AF65-F5344CB8AC3E}">
        <p14:creationId xmlns:p14="http://schemas.microsoft.com/office/powerpoint/2010/main" val="2774985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projects are all now eligible to receive funds if they send in invoices.</a:t>
            </a:r>
          </a:p>
        </p:txBody>
      </p:sp>
      <p:sp>
        <p:nvSpPr>
          <p:cNvPr id="4" name="Slide Number Placeholder 3"/>
          <p:cNvSpPr>
            <a:spLocks noGrp="1"/>
          </p:cNvSpPr>
          <p:nvPr>
            <p:ph type="sldNum" sz="quarter" idx="5"/>
          </p:nvPr>
        </p:nvSpPr>
        <p:spPr/>
        <p:txBody>
          <a:bodyPr/>
          <a:lstStyle/>
          <a:p>
            <a:fld id="{4DDFC1E3-386C-0D4C-80D2-3FE54A06A2DF}" type="slidenum">
              <a:rPr lang="en-US" smtClean="0"/>
              <a:t>21</a:t>
            </a:fld>
            <a:endParaRPr lang="en-US"/>
          </a:p>
        </p:txBody>
      </p:sp>
    </p:spTree>
    <p:extLst>
      <p:ext uri="{BB962C8B-B14F-4D97-AF65-F5344CB8AC3E}">
        <p14:creationId xmlns:p14="http://schemas.microsoft.com/office/powerpoint/2010/main" val="2010309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22</a:t>
            </a:fld>
            <a:endParaRPr lang="en-US"/>
          </a:p>
        </p:txBody>
      </p:sp>
    </p:spTree>
    <p:extLst>
      <p:ext uri="{BB962C8B-B14F-4D97-AF65-F5344CB8AC3E}">
        <p14:creationId xmlns:p14="http://schemas.microsoft.com/office/powerpoint/2010/main" val="1816366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5588A-123C-10DC-FE9F-8EE3D4BE8F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2E5DB-33CA-8872-6A39-19665974CA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4E780-B565-71AD-AEA9-867DFC7F2D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052144-D7AF-4DE4-C962-248E58F34AF3}"/>
              </a:ext>
            </a:extLst>
          </p:cNvPr>
          <p:cNvSpPr>
            <a:spLocks noGrp="1"/>
          </p:cNvSpPr>
          <p:nvPr>
            <p:ph type="sldNum" sz="quarter" idx="5"/>
          </p:nvPr>
        </p:nvSpPr>
        <p:spPr/>
        <p:txBody>
          <a:bodyPr/>
          <a:lstStyle/>
          <a:p>
            <a:fld id="{4DDFC1E3-386C-0D4C-80D2-3FE54A06A2DF}" type="slidenum">
              <a:rPr lang="en-US" smtClean="0"/>
              <a:t>23</a:t>
            </a:fld>
            <a:endParaRPr lang="en-US"/>
          </a:p>
        </p:txBody>
      </p:sp>
    </p:spTree>
    <p:extLst>
      <p:ext uri="{BB962C8B-B14F-4D97-AF65-F5344CB8AC3E}">
        <p14:creationId xmlns:p14="http://schemas.microsoft.com/office/powerpoint/2010/main" val="910326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DFC1E3-386C-0D4C-80D2-3FE54A06A2DF}" type="slidenum">
              <a:rPr lang="en-US" smtClean="0"/>
              <a:t>24</a:t>
            </a:fld>
            <a:endParaRPr lang="en-US"/>
          </a:p>
        </p:txBody>
      </p:sp>
    </p:spTree>
    <p:extLst>
      <p:ext uri="{BB962C8B-B14F-4D97-AF65-F5344CB8AC3E}">
        <p14:creationId xmlns:p14="http://schemas.microsoft.com/office/powerpoint/2010/main" val="1603027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25</a:t>
            </a:fld>
            <a:endParaRPr lang="en-US"/>
          </a:p>
        </p:txBody>
      </p:sp>
    </p:spTree>
    <p:extLst>
      <p:ext uri="{BB962C8B-B14F-4D97-AF65-F5344CB8AC3E}">
        <p14:creationId xmlns:p14="http://schemas.microsoft.com/office/powerpoint/2010/main" val="1323668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26</a:t>
            </a:fld>
            <a:endParaRPr lang="en-US"/>
          </a:p>
        </p:txBody>
      </p:sp>
    </p:spTree>
    <p:extLst>
      <p:ext uri="{BB962C8B-B14F-4D97-AF65-F5344CB8AC3E}">
        <p14:creationId xmlns:p14="http://schemas.microsoft.com/office/powerpoint/2010/main" val="2912548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27</a:t>
            </a:fld>
            <a:endParaRPr lang="en-US"/>
          </a:p>
        </p:txBody>
      </p:sp>
    </p:spTree>
    <p:extLst>
      <p:ext uri="{BB962C8B-B14F-4D97-AF65-F5344CB8AC3E}">
        <p14:creationId xmlns:p14="http://schemas.microsoft.com/office/powerpoint/2010/main" val="1752605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28</a:t>
            </a:fld>
            <a:endParaRPr lang="en-US"/>
          </a:p>
        </p:txBody>
      </p:sp>
    </p:spTree>
    <p:extLst>
      <p:ext uri="{BB962C8B-B14F-4D97-AF65-F5344CB8AC3E}">
        <p14:creationId xmlns:p14="http://schemas.microsoft.com/office/powerpoint/2010/main" val="2456461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244D2-F22B-2683-3E18-E2B713119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13638-5CE8-C9BE-6D39-C0A826AF7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556325-9A8F-9466-A01D-42F554F09EC3}"/>
              </a:ext>
            </a:extLst>
          </p:cNvPr>
          <p:cNvSpPr>
            <a:spLocks noGrp="1"/>
          </p:cNvSpPr>
          <p:nvPr>
            <p:ph type="body" idx="1"/>
          </p:nvPr>
        </p:nvSpPr>
        <p:spPr/>
        <p:txBody>
          <a:bodyPr/>
          <a:lstStyle/>
          <a:p>
            <a:r>
              <a:rPr lang="en-US" dirty="0"/>
              <a:t>This is the only requirement for the CPC in the new Master Plan.  The May 2005, Hamilton Renaissance Report, Essex County Landscape Inventory Program, prepared by the MA Department of Conservation and Recreation and the Essex National Heritage Commission may need updating to pursue this task. The MA Historical Commission has info on historic properties </a:t>
            </a:r>
            <a:r>
              <a:rPr lang="en-US"/>
              <a:t>in Hamilton.</a:t>
            </a:r>
            <a:endParaRPr lang="en-US" dirty="0"/>
          </a:p>
          <a:p>
            <a:endParaRPr lang="en-US" dirty="0"/>
          </a:p>
          <a:p>
            <a:r>
              <a:rPr lang="en-US" dirty="0"/>
              <a:t>The preservation of privately owned historic structure is eligible for CPA grants, after meeting certain requirements, including historical importance determination by the Historical Society or the Hamilton Historic District Commission. </a:t>
            </a:r>
          </a:p>
        </p:txBody>
      </p:sp>
      <p:sp>
        <p:nvSpPr>
          <p:cNvPr id="4" name="Slide Number Placeholder 3">
            <a:extLst>
              <a:ext uri="{FF2B5EF4-FFF2-40B4-BE49-F238E27FC236}">
                <a16:creationId xmlns:a16="http://schemas.microsoft.com/office/drawing/2014/main" id="{81E72486-34EB-B261-33D8-045B290426C0}"/>
              </a:ext>
            </a:extLst>
          </p:cNvPr>
          <p:cNvSpPr>
            <a:spLocks noGrp="1"/>
          </p:cNvSpPr>
          <p:nvPr>
            <p:ph type="sldNum" sz="quarter" idx="5"/>
          </p:nvPr>
        </p:nvSpPr>
        <p:spPr/>
        <p:txBody>
          <a:bodyPr/>
          <a:lstStyle/>
          <a:p>
            <a:fld id="{4DDFC1E3-386C-0D4C-80D2-3FE54A06A2DF}" type="slidenum">
              <a:rPr lang="en-US" smtClean="0"/>
              <a:t>29</a:t>
            </a:fld>
            <a:endParaRPr lang="en-US"/>
          </a:p>
        </p:txBody>
      </p:sp>
    </p:spTree>
    <p:extLst>
      <p:ext uri="{BB962C8B-B14F-4D97-AF65-F5344CB8AC3E}">
        <p14:creationId xmlns:p14="http://schemas.microsoft.com/office/powerpoint/2010/main" val="4189428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FC1E3-386C-0D4C-80D2-3FE54A06A2DF}" type="slidenum">
              <a:rPr lang="en-US" smtClean="0"/>
              <a:t>30</a:t>
            </a:fld>
            <a:endParaRPr lang="en-US"/>
          </a:p>
        </p:txBody>
      </p:sp>
    </p:spTree>
    <p:extLst>
      <p:ext uri="{BB962C8B-B14F-4D97-AF65-F5344CB8AC3E}">
        <p14:creationId xmlns:p14="http://schemas.microsoft.com/office/powerpoint/2010/main" val="71725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7DA56C3-BFF8-7C4E-8A2B-2836D38605B8}"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3901699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B86A0C-3BD5-0D49-B3FA-94C1808F6322}"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327484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61BB21-0D4B-124A-BE1A-3EA3F6F5FE36}"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423972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B6A1AF-8360-0243-8E22-1A77C9F37449}" type="datetime1">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359653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5B389F-8B30-B849-83B6-6F8FB5C21BF7}" type="datetime1">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3462710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00843B-CC51-7749-A57C-AAECFE231BF3}" type="datetime1">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3480710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2664DC-8EEF-2F40-8192-D6F5371057BB}" type="datetime1">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2598161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261303-5305-E647-822A-08B9A4327DBA}" type="datetime1">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1695718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D8F05E7-3C4B-F24B-B200-3022E920FFF8}" type="datetime1">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3377832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6FECD7-CF8A-964F-B3FA-84D3A7C26997}"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718752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44BAF4-1701-784D-BD94-5C59599F61E7}"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B4E47-02B2-F244-8EFB-FD6CD3166FF6}" type="slidenum">
              <a:rPr lang="en-US" smtClean="0"/>
              <a:t>‹#›</a:t>
            </a:fld>
            <a:endParaRPr lang="en-US"/>
          </a:p>
        </p:txBody>
      </p:sp>
    </p:spTree>
    <p:extLst>
      <p:ext uri="{BB962C8B-B14F-4D97-AF65-F5344CB8AC3E}">
        <p14:creationId xmlns:p14="http://schemas.microsoft.com/office/powerpoint/2010/main" val="215082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64876-68C4-D348-AE46-BBF4C1DFD83F}" type="datetime1">
              <a:rPr lang="en-US" smtClean="0"/>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B4E47-02B2-F244-8EFB-FD6CD3166FF6}" type="slidenum">
              <a:rPr lang="en-US" smtClean="0"/>
              <a:t>‹#›</a:t>
            </a:fld>
            <a:endParaRPr lang="en-US"/>
          </a:p>
        </p:txBody>
      </p:sp>
    </p:spTree>
    <p:extLst>
      <p:ext uri="{BB962C8B-B14F-4D97-AF65-F5344CB8AC3E}">
        <p14:creationId xmlns:p14="http://schemas.microsoft.com/office/powerpoint/2010/main" val="1786196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file:////var/folders/64/wnd46h3n6zx5q_9ygxpjycg40000gp/T/com.microsoft.Word/WebArchiveCopyPasteTempFiles/cpa_allowable_uses_chart_2021-900x550.jpg"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xlsx"/></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lwilson@hamiltonma.gov"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488" y="2574925"/>
            <a:ext cx="8462075" cy="1470025"/>
          </a:xfrm>
        </p:spPr>
        <p:txBody>
          <a:bodyPr>
            <a:normAutofit/>
          </a:bodyPr>
          <a:lstStyle/>
          <a:p>
            <a:r>
              <a:rPr lang="en-US" sz="3600" b="1" dirty="0"/>
              <a:t>Hamilton Community Preservation Committee (CPC)</a:t>
            </a:r>
          </a:p>
        </p:txBody>
      </p:sp>
      <p:sp>
        <p:nvSpPr>
          <p:cNvPr id="3" name="Subtitle 2"/>
          <p:cNvSpPr>
            <a:spLocks noGrp="1"/>
          </p:cNvSpPr>
          <p:nvPr>
            <p:ph type="subTitle" idx="1"/>
          </p:nvPr>
        </p:nvSpPr>
        <p:spPr>
          <a:xfrm>
            <a:off x="463138" y="3952370"/>
            <a:ext cx="7995061" cy="2623054"/>
          </a:xfrm>
        </p:spPr>
        <p:txBody>
          <a:bodyPr>
            <a:normAutofit lnSpcReduction="10000"/>
          </a:bodyPr>
          <a:lstStyle/>
          <a:p>
            <a:r>
              <a:rPr lang="en-US" sz="3600" b="1" dirty="0">
                <a:solidFill>
                  <a:schemeClr val="tx1"/>
                </a:solidFill>
              </a:rPr>
              <a:t>2026 Annual Public Information Meeting</a:t>
            </a:r>
          </a:p>
          <a:p>
            <a:endParaRPr lang="en-US" sz="2800" b="1" dirty="0">
              <a:solidFill>
                <a:schemeClr val="tx1"/>
              </a:solidFill>
            </a:endParaRPr>
          </a:p>
          <a:p>
            <a:r>
              <a:rPr lang="en-US" sz="2800" b="1" dirty="0">
                <a:solidFill>
                  <a:schemeClr val="tx1"/>
                </a:solidFill>
              </a:rPr>
              <a:t>CPC and Select Board Joint Meeting </a:t>
            </a:r>
          </a:p>
          <a:p>
            <a:r>
              <a:rPr lang="en-US" sz="2800" b="1" dirty="0">
                <a:solidFill>
                  <a:schemeClr val="tx1"/>
                </a:solidFill>
              </a:rPr>
              <a:t>September 28, 2026</a:t>
            </a:r>
          </a:p>
          <a:p>
            <a:r>
              <a:rPr lang="en-US" sz="2800" b="1" dirty="0">
                <a:solidFill>
                  <a:schemeClr val="tx1"/>
                </a:solidFill>
              </a:rPr>
              <a:t>Robert Preston Chair, CPC</a:t>
            </a:r>
          </a:p>
          <a:p>
            <a:endParaRPr lang="en-US" b="1" dirty="0"/>
          </a:p>
        </p:txBody>
      </p:sp>
      <p:pic>
        <p:nvPicPr>
          <p:cNvPr id="5" name="Picture 4"/>
          <p:cNvPicPr>
            <a:picLocks noChangeAspect="1"/>
          </p:cNvPicPr>
          <p:nvPr/>
        </p:nvPicPr>
        <p:blipFill>
          <a:blip r:embed="rId3"/>
          <a:stretch>
            <a:fillRect/>
          </a:stretch>
        </p:blipFill>
        <p:spPr>
          <a:xfrm>
            <a:off x="2997200" y="282576"/>
            <a:ext cx="2438400" cy="2365248"/>
          </a:xfrm>
          <a:prstGeom prst="rect">
            <a:avLst/>
          </a:prstGeom>
        </p:spPr>
      </p:pic>
      <p:sp>
        <p:nvSpPr>
          <p:cNvPr id="4" name="Slide Number Placeholder 3"/>
          <p:cNvSpPr>
            <a:spLocks noGrp="1"/>
          </p:cNvSpPr>
          <p:nvPr>
            <p:ph type="sldNum" sz="quarter" idx="12"/>
          </p:nvPr>
        </p:nvSpPr>
        <p:spPr/>
        <p:txBody>
          <a:bodyPr/>
          <a:lstStyle/>
          <a:p>
            <a:fld id="{5DEB4E47-02B2-F244-8EFB-FD6CD3166FF6}" type="slidenum">
              <a:rPr lang="en-US" smtClean="0"/>
              <a:t>1</a:t>
            </a:fld>
            <a:endParaRPr lang="en-US"/>
          </a:p>
        </p:txBody>
      </p:sp>
      <p:sp>
        <p:nvSpPr>
          <p:cNvPr id="7" name="Date Placeholder 6">
            <a:extLst>
              <a:ext uri="{FF2B5EF4-FFF2-40B4-BE49-F238E27FC236}">
                <a16:creationId xmlns:a16="http://schemas.microsoft.com/office/drawing/2014/main" id="{E36FD604-688D-94A1-D445-D53E5C9BB1FA}"/>
              </a:ext>
            </a:extLst>
          </p:cNvPr>
          <p:cNvSpPr>
            <a:spLocks noGrp="1"/>
          </p:cNvSpPr>
          <p:nvPr>
            <p:ph type="dt" sz="half" idx="10"/>
          </p:nvPr>
        </p:nvSpPr>
        <p:spPr/>
        <p:txBody>
          <a:bodyPr/>
          <a:lstStyle/>
          <a:p>
            <a:fld id="{1F89B286-B08D-F441-826E-D3D934C3319C}" type="datetime1">
              <a:rPr lang="en-US" sz="1800" smtClean="0"/>
              <a:t>9/17/2026</a:t>
            </a:fld>
            <a:endParaRPr lang="en-US" sz="1800" dirty="0"/>
          </a:p>
        </p:txBody>
      </p:sp>
    </p:spTree>
    <p:extLst>
      <p:ext uri="{BB962C8B-B14F-4D97-AF65-F5344CB8AC3E}">
        <p14:creationId xmlns:p14="http://schemas.microsoft.com/office/powerpoint/2010/main" val="229367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Hamilton CPC 2026 Annual Meeting</a:t>
            </a:r>
            <a:endParaRPr lang="en-US" dirty="0"/>
          </a:p>
        </p:txBody>
      </p:sp>
      <p:sp>
        <p:nvSpPr>
          <p:cNvPr id="3" name="Content Placeholder 2"/>
          <p:cNvSpPr>
            <a:spLocks noGrp="1"/>
          </p:cNvSpPr>
          <p:nvPr>
            <p:ph idx="1"/>
          </p:nvPr>
        </p:nvSpPr>
        <p:spPr>
          <a:xfrm>
            <a:off x="457200" y="1417638"/>
            <a:ext cx="8229600" cy="5262562"/>
          </a:xfrm>
        </p:spPr>
        <p:txBody>
          <a:bodyPr>
            <a:normAutofit lnSpcReduction="10000"/>
          </a:bodyPr>
          <a:lstStyle/>
          <a:p>
            <a:pPr marL="0" indent="0">
              <a:buNone/>
            </a:pPr>
            <a:r>
              <a:rPr lang="en-US" sz="2800" b="1" dirty="0"/>
              <a:t>Hamilton CPC Committee – 9 members</a:t>
            </a:r>
          </a:p>
          <a:p>
            <a:pPr lvl="1"/>
            <a:r>
              <a:rPr lang="en-US" b="1" dirty="0"/>
              <a:t>Robert Preston – at-large - Chair</a:t>
            </a:r>
          </a:p>
          <a:p>
            <a:pPr lvl="1"/>
            <a:r>
              <a:rPr lang="en-US" b="1" dirty="0"/>
              <a:t>Shawn Farrell – at-large - Vice Chair</a:t>
            </a:r>
          </a:p>
          <a:p>
            <a:pPr lvl="1"/>
            <a:r>
              <a:rPr lang="en-US" b="1" dirty="0"/>
              <a:t>Kim Dietel – at-large </a:t>
            </a:r>
          </a:p>
          <a:p>
            <a:pPr lvl="1"/>
            <a:r>
              <a:rPr lang="en-US" b="1" dirty="0">
                <a:highlight>
                  <a:srgbClr val="FFFF00"/>
                </a:highlight>
              </a:rPr>
              <a:t>Vacant – at-large</a:t>
            </a:r>
          </a:p>
          <a:p>
            <a:pPr lvl="1"/>
            <a:r>
              <a:rPr lang="en-US" b="1" dirty="0">
                <a:highlight>
                  <a:srgbClr val="FFFF00"/>
                </a:highlight>
              </a:rPr>
              <a:t>Vacant – Historic District Commission Rep.</a:t>
            </a:r>
          </a:p>
          <a:p>
            <a:pPr lvl="1"/>
            <a:r>
              <a:rPr lang="en-US" b="1" dirty="0"/>
              <a:t>Sandy Codding – Conservation Commission Rep. </a:t>
            </a:r>
          </a:p>
          <a:p>
            <a:pPr lvl="1"/>
            <a:r>
              <a:rPr lang="en-US" b="1" dirty="0"/>
              <a:t>Michelle Horgan - Housing Authority Rep.</a:t>
            </a:r>
          </a:p>
          <a:p>
            <a:pPr lvl="1"/>
            <a:r>
              <a:rPr lang="en-US" b="1" dirty="0"/>
              <a:t>Darcy Dale – Planning Board Rep.</a:t>
            </a:r>
          </a:p>
          <a:p>
            <a:pPr lvl="1"/>
            <a:r>
              <a:rPr lang="en-US" b="1" dirty="0"/>
              <a:t>Bill Olson – Select Board Rep.</a:t>
            </a:r>
          </a:p>
          <a:p>
            <a:pPr lvl="1"/>
            <a:r>
              <a:rPr lang="en-US" b="1" dirty="0"/>
              <a:t>Coordinator – Laurie Wilson</a:t>
            </a:r>
          </a:p>
          <a:p>
            <a:pPr lvl="1"/>
            <a:endParaRPr lang="en-US" sz="2400" b="1" dirty="0"/>
          </a:p>
        </p:txBody>
      </p:sp>
      <p:sp>
        <p:nvSpPr>
          <p:cNvPr id="4" name="Slide Number Placeholder 3"/>
          <p:cNvSpPr>
            <a:spLocks noGrp="1"/>
          </p:cNvSpPr>
          <p:nvPr>
            <p:ph type="sldNum" sz="quarter" idx="12"/>
          </p:nvPr>
        </p:nvSpPr>
        <p:spPr/>
        <p:txBody>
          <a:bodyPr/>
          <a:lstStyle/>
          <a:p>
            <a:fld id="{5DEB4E47-02B2-F244-8EFB-FD6CD3166FF6}" type="slidenum">
              <a:rPr lang="en-US" smtClean="0"/>
              <a:t>2</a:t>
            </a:fld>
            <a:endParaRPr lang="en-US"/>
          </a:p>
        </p:txBody>
      </p:sp>
    </p:spTree>
    <p:extLst>
      <p:ext uri="{BB962C8B-B14F-4D97-AF65-F5344CB8AC3E}">
        <p14:creationId xmlns:p14="http://schemas.microsoft.com/office/powerpoint/2010/main" val="169536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243"/>
            <a:ext cx="8229600" cy="1143000"/>
          </a:xfrm>
        </p:spPr>
        <p:txBody>
          <a:bodyPr>
            <a:normAutofit fontScale="90000"/>
          </a:bodyPr>
          <a:lstStyle/>
          <a:p>
            <a:r>
              <a:rPr lang="en-US" b="1" dirty="0"/>
              <a:t>Hamilton CPC 2026 Annual Meeting</a:t>
            </a:r>
          </a:p>
        </p:txBody>
      </p:sp>
      <p:sp>
        <p:nvSpPr>
          <p:cNvPr id="3" name="Content Placeholder 2"/>
          <p:cNvSpPr>
            <a:spLocks noGrp="1"/>
          </p:cNvSpPr>
          <p:nvPr>
            <p:ph idx="1"/>
          </p:nvPr>
        </p:nvSpPr>
        <p:spPr>
          <a:xfrm>
            <a:off x="277091" y="855023"/>
            <a:ext cx="8866909" cy="5850572"/>
          </a:xfrm>
        </p:spPr>
        <p:txBody>
          <a:bodyPr>
            <a:normAutofit/>
          </a:bodyPr>
          <a:lstStyle/>
          <a:p>
            <a:pPr marL="0" indent="0">
              <a:buNone/>
            </a:pPr>
            <a:r>
              <a:rPr lang="en-US" sz="3000" b="1" dirty="0"/>
              <a:t>MA Community Preservation Act (CPA) </a:t>
            </a:r>
          </a:p>
          <a:p>
            <a:r>
              <a:rPr lang="en-US" sz="2600" b="1" dirty="0"/>
              <a:t>Became law in 2000. Hamilton adopted the CPA in 2005.</a:t>
            </a:r>
          </a:p>
          <a:p>
            <a:r>
              <a:rPr lang="en-US" sz="2600" b="1" dirty="0"/>
              <a:t>201 of 351 or 57% of MA communities participate.</a:t>
            </a:r>
          </a:p>
          <a:p>
            <a:r>
              <a:rPr lang="en-US" sz="2600" b="1" dirty="0"/>
              <a:t>Communities choose from a 1% to 3% surcharge on their property taxes.</a:t>
            </a:r>
          </a:p>
          <a:p>
            <a:r>
              <a:rPr lang="en-US" sz="2600" b="1" dirty="0"/>
              <a:t>The CPA Trust Fund, managed by the MA Dept. of Revenue (DOR) sets and distributes the state match in November.</a:t>
            </a:r>
          </a:p>
          <a:p>
            <a:r>
              <a:rPr lang="en-US" sz="2600" b="1" dirty="0"/>
              <a:t>The CPA Trust Fund source of funds:</a:t>
            </a:r>
          </a:p>
          <a:p>
            <a:pPr lvl="1"/>
            <a:r>
              <a:rPr lang="en-US" sz="2600" b="1" dirty="0"/>
              <a:t>All property transaction fees from the 21 MA Registry of Deeds offices</a:t>
            </a:r>
          </a:p>
          <a:p>
            <a:pPr lvl="1"/>
            <a:r>
              <a:rPr lang="en-US" sz="2600" b="1" dirty="0"/>
              <a:t>Any potential year-end state budget surplus voted by the MA legislature. (Approved 6 times since 2000.)</a:t>
            </a:r>
          </a:p>
          <a:p>
            <a:pPr marL="0" indent="0">
              <a:buNone/>
            </a:pPr>
            <a:endParaRPr lang="en-US" sz="2400" dirty="0"/>
          </a:p>
          <a:p>
            <a:endParaRPr lang="en-US" sz="2400" dirty="0"/>
          </a:p>
          <a:p>
            <a:endParaRPr lang="en-US" sz="2400" dirty="0"/>
          </a:p>
          <a:p>
            <a:pPr marL="0" indent="0">
              <a:buNone/>
            </a:pPr>
            <a:endParaRPr lang="en-US" sz="2400" dirty="0"/>
          </a:p>
        </p:txBody>
      </p:sp>
      <p:sp>
        <p:nvSpPr>
          <p:cNvPr id="4" name="Slide Number Placeholder 3"/>
          <p:cNvSpPr>
            <a:spLocks noGrp="1"/>
          </p:cNvSpPr>
          <p:nvPr>
            <p:ph type="sldNum" sz="quarter" idx="12"/>
          </p:nvPr>
        </p:nvSpPr>
        <p:spPr/>
        <p:txBody>
          <a:bodyPr/>
          <a:lstStyle/>
          <a:p>
            <a:fld id="{5DEB4E47-02B2-F244-8EFB-FD6CD3166FF6}" type="slidenum">
              <a:rPr lang="en-US" smtClean="0"/>
              <a:t>3</a:t>
            </a:fld>
            <a:endParaRPr lang="en-US" dirty="0"/>
          </a:p>
        </p:txBody>
      </p:sp>
    </p:spTree>
    <p:extLst>
      <p:ext uri="{BB962C8B-B14F-4D97-AF65-F5344CB8AC3E}">
        <p14:creationId xmlns:p14="http://schemas.microsoft.com/office/powerpoint/2010/main" val="2516884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0A8A8-2E14-F64F-9E18-94E45DB1F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5D972-B7E0-F797-8CD4-9337255219F1}"/>
              </a:ext>
            </a:extLst>
          </p:cNvPr>
          <p:cNvSpPr>
            <a:spLocks noGrp="1"/>
          </p:cNvSpPr>
          <p:nvPr>
            <p:ph type="title"/>
          </p:nvPr>
        </p:nvSpPr>
        <p:spPr>
          <a:xfrm>
            <a:off x="457200" y="-117243"/>
            <a:ext cx="8229600" cy="1143000"/>
          </a:xfrm>
        </p:spPr>
        <p:txBody>
          <a:bodyPr>
            <a:normAutofit fontScale="90000"/>
          </a:bodyPr>
          <a:lstStyle/>
          <a:p>
            <a:r>
              <a:rPr lang="en-US" b="1" dirty="0"/>
              <a:t>Hamilton CPC 2026 Annual Meeting</a:t>
            </a:r>
          </a:p>
        </p:txBody>
      </p:sp>
      <p:sp>
        <p:nvSpPr>
          <p:cNvPr id="3" name="Content Placeholder 2">
            <a:extLst>
              <a:ext uri="{FF2B5EF4-FFF2-40B4-BE49-F238E27FC236}">
                <a16:creationId xmlns:a16="http://schemas.microsoft.com/office/drawing/2014/main" id="{88FAA383-9696-5334-7D54-C6736CD3CE23}"/>
              </a:ext>
            </a:extLst>
          </p:cNvPr>
          <p:cNvSpPr>
            <a:spLocks noGrp="1"/>
          </p:cNvSpPr>
          <p:nvPr>
            <p:ph idx="1"/>
          </p:nvPr>
        </p:nvSpPr>
        <p:spPr>
          <a:xfrm>
            <a:off x="277091" y="855023"/>
            <a:ext cx="8866909" cy="5850572"/>
          </a:xfrm>
        </p:spPr>
        <p:txBody>
          <a:bodyPr>
            <a:normAutofit fontScale="92500" lnSpcReduction="10000"/>
          </a:bodyPr>
          <a:lstStyle/>
          <a:p>
            <a:pPr marL="0" indent="0">
              <a:buNone/>
            </a:pPr>
            <a:r>
              <a:rPr lang="en-US" sz="3000" b="1" dirty="0"/>
              <a:t>MA Community Preservation Act (CPA) </a:t>
            </a:r>
          </a:p>
          <a:p>
            <a:r>
              <a:rPr lang="en-US" sz="3000" b="1" dirty="0"/>
              <a:t>Requires communities to appoint a 9-person Community Preservation Committee (CPC), some with specific representation.</a:t>
            </a:r>
          </a:p>
          <a:p>
            <a:r>
              <a:rPr lang="en-US" sz="3000" b="1" dirty="0"/>
              <a:t>Requires communities to set up dedicated internal financial accounts with required transfers amongst them voted at the ATM. Allows bonding of large projects.</a:t>
            </a:r>
          </a:p>
          <a:p>
            <a:r>
              <a:rPr lang="en-US" sz="3000" b="1" dirty="0"/>
              <a:t>Allows CPC’s to evaluate and approve projects for funding in three eligible categories: Open Space and Recreation; Historic Preservation; and Community Housing.</a:t>
            </a:r>
          </a:p>
          <a:p>
            <a:r>
              <a:rPr lang="en-US" sz="3000" b="1" dirty="0"/>
              <a:t>Requires an annual Public Information Meeting advertised to all voters.</a:t>
            </a:r>
          </a:p>
          <a:p>
            <a:pPr marL="0" indent="0">
              <a:buNone/>
            </a:pPr>
            <a:endParaRPr lang="en-US" sz="2400" dirty="0"/>
          </a:p>
          <a:p>
            <a:endParaRPr lang="en-US" sz="2400" dirty="0"/>
          </a:p>
          <a:p>
            <a:endParaRPr lang="en-US" sz="2400" dirty="0"/>
          </a:p>
          <a:p>
            <a:pPr marL="0" indent="0">
              <a:buNone/>
            </a:pPr>
            <a:endParaRPr lang="en-US" sz="2400" dirty="0"/>
          </a:p>
        </p:txBody>
      </p:sp>
      <p:sp>
        <p:nvSpPr>
          <p:cNvPr id="4" name="Slide Number Placeholder 3">
            <a:extLst>
              <a:ext uri="{FF2B5EF4-FFF2-40B4-BE49-F238E27FC236}">
                <a16:creationId xmlns:a16="http://schemas.microsoft.com/office/drawing/2014/main" id="{42030572-F65B-8813-8C28-BA8D3630E480}"/>
              </a:ext>
            </a:extLst>
          </p:cNvPr>
          <p:cNvSpPr>
            <a:spLocks noGrp="1"/>
          </p:cNvSpPr>
          <p:nvPr>
            <p:ph type="sldNum" sz="quarter" idx="12"/>
          </p:nvPr>
        </p:nvSpPr>
        <p:spPr/>
        <p:txBody>
          <a:bodyPr/>
          <a:lstStyle/>
          <a:p>
            <a:fld id="{5DEB4E47-02B2-F244-8EFB-FD6CD3166FF6}" type="slidenum">
              <a:rPr lang="en-US" smtClean="0"/>
              <a:t>4</a:t>
            </a:fld>
            <a:endParaRPr lang="en-US" dirty="0"/>
          </a:p>
        </p:txBody>
      </p:sp>
    </p:spTree>
    <p:extLst>
      <p:ext uri="{BB962C8B-B14F-4D97-AF65-F5344CB8AC3E}">
        <p14:creationId xmlns:p14="http://schemas.microsoft.com/office/powerpoint/2010/main" val="276432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6729" y="437460"/>
            <a:ext cx="8229600" cy="6173168"/>
          </a:xfrm>
        </p:spPr>
        <p:txBody>
          <a:bodyPr>
            <a:normAutofit fontScale="25000" lnSpcReduction="20000"/>
          </a:bodyPr>
          <a:lstStyle/>
          <a:p>
            <a:pPr marL="0" indent="0">
              <a:buNone/>
            </a:pPr>
            <a:endParaRPr lang="en-US" sz="4500" b="1" dirty="0"/>
          </a:p>
          <a:p>
            <a:pPr marL="0" indent="0">
              <a:buNone/>
            </a:pPr>
            <a:endParaRPr lang="en-US" sz="4500" b="1" dirty="0"/>
          </a:p>
          <a:p>
            <a:pPr marL="0" indent="0">
              <a:buNone/>
            </a:pPr>
            <a:endParaRPr lang="en-US" sz="9600" b="1" dirty="0"/>
          </a:p>
          <a:p>
            <a:pPr marL="0" indent="0">
              <a:buNone/>
            </a:pPr>
            <a:endParaRPr lang="en-US" sz="9600" b="1" dirty="0"/>
          </a:p>
          <a:p>
            <a:pPr marL="0" indent="0">
              <a:buNone/>
            </a:pPr>
            <a:r>
              <a:rPr lang="en-US" sz="9600" b="1" dirty="0"/>
              <a:t>Hamilton November 2025 CPA Trust Fund Distribution</a:t>
            </a:r>
          </a:p>
          <a:p>
            <a:r>
              <a:rPr lang="en-US" sz="9600" b="1" dirty="0"/>
              <a:t>2% Surcharge Revenue = $617,216</a:t>
            </a:r>
          </a:p>
          <a:p>
            <a:pPr lvl="0"/>
            <a:r>
              <a:rPr lang="en-US" sz="9600" b="1" dirty="0"/>
              <a:t>17% State Match =            $104,106</a:t>
            </a:r>
          </a:p>
          <a:p>
            <a:pPr lvl="0"/>
            <a:r>
              <a:rPr lang="en-US" sz="9600" b="1" dirty="0"/>
              <a:t>Total CPA Revenue =         $721,322</a:t>
            </a:r>
          </a:p>
          <a:p>
            <a:pPr marL="0" lvl="0" indent="0">
              <a:buNone/>
            </a:pPr>
            <a:endParaRPr lang="en-US" sz="9600" b="1" dirty="0"/>
          </a:p>
          <a:p>
            <a:pPr marL="0" lvl="0" indent="0">
              <a:buNone/>
            </a:pPr>
            <a:endParaRPr lang="en-US" sz="9600" b="1" dirty="0"/>
          </a:p>
          <a:p>
            <a:pPr marL="0" lvl="0" indent="0">
              <a:buNone/>
            </a:pPr>
            <a:r>
              <a:rPr lang="en-US" sz="9600" b="1" dirty="0"/>
              <a:t>Wenham November 2025 CPA Trust Fund Distribution</a:t>
            </a:r>
          </a:p>
          <a:p>
            <a:r>
              <a:rPr lang="en-US" sz="9600" b="1" dirty="0">
                <a:solidFill>
                  <a:srgbClr val="000000"/>
                </a:solidFill>
                <a:effectLst/>
              </a:rPr>
              <a:t>3% </a:t>
            </a:r>
            <a:r>
              <a:rPr lang="en-US" sz="9600" b="1" dirty="0">
                <a:solidFill>
                  <a:srgbClr val="000000"/>
                </a:solidFill>
              </a:rPr>
              <a:t>S</a:t>
            </a:r>
            <a:r>
              <a:rPr lang="en-US" sz="9600" b="1" dirty="0">
                <a:solidFill>
                  <a:srgbClr val="000000"/>
                </a:solidFill>
                <a:effectLst/>
              </a:rPr>
              <a:t>urcharge Revenue =  $580,000</a:t>
            </a:r>
          </a:p>
          <a:p>
            <a:r>
              <a:rPr lang="en-US" sz="9600" b="1" dirty="0">
                <a:effectLst/>
                <a:latin typeface="Aptos"/>
                <a:ea typeface="Calibri" panose="020F0502020204030204" pitchFamily="34" charset="0"/>
                <a:cs typeface="Calibri" panose="020F0502020204030204" pitchFamily="34" charset="0"/>
              </a:rPr>
              <a:t>34% </a:t>
            </a:r>
            <a:r>
              <a:rPr lang="en-US" sz="9600" b="1" dirty="0">
                <a:solidFill>
                  <a:srgbClr val="000000"/>
                </a:solidFill>
                <a:effectLst/>
              </a:rPr>
              <a:t>State </a:t>
            </a:r>
            <a:r>
              <a:rPr lang="en-US" sz="9600" b="1" dirty="0">
                <a:solidFill>
                  <a:srgbClr val="000000"/>
                </a:solidFill>
              </a:rPr>
              <a:t>M</a:t>
            </a:r>
            <a:r>
              <a:rPr lang="en-US" sz="9600" b="1" dirty="0">
                <a:solidFill>
                  <a:srgbClr val="000000"/>
                </a:solidFill>
                <a:effectLst/>
              </a:rPr>
              <a:t>atch with additional distributions = $190,400</a:t>
            </a:r>
          </a:p>
          <a:p>
            <a:r>
              <a:rPr lang="en-US" sz="9600" b="1" dirty="0">
                <a:solidFill>
                  <a:srgbClr val="000000"/>
                </a:solidFill>
                <a:effectLst/>
              </a:rPr>
              <a:t>Total CPA Revenue =  $770,400</a:t>
            </a:r>
          </a:p>
          <a:p>
            <a:pPr marL="0" indent="0">
              <a:buNone/>
            </a:pPr>
            <a:endParaRPr lang="en-US" sz="9600" dirty="0"/>
          </a:p>
          <a:p>
            <a:pPr marL="0" indent="0">
              <a:buNone/>
            </a:pPr>
            <a:endParaRPr lang="en-US" sz="2600" b="1" dirty="0"/>
          </a:p>
        </p:txBody>
      </p:sp>
      <p:sp>
        <p:nvSpPr>
          <p:cNvPr id="4" name="Slide Number Placeholder 3"/>
          <p:cNvSpPr>
            <a:spLocks noGrp="1"/>
          </p:cNvSpPr>
          <p:nvPr>
            <p:ph type="sldNum" sz="quarter" idx="12"/>
          </p:nvPr>
        </p:nvSpPr>
        <p:spPr/>
        <p:txBody>
          <a:bodyPr/>
          <a:lstStyle/>
          <a:p>
            <a:fld id="{5DEB4E47-02B2-F244-8EFB-FD6CD3166FF6}" type="slidenum">
              <a:rPr lang="en-US" smtClean="0"/>
              <a:t>5</a:t>
            </a:fld>
            <a:endParaRPr lang="en-US" dirty="0"/>
          </a:p>
        </p:txBody>
      </p:sp>
      <p:sp>
        <p:nvSpPr>
          <p:cNvPr id="7" name="TextBox 6">
            <a:extLst>
              <a:ext uri="{FF2B5EF4-FFF2-40B4-BE49-F238E27FC236}">
                <a16:creationId xmlns:a16="http://schemas.microsoft.com/office/drawing/2014/main" id="{113CF14F-C082-24C8-FAA4-7D9897A3AA58}"/>
              </a:ext>
            </a:extLst>
          </p:cNvPr>
          <p:cNvSpPr txBox="1"/>
          <p:nvPr/>
        </p:nvSpPr>
        <p:spPr>
          <a:xfrm>
            <a:off x="384313" y="417452"/>
            <a:ext cx="7885043" cy="646331"/>
          </a:xfrm>
          <a:prstGeom prst="rect">
            <a:avLst/>
          </a:prstGeom>
          <a:noFill/>
        </p:spPr>
        <p:txBody>
          <a:bodyPr wrap="square">
            <a:spAutoFit/>
          </a:bodyPr>
          <a:lstStyle/>
          <a:p>
            <a:r>
              <a:rPr lang="en-US" sz="3600" b="1" dirty="0"/>
              <a:t>Hamilton CPC 2026 Annual Meeting</a:t>
            </a:r>
            <a:endParaRPr lang="en-US" sz="3600" dirty="0"/>
          </a:p>
        </p:txBody>
      </p:sp>
    </p:spTree>
    <p:extLst>
      <p:ext uri="{BB962C8B-B14F-4D97-AF65-F5344CB8AC3E}">
        <p14:creationId xmlns:p14="http://schemas.microsoft.com/office/powerpoint/2010/main" val="3975167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2DDD-D3DB-C94B-09AF-B8B7889F54FA}"/>
              </a:ext>
            </a:extLst>
          </p:cNvPr>
          <p:cNvSpPr>
            <a:spLocks noGrp="1"/>
          </p:cNvSpPr>
          <p:nvPr>
            <p:ph type="title"/>
          </p:nvPr>
        </p:nvSpPr>
        <p:spPr>
          <a:xfrm>
            <a:off x="762000" y="-110820"/>
            <a:ext cx="8229600" cy="247345"/>
          </a:xfrm>
        </p:spPr>
        <p:txBody>
          <a:bodyPr>
            <a:noAutofit/>
          </a:bodyPr>
          <a:lstStyle/>
          <a:p>
            <a:br>
              <a:rPr lang="en-US" sz="3600" b="1" dirty="0"/>
            </a:br>
            <a:r>
              <a:rPr lang="en-US" sz="2800" b="1" dirty="0"/>
              <a:t>Historical CPA Trust Fund Distributions</a:t>
            </a:r>
            <a:endParaRPr lang="en-US" sz="2800" dirty="0"/>
          </a:p>
        </p:txBody>
      </p:sp>
      <p:graphicFrame>
        <p:nvGraphicFramePr>
          <p:cNvPr id="5" name="Table 5">
            <a:extLst>
              <a:ext uri="{FF2B5EF4-FFF2-40B4-BE49-F238E27FC236}">
                <a16:creationId xmlns:a16="http://schemas.microsoft.com/office/drawing/2014/main" id="{56ECB5BE-29A4-87CE-08CE-2A4EF5D3583D}"/>
              </a:ext>
            </a:extLst>
          </p:cNvPr>
          <p:cNvGraphicFramePr>
            <a:graphicFrameLocks noGrp="1"/>
          </p:cNvGraphicFramePr>
          <p:nvPr>
            <p:ph idx="1"/>
            <p:extLst>
              <p:ext uri="{D42A27DB-BD31-4B8C-83A1-F6EECF244321}">
                <p14:modId xmlns:p14="http://schemas.microsoft.com/office/powerpoint/2010/main" val="1108386579"/>
              </p:ext>
            </p:extLst>
          </p:nvPr>
        </p:nvGraphicFramePr>
        <p:xfrm>
          <a:off x="457200" y="503583"/>
          <a:ext cx="8534399" cy="6230095"/>
        </p:xfrm>
        <a:graphic>
          <a:graphicData uri="http://schemas.openxmlformats.org/drawingml/2006/table">
            <a:tbl>
              <a:tblPr firstRow="1" bandRow="1">
                <a:tableStyleId>{5C22544A-7EE6-4342-B048-85BDC9FD1C3A}</a:tableStyleId>
              </a:tblPr>
              <a:tblGrid>
                <a:gridCol w="2370665">
                  <a:extLst>
                    <a:ext uri="{9D8B030D-6E8A-4147-A177-3AD203B41FA5}">
                      <a16:colId xmlns:a16="http://schemas.microsoft.com/office/drawing/2014/main" val="705555770"/>
                    </a:ext>
                  </a:extLst>
                </a:gridCol>
                <a:gridCol w="2028237">
                  <a:extLst>
                    <a:ext uri="{9D8B030D-6E8A-4147-A177-3AD203B41FA5}">
                      <a16:colId xmlns:a16="http://schemas.microsoft.com/office/drawing/2014/main" val="1624525951"/>
                    </a:ext>
                  </a:extLst>
                </a:gridCol>
                <a:gridCol w="4135497">
                  <a:extLst>
                    <a:ext uri="{9D8B030D-6E8A-4147-A177-3AD203B41FA5}">
                      <a16:colId xmlns:a16="http://schemas.microsoft.com/office/drawing/2014/main" val="1476453855"/>
                    </a:ext>
                  </a:extLst>
                </a:gridCol>
              </a:tblGrid>
              <a:tr h="730224">
                <a:tc>
                  <a:txBody>
                    <a:bodyPr/>
                    <a:lstStyle/>
                    <a:p>
                      <a:r>
                        <a:rPr lang="en-US" dirty="0"/>
                        <a:t>CPA Trust Distribution Years?</a:t>
                      </a:r>
                    </a:p>
                  </a:txBody>
                  <a:tcPr/>
                </a:tc>
                <a:tc>
                  <a:txBody>
                    <a:bodyPr/>
                    <a:lstStyle/>
                    <a:p>
                      <a:r>
                        <a:rPr lang="en-US" dirty="0"/>
                        <a:t>Number of Communities</a:t>
                      </a:r>
                    </a:p>
                  </a:txBody>
                  <a:tcPr/>
                </a:tc>
                <a:tc>
                  <a:txBody>
                    <a:bodyPr/>
                    <a:lstStyle/>
                    <a:p>
                      <a:r>
                        <a:rPr lang="en-US" dirty="0"/>
                        <a:t>State Match</a:t>
                      </a:r>
                    </a:p>
                  </a:txBody>
                  <a:tcPr/>
                </a:tc>
                <a:extLst>
                  <a:ext uri="{0D108BD9-81ED-4DB2-BD59-A6C34878D82A}">
                    <a16:rowId xmlns:a16="http://schemas.microsoft.com/office/drawing/2014/main" val="3447849232"/>
                  </a:ext>
                </a:extLst>
              </a:tr>
              <a:tr h="423067">
                <a:tc>
                  <a:txBody>
                    <a:bodyPr/>
                    <a:lstStyle/>
                    <a:p>
                      <a:r>
                        <a:rPr lang="en-US" dirty="0"/>
                        <a:t>2002 - 2007</a:t>
                      </a:r>
                    </a:p>
                  </a:txBody>
                  <a:tcPr/>
                </a:tc>
                <a:tc>
                  <a:txBody>
                    <a:bodyPr/>
                    <a:lstStyle/>
                    <a:p>
                      <a:r>
                        <a:rPr lang="en-US" dirty="0"/>
                        <a:t>34 - 113</a:t>
                      </a:r>
                    </a:p>
                  </a:txBody>
                  <a:tcPr/>
                </a:tc>
                <a:tc>
                  <a:txBody>
                    <a:bodyPr/>
                    <a:lstStyle/>
                    <a:p>
                      <a:r>
                        <a:rPr lang="en-US" dirty="0"/>
                        <a:t>100%</a:t>
                      </a:r>
                    </a:p>
                  </a:txBody>
                  <a:tcPr/>
                </a:tc>
                <a:extLst>
                  <a:ext uri="{0D108BD9-81ED-4DB2-BD59-A6C34878D82A}">
                    <a16:rowId xmlns:a16="http://schemas.microsoft.com/office/drawing/2014/main" val="2613667130"/>
                  </a:ext>
                </a:extLst>
              </a:tr>
              <a:tr h="423067">
                <a:tc>
                  <a:txBody>
                    <a:bodyPr/>
                    <a:lstStyle/>
                    <a:p>
                      <a:r>
                        <a:rPr lang="en-US" dirty="0"/>
                        <a:t>2008</a:t>
                      </a:r>
                    </a:p>
                  </a:txBody>
                  <a:tcPr/>
                </a:tc>
                <a:tc>
                  <a:txBody>
                    <a:bodyPr/>
                    <a:lstStyle/>
                    <a:p>
                      <a:r>
                        <a:rPr lang="en-US" dirty="0"/>
                        <a:t>127</a:t>
                      </a:r>
                    </a:p>
                  </a:txBody>
                  <a:tcPr/>
                </a:tc>
                <a:tc>
                  <a:txBody>
                    <a:bodyPr/>
                    <a:lstStyle/>
                    <a:p>
                      <a:r>
                        <a:rPr lang="en-US" dirty="0"/>
                        <a:t>67.62%</a:t>
                      </a:r>
                    </a:p>
                  </a:txBody>
                  <a:tcPr/>
                </a:tc>
                <a:extLst>
                  <a:ext uri="{0D108BD9-81ED-4DB2-BD59-A6C34878D82A}">
                    <a16:rowId xmlns:a16="http://schemas.microsoft.com/office/drawing/2014/main" val="3008662915"/>
                  </a:ext>
                </a:extLst>
              </a:tr>
              <a:tr h="423067">
                <a:tc>
                  <a:txBody>
                    <a:bodyPr/>
                    <a:lstStyle/>
                    <a:p>
                      <a:r>
                        <a:rPr lang="en-US"/>
                        <a:t>2009/2010/2011/2012</a:t>
                      </a:r>
                      <a:endParaRPr lang="en-US" dirty="0"/>
                    </a:p>
                  </a:txBody>
                  <a:tcPr/>
                </a:tc>
                <a:tc>
                  <a:txBody>
                    <a:bodyPr/>
                    <a:lstStyle/>
                    <a:p>
                      <a:r>
                        <a:rPr lang="en-US" dirty="0"/>
                        <a:t>135/142/143/148</a:t>
                      </a:r>
                    </a:p>
                  </a:txBody>
                  <a:tcPr/>
                </a:tc>
                <a:tc>
                  <a:txBody>
                    <a:bodyPr/>
                    <a:lstStyle/>
                    <a:p>
                      <a:r>
                        <a:rPr lang="en-US" dirty="0"/>
                        <a:t>34.81%/27.2%/26.64%/26.83% </a:t>
                      </a:r>
                    </a:p>
                  </a:txBody>
                  <a:tcPr/>
                </a:tc>
                <a:extLst>
                  <a:ext uri="{0D108BD9-81ED-4DB2-BD59-A6C34878D82A}">
                    <a16:rowId xmlns:a16="http://schemas.microsoft.com/office/drawing/2014/main" val="3169778543"/>
                  </a:ext>
                </a:extLst>
              </a:tr>
              <a:tr h="423067">
                <a:tc>
                  <a:txBody>
                    <a:bodyPr/>
                    <a:lstStyle/>
                    <a:p>
                      <a:r>
                        <a:rPr lang="en-US" dirty="0"/>
                        <a:t>2013</a:t>
                      </a:r>
                    </a:p>
                  </a:txBody>
                  <a:tcPr/>
                </a:tc>
                <a:tc>
                  <a:txBody>
                    <a:bodyPr/>
                    <a:lstStyle/>
                    <a:p>
                      <a:r>
                        <a:rPr lang="en-US" dirty="0"/>
                        <a:t>148</a:t>
                      </a:r>
                    </a:p>
                  </a:txBody>
                  <a:tcPr/>
                </a:tc>
                <a:tc>
                  <a:txBody>
                    <a:bodyPr/>
                    <a:lstStyle/>
                    <a:p>
                      <a:r>
                        <a:rPr lang="en-US" dirty="0"/>
                        <a:t>52.23% (includes $25M budget surplus)</a:t>
                      </a:r>
                    </a:p>
                  </a:txBody>
                  <a:tcPr/>
                </a:tc>
                <a:extLst>
                  <a:ext uri="{0D108BD9-81ED-4DB2-BD59-A6C34878D82A}">
                    <a16:rowId xmlns:a16="http://schemas.microsoft.com/office/drawing/2014/main" val="3737459693"/>
                  </a:ext>
                </a:extLst>
              </a:tr>
              <a:tr h="423067">
                <a:tc>
                  <a:txBody>
                    <a:bodyPr/>
                    <a:lstStyle/>
                    <a:p>
                      <a:r>
                        <a:rPr lang="en-US" dirty="0"/>
                        <a:t>2014</a:t>
                      </a:r>
                    </a:p>
                  </a:txBody>
                  <a:tcPr/>
                </a:tc>
                <a:tc>
                  <a:txBody>
                    <a:bodyPr/>
                    <a:lstStyle/>
                    <a:p>
                      <a:r>
                        <a:rPr lang="en-US" dirty="0"/>
                        <a:t>155</a:t>
                      </a:r>
                    </a:p>
                  </a:txBody>
                  <a:tcPr/>
                </a:tc>
                <a:tc>
                  <a:txBody>
                    <a:bodyPr/>
                    <a:lstStyle/>
                    <a:p>
                      <a:r>
                        <a:rPr lang="en-US" dirty="0"/>
                        <a:t>31.46%  (includes $11.4M budget surplus)</a:t>
                      </a:r>
                    </a:p>
                  </a:txBody>
                  <a:tcPr/>
                </a:tc>
                <a:extLst>
                  <a:ext uri="{0D108BD9-81ED-4DB2-BD59-A6C34878D82A}">
                    <a16:rowId xmlns:a16="http://schemas.microsoft.com/office/drawing/2014/main" val="2373615351"/>
                  </a:ext>
                </a:extLst>
              </a:tr>
              <a:tr h="423067">
                <a:tc>
                  <a:txBody>
                    <a:bodyPr/>
                    <a:lstStyle/>
                    <a:p>
                      <a:r>
                        <a:rPr lang="en-US" dirty="0"/>
                        <a:t>2015</a:t>
                      </a:r>
                    </a:p>
                  </a:txBody>
                  <a:tcPr/>
                </a:tc>
                <a:tc>
                  <a:txBody>
                    <a:bodyPr/>
                    <a:lstStyle/>
                    <a:p>
                      <a:r>
                        <a:rPr lang="en-US" dirty="0"/>
                        <a:t>156</a:t>
                      </a:r>
                    </a:p>
                  </a:txBody>
                  <a:tcPr/>
                </a:tc>
                <a:tc>
                  <a:txBody>
                    <a:bodyPr/>
                    <a:lstStyle/>
                    <a:p>
                      <a:r>
                        <a:rPr lang="en-US" dirty="0"/>
                        <a:t>29.67% (includes $10M budget surplus)</a:t>
                      </a:r>
                    </a:p>
                  </a:txBody>
                  <a:tcPr/>
                </a:tc>
                <a:extLst>
                  <a:ext uri="{0D108BD9-81ED-4DB2-BD59-A6C34878D82A}">
                    <a16:rowId xmlns:a16="http://schemas.microsoft.com/office/drawing/2014/main" val="2079399630"/>
                  </a:ext>
                </a:extLst>
              </a:tr>
              <a:tr h="423067">
                <a:tc>
                  <a:txBody>
                    <a:bodyPr/>
                    <a:lstStyle/>
                    <a:p>
                      <a:r>
                        <a:rPr lang="en-US" dirty="0"/>
                        <a:t>2016 - 2017</a:t>
                      </a:r>
                    </a:p>
                  </a:txBody>
                  <a:tcPr/>
                </a:tc>
                <a:tc>
                  <a:txBody>
                    <a:bodyPr/>
                    <a:lstStyle/>
                    <a:p>
                      <a:r>
                        <a:rPr lang="en-US" dirty="0"/>
                        <a:t>157 - 162</a:t>
                      </a:r>
                    </a:p>
                  </a:txBody>
                  <a:tcPr/>
                </a:tc>
                <a:tc>
                  <a:txBody>
                    <a:bodyPr/>
                    <a:lstStyle/>
                    <a:p>
                      <a:r>
                        <a:rPr lang="en-US" dirty="0"/>
                        <a:t>20.58% - 17.2%</a:t>
                      </a:r>
                    </a:p>
                  </a:txBody>
                  <a:tcPr/>
                </a:tc>
                <a:extLst>
                  <a:ext uri="{0D108BD9-81ED-4DB2-BD59-A6C34878D82A}">
                    <a16:rowId xmlns:a16="http://schemas.microsoft.com/office/drawing/2014/main" val="1770010368"/>
                  </a:ext>
                </a:extLst>
              </a:tr>
              <a:tr h="423067">
                <a:tc>
                  <a:txBody>
                    <a:bodyPr/>
                    <a:lstStyle/>
                    <a:p>
                      <a:r>
                        <a:rPr lang="en-US" dirty="0"/>
                        <a:t>2018</a:t>
                      </a:r>
                    </a:p>
                  </a:txBody>
                  <a:tcPr/>
                </a:tc>
                <a:tc>
                  <a:txBody>
                    <a:bodyPr/>
                    <a:lstStyle/>
                    <a:p>
                      <a:r>
                        <a:rPr lang="en-US" dirty="0"/>
                        <a:t>172</a:t>
                      </a:r>
                    </a:p>
                  </a:txBody>
                  <a:tcPr/>
                </a:tc>
                <a:tc>
                  <a:txBody>
                    <a:bodyPr/>
                    <a:lstStyle/>
                    <a:p>
                      <a:r>
                        <a:rPr lang="en-US" dirty="0"/>
                        <a:t>19.01% (includes $10M budget surplus)</a:t>
                      </a:r>
                    </a:p>
                  </a:txBody>
                  <a:tcPr/>
                </a:tc>
                <a:extLst>
                  <a:ext uri="{0D108BD9-81ED-4DB2-BD59-A6C34878D82A}">
                    <a16:rowId xmlns:a16="http://schemas.microsoft.com/office/drawing/2014/main" val="2398363858"/>
                  </a:ext>
                </a:extLst>
              </a:tr>
              <a:tr h="423067">
                <a:tc>
                  <a:txBody>
                    <a:bodyPr/>
                    <a:lstStyle/>
                    <a:p>
                      <a:r>
                        <a:rPr lang="en-US" dirty="0"/>
                        <a:t>2019</a:t>
                      </a:r>
                    </a:p>
                  </a:txBody>
                  <a:tcPr/>
                </a:tc>
                <a:tc>
                  <a:txBody>
                    <a:bodyPr/>
                    <a:lstStyle/>
                    <a:p>
                      <a:r>
                        <a:rPr lang="en-US" dirty="0"/>
                        <a:t>173</a:t>
                      </a:r>
                    </a:p>
                  </a:txBody>
                  <a:tcPr/>
                </a:tc>
                <a:tc>
                  <a:txBody>
                    <a:bodyPr/>
                    <a:lstStyle/>
                    <a:p>
                      <a:r>
                        <a:rPr lang="en-US" dirty="0"/>
                        <a:t>23.9%</a:t>
                      </a:r>
                    </a:p>
                  </a:txBody>
                  <a:tcPr/>
                </a:tc>
                <a:extLst>
                  <a:ext uri="{0D108BD9-81ED-4DB2-BD59-A6C34878D82A}">
                    <a16:rowId xmlns:a16="http://schemas.microsoft.com/office/drawing/2014/main" val="427263317"/>
                  </a:ext>
                </a:extLst>
              </a:tr>
              <a:tr h="423067">
                <a:tc>
                  <a:txBody>
                    <a:bodyPr/>
                    <a:lstStyle/>
                    <a:p>
                      <a:r>
                        <a:rPr lang="en-US" dirty="0"/>
                        <a:t>2020</a:t>
                      </a:r>
                    </a:p>
                  </a:txBody>
                  <a:tcPr/>
                </a:tc>
                <a:tc>
                  <a:txBody>
                    <a:bodyPr/>
                    <a:lstStyle/>
                    <a:p>
                      <a:r>
                        <a:rPr lang="en-US" dirty="0"/>
                        <a:t>176</a:t>
                      </a:r>
                    </a:p>
                  </a:txBody>
                  <a:tcPr/>
                </a:tc>
                <a:tc>
                  <a:txBody>
                    <a:bodyPr/>
                    <a:lstStyle/>
                    <a:p>
                      <a:r>
                        <a:rPr lang="en-US" dirty="0"/>
                        <a:t>28.63%</a:t>
                      </a:r>
                    </a:p>
                  </a:txBody>
                  <a:tcPr/>
                </a:tc>
                <a:extLst>
                  <a:ext uri="{0D108BD9-81ED-4DB2-BD59-A6C34878D82A}">
                    <a16:rowId xmlns:a16="http://schemas.microsoft.com/office/drawing/2014/main" val="3022798899"/>
                  </a:ext>
                </a:extLst>
              </a:tr>
              <a:tr h="423067">
                <a:tc>
                  <a:txBody>
                    <a:bodyPr/>
                    <a:lstStyle/>
                    <a:p>
                      <a:r>
                        <a:rPr lang="en-US" dirty="0"/>
                        <a:t>2021</a:t>
                      </a:r>
                    </a:p>
                  </a:txBody>
                  <a:tcPr/>
                </a:tc>
                <a:tc>
                  <a:txBody>
                    <a:bodyPr/>
                    <a:lstStyle/>
                    <a:p>
                      <a:r>
                        <a:rPr lang="en-US" dirty="0"/>
                        <a:t>177</a:t>
                      </a:r>
                    </a:p>
                  </a:txBody>
                  <a:tcPr/>
                </a:tc>
                <a:tc>
                  <a:txBody>
                    <a:bodyPr/>
                    <a:lstStyle/>
                    <a:p>
                      <a:r>
                        <a:rPr lang="en-US" dirty="0"/>
                        <a:t>43.84% (includes $10M budget surplus)</a:t>
                      </a:r>
                    </a:p>
                  </a:txBody>
                  <a:tcPr/>
                </a:tc>
                <a:extLst>
                  <a:ext uri="{0D108BD9-81ED-4DB2-BD59-A6C34878D82A}">
                    <a16:rowId xmlns:a16="http://schemas.microsoft.com/office/drawing/2014/main" val="2430762894"/>
                  </a:ext>
                </a:extLst>
              </a:tr>
              <a:tr h="423067">
                <a:tc>
                  <a:txBody>
                    <a:bodyPr/>
                    <a:lstStyle/>
                    <a:p>
                      <a:r>
                        <a:rPr lang="en-US" dirty="0"/>
                        <a:t>2022</a:t>
                      </a:r>
                    </a:p>
                  </a:txBody>
                  <a:tcPr/>
                </a:tc>
                <a:tc>
                  <a:txBody>
                    <a:bodyPr/>
                    <a:lstStyle/>
                    <a:p>
                      <a:r>
                        <a:rPr lang="en-US" dirty="0"/>
                        <a:t>187</a:t>
                      </a:r>
                    </a:p>
                  </a:txBody>
                  <a:tcPr/>
                </a:tc>
                <a:tc>
                  <a:txBody>
                    <a:bodyPr/>
                    <a:lstStyle/>
                    <a:p>
                      <a:r>
                        <a:rPr lang="en-US" dirty="0"/>
                        <a:t>38.51% (includes $20M budget surplus)</a:t>
                      </a:r>
                    </a:p>
                  </a:txBody>
                  <a:tcPr/>
                </a:tc>
                <a:extLst>
                  <a:ext uri="{0D108BD9-81ED-4DB2-BD59-A6C34878D82A}">
                    <a16:rowId xmlns:a16="http://schemas.microsoft.com/office/drawing/2014/main" val="810215420"/>
                  </a:ext>
                </a:extLst>
              </a:tr>
              <a:tr h="423067">
                <a:tc>
                  <a:txBody>
                    <a:bodyPr/>
                    <a:lstStyle/>
                    <a:p>
                      <a:r>
                        <a:rPr lang="en-US" dirty="0"/>
                        <a:t>2023/2024/2025</a:t>
                      </a:r>
                    </a:p>
                  </a:txBody>
                  <a:tcPr/>
                </a:tc>
                <a:tc>
                  <a:txBody>
                    <a:bodyPr/>
                    <a:lstStyle/>
                    <a:p>
                      <a:r>
                        <a:rPr lang="en-US" dirty="0"/>
                        <a:t>195/200/201</a:t>
                      </a:r>
                    </a:p>
                  </a:txBody>
                  <a:tcPr/>
                </a:tc>
                <a:tc>
                  <a:txBody>
                    <a:bodyPr/>
                    <a:lstStyle/>
                    <a:p>
                      <a:r>
                        <a:rPr lang="en-US" dirty="0"/>
                        <a:t>21.02%/18.06%/16.87%</a:t>
                      </a:r>
                    </a:p>
                  </a:txBody>
                  <a:tcPr/>
                </a:tc>
                <a:extLst>
                  <a:ext uri="{0D108BD9-81ED-4DB2-BD59-A6C34878D82A}">
                    <a16:rowId xmlns:a16="http://schemas.microsoft.com/office/drawing/2014/main" val="3316574039"/>
                  </a:ext>
                </a:extLst>
              </a:tr>
            </a:tbl>
          </a:graphicData>
        </a:graphic>
      </p:graphicFrame>
      <p:sp>
        <p:nvSpPr>
          <p:cNvPr id="4" name="Slide Number Placeholder 3">
            <a:extLst>
              <a:ext uri="{FF2B5EF4-FFF2-40B4-BE49-F238E27FC236}">
                <a16:creationId xmlns:a16="http://schemas.microsoft.com/office/drawing/2014/main" id="{E76E1592-CDF8-6A76-B833-05EEDEA522A6}"/>
              </a:ext>
            </a:extLst>
          </p:cNvPr>
          <p:cNvSpPr>
            <a:spLocks noGrp="1"/>
          </p:cNvSpPr>
          <p:nvPr>
            <p:ph type="sldNum" sz="quarter" idx="12"/>
          </p:nvPr>
        </p:nvSpPr>
        <p:spPr/>
        <p:txBody>
          <a:bodyPr/>
          <a:lstStyle/>
          <a:p>
            <a:fld id="{5DEB4E47-02B2-F244-8EFB-FD6CD3166FF6}" type="slidenum">
              <a:rPr lang="en-US" smtClean="0"/>
              <a:t>6</a:t>
            </a:fld>
            <a:endParaRPr lang="en-US" dirty="0"/>
          </a:p>
        </p:txBody>
      </p:sp>
    </p:spTree>
    <p:extLst>
      <p:ext uri="{BB962C8B-B14F-4D97-AF65-F5344CB8AC3E}">
        <p14:creationId xmlns:p14="http://schemas.microsoft.com/office/powerpoint/2010/main" val="249662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43DD7-BC4B-21F9-FD61-506A46CF65D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0FD8A8-AC98-F441-B4DF-258A76F28B97}"/>
              </a:ext>
            </a:extLst>
          </p:cNvPr>
          <p:cNvSpPr>
            <a:spLocks noGrp="1"/>
          </p:cNvSpPr>
          <p:nvPr>
            <p:ph idx="1"/>
          </p:nvPr>
        </p:nvSpPr>
        <p:spPr>
          <a:xfrm>
            <a:off x="277091" y="444204"/>
            <a:ext cx="8866909" cy="5850572"/>
          </a:xfrm>
        </p:spPr>
        <p:txBody>
          <a:bodyPr>
            <a:normAutofit/>
          </a:bodyPr>
          <a:lstStyle/>
          <a:p>
            <a:pPr marL="0" indent="0">
              <a:buNone/>
            </a:pPr>
            <a:endParaRPr lang="en-US" sz="3000" b="1" dirty="0"/>
          </a:p>
          <a:p>
            <a:pPr marL="0" indent="0">
              <a:buNone/>
            </a:pPr>
            <a:endParaRPr lang="en-US" sz="2000" b="1" dirty="0"/>
          </a:p>
          <a:p>
            <a:pPr marL="0" indent="0">
              <a:buNone/>
            </a:pPr>
            <a:r>
              <a:rPr lang="en-US" sz="3000" b="1" dirty="0"/>
              <a:t>Department of Revenue CPA Trust Fund Update</a:t>
            </a:r>
          </a:p>
          <a:p>
            <a:pPr marL="0" indent="0">
              <a:buNone/>
            </a:pPr>
            <a:endParaRPr lang="en-US" sz="1000" b="1" dirty="0"/>
          </a:p>
          <a:p>
            <a:pPr>
              <a:lnSpc>
                <a:spcPct val="115000"/>
              </a:lnSpc>
              <a:spcBef>
                <a:spcPts val="0"/>
              </a:spcBef>
            </a:pPr>
            <a:r>
              <a:rPr lang="en-US" sz="3000" b="1" dirty="0"/>
              <a:t>In March 2026, the MA Department of Revenue estimated the state match at 15.5% for November 2026 vs. November 2025 state match of 15.9%.</a:t>
            </a:r>
          </a:p>
          <a:p>
            <a:pPr>
              <a:lnSpc>
                <a:spcPct val="115000"/>
              </a:lnSpc>
              <a:spcBef>
                <a:spcPts val="0"/>
              </a:spcBef>
            </a:pPr>
            <a:endParaRPr lang="en-US" sz="1000" b="1" dirty="0"/>
          </a:p>
          <a:p>
            <a:pPr>
              <a:lnSpc>
                <a:spcPct val="115000"/>
              </a:lnSpc>
              <a:spcBef>
                <a:spcPts val="0"/>
              </a:spcBef>
            </a:pPr>
            <a:r>
              <a:rPr lang="en-US" sz="3000" b="1" dirty="0"/>
              <a:t>Registry of Deeds revenues were up $1M at the end of June over last year so it’s possible the state match may be a couple of percentages higher over last year.</a:t>
            </a:r>
          </a:p>
          <a:p>
            <a:pPr>
              <a:lnSpc>
                <a:spcPct val="115000"/>
              </a:lnSpc>
              <a:spcBef>
                <a:spcPts val="0"/>
              </a:spcBef>
            </a:pPr>
            <a:endParaRPr lang="en-US" sz="3000" b="1" dirty="0">
              <a:solidFill>
                <a:srgbClr val="FF0000"/>
              </a:solidFill>
            </a:endParaRPr>
          </a:p>
          <a:p>
            <a:pPr>
              <a:lnSpc>
                <a:spcPct val="115000"/>
              </a:lnSpc>
              <a:spcBef>
                <a:spcPts val="0"/>
              </a:spcBef>
            </a:pPr>
            <a:endParaRPr lang="en-US" sz="2800" dirty="0"/>
          </a:p>
          <a:p>
            <a:pPr>
              <a:lnSpc>
                <a:spcPct val="115000"/>
              </a:lnSpc>
              <a:spcBef>
                <a:spcPts val="0"/>
              </a:spcBef>
            </a:pPr>
            <a:endParaRPr lang="en-US" sz="2800" dirty="0"/>
          </a:p>
          <a:p>
            <a:pPr marL="0" indent="0">
              <a:buNone/>
            </a:pPr>
            <a:endParaRPr lang="en-US" sz="2600" dirty="0"/>
          </a:p>
          <a:p>
            <a:pPr marL="0" indent="0">
              <a:buNone/>
            </a:pPr>
            <a:endParaRPr lang="en-US" sz="2400" dirty="0"/>
          </a:p>
          <a:p>
            <a:endParaRPr lang="en-US" sz="2400" dirty="0"/>
          </a:p>
          <a:p>
            <a:endParaRPr lang="en-US" sz="2400" dirty="0"/>
          </a:p>
          <a:p>
            <a:pPr marL="0" indent="0">
              <a:buNone/>
            </a:pPr>
            <a:endParaRPr lang="en-US" sz="2400" dirty="0"/>
          </a:p>
        </p:txBody>
      </p:sp>
      <p:sp>
        <p:nvSpPr>
          <p:cNvPr id="4" name="Slide Number Placeholder 3">
            <a:extLst>
              <a:ext uri="{FF2B5EF4-FFF2-40B4-BE49-F238E27FC236}">
                <a16:creationId xmlns:a16="http://schemas.microsoft.com/office/drawing/2014/main" id="{7CCC7EE5-DDD2-2972-B000-376B4CF59BAE}"/>
              </a:ext>
            </a:extLst>
          </p:cNvPr>
          <p:cNvSpPr>
            <a:spLocks noGrp="1"/>
          </p:cNvSpPr>
          <p:nvPr>
            <p:ph type="sldNum" sz="quarter" idx="12"/>
          </p:nvPr>
        </p:nvSpPr>
        <p:spPr/>
        <p:txBody>
          <a:bodyPr/>
          <a:lstStyle/>
          <a:p>
            <a:fld id="{5DEB4E47-02B2-F244-8EFB-FD6CD3166FF6}" type="slidenum">
              <a:rPr lang="en-US" smtClean="0"/>
              <a:t>7</a:t>
            </a:fld>
            <a:endParaRPr lang="en-US" dirty="0"/>
          </a:p>
        </p:txBody>
      </p:sp>
      <p:sp>
        <p:nvSpPr>
          <p:cNvPr id="8" name="TextBox 7">
            <a:extLst>
              <a:ext uri="{FF2B5EF4-FFF2-40B4-BE49-F238E27FC236}">
                <a16:creationId xmlns:a16="http://schemas.microsoft.com/office/drawing/2014/main" id="{8D34868E-A718-9659-08AB-30CA015A2940}"/>
              </a:ext>
            </a:extLst>
          </p:cNvPr>
          <p:cNvSpPr txBox="1"/>
          <p:nvPr/>
        </p:nvSpPr>
        <p:spPr>
          <a:xfrm>
            <a:off x="384313" y="417452"/>
            <a:ext cx="7885043" cy="646331"/>
          </a:xfrm>
          <a:prstGeom prst="rect">
            <a:avLst/>
          </a:prstGeom>
          <a:noFill/>
        </p:spPr>
        <p:txBody>
          <a:bodyPr wrap="square">
            <a:spAutoFit/>
          </a:bodyPr>
          <a:lstStyle/>
          <a:p>
            <a:r>
              <a:rPr lang="en-US" sz="3600" b="1" dirty="0"/>
              <a:t>Hamilton CPC 2026 Annual Meeting</a:t>
            </a:r>
            <a:endParaRPr lang="en-US" sz="3600" dirty="0"/>
          </a:p>
        </p:txBody>
      </p:sp>
    </p:spTree>
    <p:extLst>
      <p:ext uri="{BB962C8B-B14F-4D97-AF65-F5344CB8AC3E}">
        <p14:creationId xmlns:p14="http://schemas.microsoft.com/office/powerpoint/2010/main" val="2581413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BAB5-935B-B4D6-7034-A980889A53FD}"/>
              </a:ext>
            </a:extLst>
          </p:cNvPr>
          <p:cNvSpPr>
            <a:spLocks noGrp="1"/>
          </p:cNvSpPr>
          <p:nvPr>
            <p:ph type="title"/>
          </p:nvPr>
        </p:nvSpPr>
        <p:spPr>
          <a:xfrm>
            <a:off x="166255" y="-207309"/>
            <a:ext cx="8728363" cy="1143000"/>
          </a:xfrm>
        </p:spPr>
        <p:txBody>
          <a:bodyPr>
            <a:normAutofit/>
          </a:bodyPr>
          <a:lstStyle/>
          <a:p>
            <a:r>
              <a:rPr lang="en-US" sz="4000" b="1" dirty="0"/>
              <a:t>Hamilton CPC 2026 Annual Meeting</a:t>
            </a:r>
            <a:endParaRPr lang="en-US" sz="4000" dirty="0"/>
          </a:p>
        </p:txBody>
      </p:sp>
      <p:sp>
        <p:nvSpPr>
          <p:cNvPr id="3" name="Content Placeholder 2">
            <a:extLst>
              <a:ext uri="{FF2B5EF4-FFF2-40B4-BE49-F238E27FC236}">
                <a16:creationId xmlns:a16="http://schemas.microsoft.com/office/drawing/2014/main" id="{C6205D9A-FBE2-30D3-ABA4-DA52FF1F1141}"/>
              </a:ext>
            </a:extLst>
          </p:cNvPr>
          <p:cNvSpPr>
            <a:spLocks noGrp="1"/>
          </p:cNvSpPr>
          <p:nvPr>
            <p:ph idx="1"/>
          </p:nvPr>
        </p:nvSpPr>
        <p:spPr>
          <a:xfrm>
            <a:off x="457199" y="621492"/>
            <a:ext cx="8520545" cy="6212540"/>
          </a:xfrm>
        </p:spPr>
        <p:txBody>
          <a:bodyPr>
            <a:normAutofit/>
          </a:bodyPr>
          <a:lstStyle/>
          <a:p>
            <a:pPr marL="0" indent="0">
              <a:buNone/>
            </a:pPr>
            <a:r>
              <a:rPr lang="en-US" b="1" dirty="0"/>
              <a:t>MA Community Preservation Coalition</a:t>
            </a:r>
          </a:p>
          <a:p>
            <a:r>
              <a:rPr lang="en-US" sz="2600" b="1" dirty="0"/>
              <a:t>Boston based non-profit coalition of all communities who adopted the CPA – </a:t>
            </a:r>
            <a:r>
              <a:rPr lang="en-US" sz="2600" b="1" dirty="0" err="1"/>
              <a:t>www.communitypreservation.org</a:t>
            </a:r>
            <a:endParaRPr lang="en-US" sz="2600" b="1" dirty="0"/>
          </a:p>
          <a:p>
            <a:pPr lvl="1"/>
            <a:r>
              <a:rPr lang="en-US" sz="2400" b="1" dirty="0"/>
              <a:t>Executive Director: Stuart </a:t>
            </a:r>
            <a:r>
              <a:rPr lang="en-US" sz="2400" b="1" dirty="0" err="1"/>
              <a:t>Saginor</a:t>
            </a:r>
            <a:endParaRPr lang="en-US" sz="2400" b="1" dirty="0"/>
          </a:p>
          <a:p>
            <a:pPr lvl="1"/>
            <a:r>
              <a:rPr lang="en-US" sz="2400" b="1" dirty="0"/>
              <a:t>Formed in 1990 to help passage of the CPA</a:t>
            </a:r>
          </a:p>
          <a:p>
            <a:pPr lvl="1"/>
            <a:r>
              <a:rPr lang="en-US" sz="2400" b="1" dirty="0"/>
              <a:t>Communities pay annual dues (Hamilton = $2875) and submit reports on approved grants.</a:t>
            </a:r>
          </a:p>
          <a:p>
            <a:pPr lvl="1"/>
            <a:r>
              <a:rPr lang="en-US" sz="2400" b="1" dirty="0"/>
              <a:t>Maintains data on all CPA adoptions, all approved grants, and information on all CPC’s statewide  </a:t>
            </a:r>
          </a:p>
          <a:p>
            <a:pPr lvl="1"/>
            <a:r>
              <a:rPr lang="en-US" sz="2400" b="1" dirty="0"/>
              <a:t>Helps communities with understanding, adoption, and implementation of the CPA, and advocates for the CPA at the state level</a:t>
            </a:r>
          </a:p>
          <a:p>
            <a:pPr lvl="1"/>
            <a:r>
              <a:rPr lang="en-US" sz="2400" b="1" dirty="0"/>
              <a:t>Provides opinions on the eligibility of grant requests when solicited              </a:t>
            </a:r>
          </a:p>
        </p:txBody>
      </p:sp>
      <p:sp>
        <p:nvSpPr>
          <p:cNvPr id="4" name="Slide Number Placeholder 3">
            <a:extLst>
              <a:ext uri="{FF2B5EF4-FFF2-40B4-BE49-F238E27FC236}">
                <a16:creationId xmlns:a16="http://schemas.microsoft.com/office/drawing/2014/main" id="{BA0731E3-F9E5-74CD-02A4-37D1A318A41D}"/>
              </a:ext>
            </a:extLst>
          </p:cNvPr>
          <p:cNvSpPr>
            <a:spLocks noGrp="1"/>
          </p:cNvSpPr>
          <p:nvPr>
            <p:ph type="sldNum" sz="quarter" idx="12"/>
          </p:nvPr>
        </p:nvSpPr>
        <p:spPr/>
        <p:txBody>
          <a:bodyPr/>
          <a:lstStyle/>
          <a:p>
            <a:fld id="{5DEB4E47-02B2-F244-8EFB-FD6CD3166FF6}" type="slidenum">
              <a:rPr lang="en-US" smtClean="0"/>
              <a:t>8</a:t>
            </a:fld>
            <a:endParaRPr lang="en-US"/>
          </a:p>
        </p:txBody>
      </p:sp>
    </p:spTree>
    <p:extLst>
      <p:ext uri="{BB962C8B-B14F-4D97-AF65-F5344CB8AC3E}">
        <p14:creationId xmlns:p14="http://schemas.microsoft.com/office/powerpoint/2010/main" val="3269688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DAF39-A971-0546-8AB9-E76950BC3060}"/>
              </a:ext>
            </a:extLst>
          </p:cNvPr>
          <p:cNvSpPr>
            <a:spLocks noGrp="1"/>
          </p:cNvSpPr>
          <p:nvPr>
            <p:ph type="title"/>
          </p:nvPr>
        </p:nvSpPr>
        <p:spPr>
          <a:xfrm>
            <a:off x="457200" y="-194010"/>
            <a:ext cx="8229600" cy="1143000"/>
          </a:xfrm>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FC896A37-4B74-F249-B2B9-DAEADB90BD70}"/>
              </a:ext>
            </a:extLst>
          </p:cNvPr>
          <p:cNvSpPr>
            <a:spLocks noGrp="1"/>
          </p:cNvSpPr>
          <p:nvPr>
            <p:ph idx="1"/>
          </p:nvPr>
        </p:nvSpPr>
        <p:spPr>
          <a:xfrm>
            <a:off x="249382" y="899339"/>
            <a:ext cx="8716488" cy="6470073"/>
          </a:xfrm>
        </p:spPr>
        <p:txBody>
          <a:bodyPr>
            <a:normAutofit/>
          </a:bodyPr>
          <a:lstStyle/>
          <a:p>
            <a:pPr marL="0" indent="0">
              <a:buNone/>
            </a:pPr>
            <a:r>
              <a:rPr lang="en-US" sz="2800" b="1" dirty="0"/>
              <a:t>Essex County Communities CPA Status</a:t>
            </a:r>
          </a:p>
          <a:p>
            <a:pPr marL="514350" indent="-457200"/>
            <a:r>
              <a:rPr lang="en-US" sz="2800" b="1" dirty="0"/>
              <a:t>No Participation </a:t>
            </a:r>
            <a:r>
              <a:rPr lang="en-US" sz="2800" dirty="0"/>
              <a:t>– Andover, Danvers, Haverhill, Ipswich, Lawrence, Lynn, Lynnfield, Marblehead, Merrimac, Methuen, Newbury, Salisbury, Topsfield  </a:t>
            </a:r>
          </a:p>
          <a:p>
            <a:pPr marL="514350" indent="-457200"/>
            <a:r>
              <a:rPr lang="en-US" sz="2800" b="1" dirty="0"/>
              <a:t>1% Surcharge </a:t>
            </a:r>
            <a:r>
              <a:rPr lang="en-US" sz="2800" dirty="0"/>
              <a:t>– Amesbury, Beverly, Gloucester, Middleton, Peabody, Salem</a:t>
            </a:r>
          </a:p>
          <a:p>
            <a:pPr marL="514350" indent="-457200"/>
            <a:r>
              <a:rPr lang="en-US" sz="2800" b="1" dirty="0"/>
              <a:t>1.5% Surcharge </a:t>
            </a:r>
            <a:r>
              <a:rPr lang="en-US" sz="2800" dirty="0"/>
              <a:t>– Essex, Manchester, Swampscott, Tewksbury</a:t>
            </a:r>
          </a:p>
          <a:p>
            <a:pPr marL="514350" indent="-457200"/>
            <a:r>
              <a:rPr lang="en-US" sz="2800" b="1" dirty="0"/>
              <a:t>2% Surcharge </a:t>
            </a:r>
            <a:r>
              <a:rPr lang="en-US" sz="2800" dirty="0"/>
              <a:t>– </a:t>
            </a:r>
            <a:r>
              <a:rPr lang="en-US" sz="2800" b="1" dirty="0"/>
              <a:t>Hamilton</a:t>
            </a:r>
            <a:r>
              <a:rPr lang="en-US" sz="2800" dirty="0"/>
              <a:t>, Newburyport</a:t>
            </a:r>
          </a:p>
          <a:p>
            <a:pPr marL="514350" indent="-457200"/>
            <a:r>
              <a:rPr lang="en-US" sz="2800" b="1" dirty="0"/>
              <a:t>3% Surcharge </a:t>
            </a:r>
            <a:r>
              <a:rPr lang="en-US" sz="2800" dirty="0"/>
              <a:t>– Boxford, Georgetown, Groveland, Nahant, North Andover, Rockport, Rowley, </a:t>
            </a:r>
            <a:r>
              <a:rPr lang="en-US" sz="2800" b="1" dirty="0"/>
              <a:t>Wenham</a:t>
            </a:r>
            <a:r>
              <a:rPr lang="en-US" sz="2800" dirty="0"/>
              <a:t>, West Newbury  </a:t>
            </a:r>
          </a:p>
        </p:txBody>
      </p:sp>
      <p:sp>
        <p:nvSpPr>
          <p:cNvPr id="4" name="Slide Number Placeholder 3">
            <a:extLst>
              <a:ext uri="{FF2B5EF4-FFF2-40B4-BE49-F238E27FC236}">
                <a16:creationId xmlns:a16="http://schemas.microsoft.com/office/drawing/2014/main" id="{33D3C63D-42BC-6741-880F-9B0635046CB3}"/>
              </a:ext>
            </a:extLst>
          </p:cNvPr>
          <p:cNvSpPr>
            <a:spLocks noGrp="1"/>
          </p:cNvSpPr>
          <p:nvPr>
            <p:ph type="sldNum" sz="quarter" idx="12"/>
          </p:nvPr>
        </p:nvSpPr>
        <p:spPr/>
        <p:txBody>
          <a:bodyPr/>
          <a:lstStyle/>
          <a:p>
            <a:fld id="{5DEB4E47-02B2-F244-8EFB-FD6CD3166FF6}" type="slidenum">
              <a:rPr lang="en-US" smtClean="0"/>
              <a:t>9</a:t>
            </a:fld>
            <a:endParaRPr lang="en-US"/>
          </a:p>
        </p:txBody>
      </p:sp>
    </p:spTree>
    <p:extLst>
      <p:ext uri="{BB962C8B-B14F-4D97-AF65-F5344CB8AC3E}">
        <p14:creationId xmlns:p14="http://schemas.microsoft.com/office/powerpoint/2010/main" val="2802158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DAF39-A971-0546-8AB9-E76950BC3060}"/>
              </a:ext>
            </a:extLst>
          </p:cNvPr>
          <p:cNvSpPr>
            <a:spLocks noGrp="1"/>
          </p:cNvSpPr>
          <p:nvPr>
            <p:ph type="title"/>
          </p:nvPr>
        </p:nvSpPr>
        <p:spPr>
          <a:xfrm>
            <a:off x="457200" y="-141002"/>
            <a:ext cx="8229600" cy="1143000"/>
          </a:xfrm>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FC896A37-4B74-F249-B2B9-DAEADB90BD70}"/>
              </a:ext>
            </a:extLst>
          </p:cNvPr>
          <p:cNvSpPr>
            <a:spLocks noGrp="1"/>
          </p:cNvSpPr>
          <p:nvPr>
            <p:ph idx="1"/>
          </p:nvPr>
        </p:nvSpPr>
        <p:spPr>
          <a:xfrm>
            <a:off x="0" y="872835"/>
            <a:ext cx="8894618" cy="5985165"/>
          </a:xfrm>
        </p:spPr>
        <p:txBody>
          <a:bodyPr>
            <a:normAutofit/>
          </a:bodyPr>
          <a:lstStyle/>
          <a:p>
            <a:pPr marL="0" indent="0" algn="ctr">
              <a:buNone/>
            </a:pPr>
            <a:r>
              <a:rPr lang="en-US" sz="2800" b="1" dirty="0"/>
              <a:t>Select Essex County Communities Tax Rate and (CPA Info)</a:t>
            </a:r>
          </a:p>
          <a:p>
            <a:pPr marL="514350" indent="-457200"/>
            <a:r>
              <a:rPr lang="en-US" sz="2800" b="1" u="sng" dirty="0"/>
              <a:t>Highest</a:t>
            </a:r>
            <a:r>
              <a:rPr lang="en-US" sz="2800" dirty="0"/>
              <a:t> – Wenham @ $15.99 (3% surcharge)</a:t>
            </a:r>
          </a:p>
          <a:p>
            <a:pPr marL="514350" indent="-457200"/>
            <a:r>
              <a:rPr lang="en-US" sz="2800" b="1" dirty="0"/>
              <a:t>2</a:t>
            </a:r>
            <a:r>
              <a:rPr lang="en-US" sz="2800" b="1" baseline="30000" dirty="0"/>
              <a:t>nd</a:t>
            </a:r>
            <a:r>
              <a:rPr lang="en-US" sz="2800" b="1" dirty="0"/>
              <a:t> Highest </a:t>
            </a:r>
            <a:r>
              <a:rPr lang="en-US" sz="2800" dirty="0"/>
              <a:t>– Topsfield @ $15.66 (0% surcharge)</a:t>
            </a:r>
          </a:p>
          <a:p>
            <a:pPr marL="514350" indent="-457200"/>
            <a:r>
              <a:rPr lang="en-US" sz="2800" b="1" dirty="0"/>
              <a:t>3</a:t>
            </a:r>
            <a:r>
              <a:rPr lang="en-US" sz="2800" b="1" baseline="30000" dirty="0"/>
              <a:t>rd</a:t>
            </a:r>
            <a:r>
              <a:rPr lang="en-US" sz="2800" b="1" dirty="0"/>
              <a:t> Highest </a:t>
            </a:r>
            <a:r>
              <a:rPr lang="en-US" sz="2800" dirty="0"/>
              <a:t>– Amesbury @ $15.05 (1% surcharge)</a:t>
            </a:r>
          </a:p>
          <a:p>
            <a:pPr marL="514350" indent="-457200">
              <a:buFont typeface="Arial" panose="020B0604020202020204" pitchFamily="34" charset="0"/>
              <a:buChar char="•"/>
            </a:pPr>
            <a:r>
              <a:rPr lang="en-US" sz="2800" b="1" dirty="0"/>
              <a:t>4</a:t>
            </a:r>
            <a:r>
              <a:rPr lang="en-US" sz="2800" b="1" baseline="30000" dirty="0"/>
              <a:t>th</a:t>
            </a:r>
            <a:r>
              <a:rPr lang="en-US" sz="2800" b="1" dirty="0"/>
              <a:t> Highest</a:t>
            </a:r>
            <a:r>
              <a:rPr lang="en-US" sz="2800" dirty="0"/>
              <a:t> –  Hamilton @ $15.04 (2% surcharge)</a:t>
            </a:r>
          </a:p>
          <a:p>
            <a:pPr marL="57150" indent="0">
              <a:buNone/>
            </a:pPr>
            <a:endParaRPr lang="en-US" sz="1000" dirty="0"/>
          </a:p>
          <a:p>
            <a:pPr marL="514350" indent="-457200"/>
            <a:r>
              <a:rPr lang="en-US" sz="2800" b="1" u="sng" dirty="0"/>
              <a:t>Lowest</a:t>
            </a:r>
            <a:r>
              <a:rPr lang="en-US" sz="2800" b="1" dirty="0"/>
              <a:t> – </a:t>
            </a:r>
            <a:r>
              <a:rPr lang="en-US" sz="2800" dirty="0"/>
              <a:t>Newbury @ $7.51 (0% surcharge)</a:t>
            </a:r>
          </a:p>
          <a:p>
            <a:pPr marL="514350" indent="-457200"/>
            <a:r>
              <a:rPr lang="en-US" sz="2800" b="1" dirty="0"/>
              <a:t>2</a:t>
            </a:r>
            <a:r>
              <a:rPr lang="en-US" sz="2800" b="1" baseline="30000" dirty="0"/>
              <a:t>nd</a:t>
            </a:r>
            <a:r>
              <a:rPr lang="en-US" sz="2800" b="1" dirty="0"/>
              <a:t> Lowest </a:t>
            </a:r>
            <a:r>
              <a:rPr lang="en-US" sz="2800" dirty="0"/>
              <a:t>– Rockport @ $8.46 (3% surcharge)</a:t>
            </a:r>
          </a:p>
          <a:p>
            <a:pPr marL="514350" indent="-457200"/>
            <a:r>
              <a:rPr lang="en-US" sz="2800" b="1" dirty="0"/>
              <a:t>3</a:t>
            </a:r>
            <a:r>
              <a:rPr lang="en-US" sz="2800" b="1" baseline="30000" dirty="0"/>
              <a:t>rd</a:t>
            </a:r>
            <a:r>
              <a:rPr lang="en-US" sz="2800" b="1" dirty="0"/>
              <a:t> Lowest </a:t>
            </a:r>
            <a:r>
              <a:rPr lang="en-US" sz="2800" dirty="0"/>
              <a:t>– Marblehead @ $8.56 (0% surcharge)</a:t>
            </a:r>
          </a:p>
          <a:p>
            <a:pPr marL="514350" indent="-457200"/>
            <a:endParaRPr lang="en-US" sz="2800" dirty="0"/>
          </a:p>
          <a:p>
            <a:pPr marL="514350" indent="-457200"/>
            <a:r>
              <a:rPr lang="en-US" sz="2800" b="1" dirty="0"/>
              <a:t>Highest in MA </a:t>
            </a:r>
            <a:r>
              <a:rPr lang="en-US" sz="2800" dirty="0"/>
              <a:t>– Longmeadow @ $22.92 (1% surcharge)</a:t>
            </a:r>
          </a:p>
          <a:p>
            <a:pPr marL="514350" indent="-457200"/>
            <a:r>
              <a:rPr lang="en-US" sz="2800" b="1" dirty="0"/>
              <a:t>Lowest in MA </a:t>
            </a:r>
            <a:r>
              <a:rPr lang="en-US" sz="2800" dirty="0"/>
              <a:t>– Hancock @ $2.18 (0% surcharge)</a:t>
            </a:r>
          </a:p>
        </p:txBody>
      </p:sp>
      <p:sp>
        <p:nvSpPr>
          <p:cNvPr id="4" name="Slide Number Placeholder 3">
            <a:extLst>
              <a:ext uri="{FF2B5EF4-FFF2-40B4-BE49-F238E27FC236}">
                <a16:creationId xmlns:a16="http://schemas.microsoft.com/office/drawing/2014/main" id="{33D3C63D-42BC-6741-880F-9B0635046CB3}"/>
              </a:ext>
            </a:extLst>
          </p:cNvPr>
          <p:cNvSpPr>
            <a:spLocks noGrp="1"/>
          </p:cNvSpPr>
          <p:nvPr>
            <p:ph type="sldNum" sz="quarter" idx="12"/>
          </p:nvPr>
        </p:nvSpPr>
        <p:spPr/>
        <p:txBody>
          <a:bodyPr/>
          <a:lstStyle/>
          <a:p>
            <a:fld id="{5DEB4E47-02B2-F244-8EFB-FD6CD3166FF6}" type="slidenum">
              <a:rPr lang="en-US" smtClean="0"/>
              <a:t>10</a:t>
            </a:fld>
            <a:endParaRPr lang="en-US"/>
          </a:p>
        </p:txBody>
      </p:sp>
    </p:spTree>
    <p:extLst>
      <p:ext uri="{BB962C8B-B14F-4D97-AF65-F5344CB8AC3E}">
        <p14:creationId xmlns:p14="http://schemas.microsoft.com/office/powerpoint/2010/main" val="2382549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BE1B-03D5-AD51-662D-5741521E1622}"/>
              </a:ext>
            </a:extLst>
          </p:cNvPr>
          <p:cNvSpPr>
            <a:spLocks noGrp="1"/>
          </p:cNvSpPr>
          <p:nvPr>
            <p:ph type="title"/>
          </p:nvPr>
        </p:nvSpPr>
        <p:spPr>
          <a:xfrm>
            <a:off x="348711" y="-59681"/>
            <a:ext cx="8229600" cy="1308874"/>
          </a:xfrm>
        </p:spPr>
        <p:txBody>
          <a:bodyPr>
            <a:normAutofit fontScale="90000"/>
          </a:bodyPr>
          <a:lstStyle/>
          <a:p>
            <a:r>
              <a:rPr lang="en-US" b="1" dirty="0"/>
              <a:t>Hamilton CPC 2026 Annual Meeting</a:t>
            </a:r>
            <a:br>
              <a:rPr lang="en-US" b="1" dirty="0"/>
            </a:br>
            <a:r>
              <a:rPr lang="en-US" sz="3600" b="1" dirty="0"/>
              <a:t>CPA Surcharge Calculation</a:t>
            </a:r>
            <a:endParaRPr lang="en-US" sz="3600" dirty="0"/>
          </a:p>
        </p:txBody>
      </p:sp>
      <p:sp>
        <p:nvSpPr>
          <p:cNvPr id="3" name="Slide Number Placeholder 2">
            <a:extLst>
              <a:ext uri="{FF2B5EF4-FFF2-40B4-BE49-F238E27FC236}">
                <a16:creationId xmlns:a16="http://schemas.microsoft.com/office/drawing/2014/main" id="{31DC2CB3-8EAD-D984-DFCC-1D24AF29245B}"/>
              </a:ext>
            </a:extLst>
          </p:cNvPr>
          <p:cNvSpPr>
            <a:spLocks noGrp="1"/>
          </p:cNvSpPr>
          <p:nvPr>
            <p:ph type="sldNum" sz="quarter" idx="12"/>
          </p:nvPr>
        </p:nvSpPr>
        <p:spPr/>
        <p:txBody>
          <a:bodyPr/>
          <a:lstStyle/>
          <a:p>
            <a:fld id="{5DEB4E47-02B2-F244-8EFB-FD6CD3166FF6}" type="slidenum">
              <a:rPr lang="en-US" smtClean="0"/>
              <a:t>11</a:t>
            </a:fld>
            <a:endParaRPr lang="en-US"/>
          </a:p>
        </p:txBody>
      </p:sp>
      <p:graphicFrame>
        <p:nvGraphicFramePr>
          <p:cNvPr id="4" name="Table 3">
            <a:extLst>
              <a:ext uri="{FF2B5EF4-FFF2-40B4-BE49-F238E27FC236}">
                <a16:creationId xmlns:a16="http://schemas.microsoft.com/office/drawing/2014/main" id="{0A9571F6-2A34-D142-750A-85913AF446C2}"/>
              </a:ext>
            </a:extLst>
          </p:cNvPr>
          <p:cNvGraphicFramePr>
            <a:graphicFrameLocks noGrp="1"/>
          </p:cNvGraphicFramePr>
          <p:nvPr>
            <p:extLst>
              <p:ext uri="{D42A27DB-BD31-4B8C-83A1-F6EECF244321}">
                <p14:modId xmlns:p14="http://schemas.microsoft.com/office/powerpoint/2010/main" val="2146939364"/>
              </p:ext>
            </p:extLst>
          </p:nvPr>
        </p:nvGraphicFramePr>
        <p:xfrm>
          <a:off x="990600" y="1232635"/>
          <a:ext cx="7345665" cy="4576306"/>
        </p:xfrm>
        <a:graphic>
          <a:graphicData uri="http://schemas.openxmlformats.org/drawingml/2006/table">
            <a:tbl>
              <a:tblPr firstRow="1" bandRow="1">
                <a:tableStyleId>{5C22544A-7EE6-4342-B048-85BDC9FD1C3A}</a:tableStyleId>
              </a:tblPr>
              <a:tblGrid>
                <a:gridCol w="2370381">
                  <a:extLst>
                    <a:ext uri="{9D8B030D-6E8A-4147-A177-3AD203B41FA5}">
                      <a16:colId xmlns:a16="http://schemas.microsoft.com/office/drawing/2014/main" val="503390212"/>
                    </a:ext>
                  </a:extLst>
                </a:gridCol>
                <a:gridCol w="2482593">
                  <a:extLst>
                    <a:ext uri="{9D8B030D-6E8A-4147-A177-3AD203B41FA5}">
                      <a16:colId xmlns:a16="http://schemas.microsoft.com/office/drawing/2014/main" val="1473113284"/>
                    </a:ext>
                  </a:extLst>
                </a:gridCol>
                <a:gridCol w="2492691">
                  <a:extLst>
                    <a:ext uri="{9D8B030D-6E8A-4147-A177-3AD203B41FA5}">
                      <a16:colId xmlns:a16="http://schemas.microsoft.com/office/drawing/2014/main" val="270061758"/>
                    </a:ext>
                  </a:extLst>
                </a:gridCol>
              </a:tblGrid>
              <a:tr h="1639673">
                <a:tc>
                  <a:txBody>
                    <a:bodyPr/>
                    <a:lstStyle/>
                    <a:p>
                      <a:pPr marL="0" marR="0" algn="ctr">
                        <a:spcBef>
                          <a:spcPts val="0"/>
                        </a:spcBef>
                        <a:spcAft>
                          <a:spcPts val="0"/>
                        </a:spcAft>
                      </a:pPr>
                      <a:r>
                        <a:rPr lang="en-US" sz="2400" dirty="0">
                          <a:effectLst/>
                        </a:rPr>
                        <a:t>Property</a:t>
                      </a:r>
                    </a:p>
                    <a:p>
                      <a:pPr marL="0" marR="0" algn="ctr">
                        <a:spcBef>
                          <a:spcPts val="0"/>
                        </a:spcBef>
                        <a:spcAft>
                          <a:spcPts val="0"/>
                        </a:spcAft>
                      </a:pPr>
                      <a:r>
                        <a:rPr lang="en-US" sz="2400" dirty="0">
                          <a:effectLst/>
                        </a:rPr>
                        <a:t>Assessed Valuation</a:t>
                      </a:r>
                    </a:p>
                    <a:p>
                      <a:pPr marL="0" marR="0">
                        <a:spcBef>
                          <a:spcPts val="0"/>
                        </a:spcBef>
                        <a:spcAft>
                          <a:spcPts val="0"/>
                        </a:spcAft>
                      </a:pPr>
                      <a:r>
                        <a:rPr lang="en-US" sz="2400" dirty="0">
                          <a:effectLst/>
                        </a:rPr>
                        <a:t> </a:t>
                      </a:r>
                      <a:endParaRPr lang="en-US" sz="2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dirty="0">
                          <a:effectLst/>
                        </a:rPr>
                        <a:t>Property Tax at $15.04 per Thousand</a:t>
                      </a:r>
                      <a:endParaRPr lang="en-US" sz="24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dirty="0">
                          <a:effectLst/>
                        </a:rPr>
                        <a:t>Annual 2%</a:t>
                      </a:r>
                    </a:p>
                    <a:p>
                      <a:pPr marL="0" marR="0" algn="ctr">
                        <a:spcBef>
                          <a:spcPts val="0"/>
                        </a:spcBef>
                        <a:spcAft>
                          <a:spcPts val="0"/>
                        </a:spcAft>
                      </a:pPr>
                      <a:r>
                        <a:rPr lang="en-US" sz="2400" dirty="0">
                          <a:effectLst/>
                        </a:rPr>
                        <a:t>CPA Surcharge</a:t>
                      </a:r>
                    </a:p>
                    <a:p>
                      <a:pPr marL="0" marR="0" algn="ctr">
                        <a:spcBef>
                          <a:spcPts val="0"/>
                        </a:spcBef>
                        <a:spcAft>
                          <a:spcPts val="0"/>
                        </a:spcAft>
                      </a:pPr>
                      <a:endParaRPr lang="en-US" sz="2400" dirty="0">
                        <a:effectLst/>
                      </a:endParaRPr>
                    </a:p>
                    <a:p>
                      <a:pPr marL="0" marR="0" algn="ctr">
                        <a:spcBef>
                          <a:spcPts val="0"/>
                        </a:spcBef>
                        <a:spcAft>
                          <a:spcPts val="0"/>
                        </a:spcAft>
                      </a:pPr>
                      <a:r>
                        <a:rPr lang="en-US" sz="2000" dirty="0">
                          <a:effectLst/>
                          <a:latin typeface="Cambria" panose="02040503050406030204" pitchFamily="18" charset="0"/>
                          <a:ea typeface="MS Mincho" panose="02020609040205080304" pitchFamily="49" charset="-128"/>
                          <a:cs typeface="Times New Roman" panose="02020603050405020304" pitchFamily="18" charset="0"/>
                        </a:rPr>
                        <a:t>(</a:t>
                      </a:r>
                      <a:r>
                        <a:rPr lang="en-US" sz="2000" dirty="0">
                          <a:effectLst/>
                          <a:latin typeface="+mn-lt"/>
                          <a:ea typeface="MS Mincho" panose="02020609040205080304" pitchFamily="49" charset="-128"/>
                          <a:cs typeface="Times New Roman" panose="02020603050405020304" pitchFamily="18" charset="0"/>
                        </a:rPr>
                        <a:t>For 3% surcharge multiply by 1.5)</a:t>
                      </a:r>
                    </a:p>
                  </a:txBody>
                  <a:tcPr marL="68580" marR="68580" marT="0" marB="0"/>
                </a:tc>
                <a:extLst>
                  <a:ext uri="{0D108BD9-81ED-4DB2-BD59-A6C34878D82A}">
                    <a16:rowId xmlns:a16="http://schemas.microsoft.com/office/drawing/2014/main" val="3488395733"/>
                  </a:ext>
                </a:extLst>
              </a:tr>
              <a:tr h="409918">
                <a:tc>
                  <a:txBody>
                    <a:bodyPr/>
                    <a:lstStyle/>
                    <a:p>
                      <a:pPr marL="0" marR="0" algn="ctr">
                        <a:spcBef>
                          <a:spcPts val="0"/>
                        </a:spcBef>
                        <a:spcAft>
                          <a:spcPts val="0"/>
                        </a:spcAft>
                      </a:pPr>
                      <a:r>
                        <a:rPr lang="en-US" sz="2400" b="1" dirty="0">
                          <a:effectLst/>
                        </a:rPr>
                        <a:t>$500k</a:t>
                      </a: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$6016</a:t>
                      </a: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$120</a:t>
                      </a:r>
                    </a:p>
                  </a:txBody>
                  <a:tcPr marL="68580" marR="68580" marT="0" marB="0"/>
                </a:tc>
                <a:extLst>
                  <a:ext uri="{0D108BD9-81ED-4DB2-BD59-A6C34878D82A}">
                    <a16:rowId xmlns:a16="http://schemas.microsoft.com/office/drawing/2014/main" val="2785543855"/>
                  </a:ext>
                </a:extLst>
              </a:tr>
              <a:tr h="409918">
                <a:tc>
                  <a:txBody>
                    <a:bodyPr/>
                    <a:lstStyle/>
                    <a:p>
                      <a:pPr marL="0" marR="0" algn="ctr">
                        <a:spcBef>
                          <a:spcPts val="0"/>
                        </a:spcBef>
                        <a:spcAft>
                          <a:spcPts val="0"/>
                        </a:spcAft>
                      </a:pPr>
                      <a:r>
                        <a:rPr lang="en-US" sz="2400" b="1" dirty="0">
                          <a:effectLst/>
                        </a:rPr>
                        <a:t>$600k</a:t>
                      </a: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$7520</a:t>
                      </a: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$150</a:t>
                      </a:r>
                    </a:p>
                  </a:txBody>
                  <a:tcPr marL="68580" marR="68580" marT="0" marB="0"/>
                </a:tc>
                <a:extLst>
                  <a:ext uri="{0D108BD9-81ED-4DB2-BD59-A6C34878D82A}">
                    <a16:rowId xmlns:a16="http://schemas.microsoft.com/office/drawing/2014/main" val="97432347"/>
                  </a:ext>
                </a:extLst>
              </a:tr>
              <a:tr h="409918">
                <a:tc>
                  <a:txBody>
                    <a:bodyPr/>
                    <a:lstStyle/>
                    <a:p>
                      <a:pPr marL="0" marR="0" algn="ctr">
                        <a:spcBef>
                          <a:spcPts val="0"/>
                        </a:spcBef>
                        <a:spcAft>
                          <a:spcPts val="0"/>
                        </a:spcAft>
                      </a:pPr>
                      <a:r>
                        <a:rPr lang="en-US" sz="2400" b="1" dirty="0">
                          <a:effectLst/>
                        </a:rPr>
                        <a:t>$700k</a:t>
                      </a: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$9024</a:t>
                      </a: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$180</a:t>
                      </a:r>
                    </a:p>
                  </a:txBody>
                  <a:tcPr marL="68580" marR="68580" marT="0" marB="0"/>
                </a:tc>
                <a:extLst>
                  <a:ext uri="{0D108BD9-81ED-4DB2-BD59-A6C34878D82A}">
                    <a16:rowId xmlns:a16="http://schemas.microsoft.com/office/drawing/2014/main" val="3374519443"/>
                  </a:ext>
                </a:extLst>
              </a:tr>
              <a:tr h="409918">
                <a:tc>
                  <a:txBody>
                    <a:bodyPr/>
                    <a:lstStyle/>
                    <a:p>
                      <a:pPr marL="0" marR="0" algn="ctr">
                        <a:spcBef>
                          <a:spcPts val="0"/>
                        </a:spcBef>
                        <a:spcAft>
                          <a:spcPts val="0"/>
                        </a:spcAft>
                      </a:pPr>
                      <a:r>
                        <a:rPr lang="en-US" sz="2400" b="1" dirty="0">
                          <a:effectLst/>
                        </a:rPr>
                        <a:t>$800k</a:t>
                      </a: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$10,528</a:t>
                      </a: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$211</a:t>
                      </a:r>
                    </a:p>
                  </a:txBody>
                  <a:tcPr marL="68580" marR="68580" marT="0" marB="0"/>
                </a:tc>
                <a:extLst>
                  <a:ext uri="{0D108BD9-81ED-4DB2-BD59-A6C34878D82A}">
                    <a16:rowId xmlns:a16="http://schemas.microsoft.com/office/drawing/2014/main" val="1147727722"/>
                  </a:ext>
                </a:extLst>
              </a:tr>
              <a:tr h="409918">
                <a:tc>
                  <a:txBody>
                    <a:bodyPr/>
                    <a:lstStyle/>
                    <a:p>
                      <a:pPr marL="0" marR="0" algn="ctr">
                        <a:spcBef>
                          <a:spcPts val="0"/>
                        </a:spcBef>
                        <a:spcAft>
                          <a:spcPts val="0"/>
                        </a:spcAft>
                      </a:pPr>
                      <a:r>
                        <a:rPr lang="en-US" sz="2400" b="1" dirty="0">
                          <a:effectLst/>
                        </a:rPr>
                        <a:t>$900k</a:t>
                      </a: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$12,032</a:t>
                      </a: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$240</a:t>
                      </a:r>
                    </a:p>
                  </a:txBody>
                  <a:tcPr marL="68580" marR="68580" marT="0" marB="0"/>
                </a:tc>
                <a:extLst>
                  <a:ext uri="{0D108BD9-81ED-4DB2-BD59-A6C34878D82A}">
                    <a16:rowId xmlns:a16="http://schemas.microsoft.com/office/drawing/2014/main" val="3051610594"/>
                  </a:ext>
                </a:extLst>
              </a:tr>
              <a:tr h="409918">
                <a:tc>
                  <a:txBody>
                    <a:bodyPr/>
                    <a:lstStyle/>
                    <a:p>
                      <a:pPr marL="0" marR="0" algn="ctr">
                        <a:spcBef>
                          <a:spcPts val="0"/>
                        </a:spcBef>
                        <a:spcAft>
                          <a:spcPts val="0"/>
                        </a:spcAft>
                      </a:pPr>
                      <a:r>
                        <a:rPr lang="en-US" sz="2400" b="1" dirty="0">
                          <a:effectLst/>
                        </a:rPr>
                        <a:t>$1M</a:t>
                      </a: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$13,536</a:t>
                      </a: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$271</a:t>
                      </a:r>
                    </a:p>
                  </a:txBody>
                  <a:tcPr marL="68580" marR="68580" marT="0" marB="0"/>
                </a:tc>
                <a:extLst>
                  <a:ext uri="{0D108BD9-81ED-4DB2-BD59-A6C34878D82A}">
                    <a16:rowId xmlns:a16="http://schemas.microsoft.com/office/drawing/2014/main" val="208406450"/>
                  </a:ext>
                </a:extLst>
              </a:tr>
              <a:tr h="409918">
                <a:tc>
                  <a:txBody>
                    <a:bodyPr/>
                    <a:lstStyle/>
                    <a:p>
                      <a:pPr marL="0" marR="0" algn="ctr">
                        <a:spcBef>
                          <a:spcPts val="0"/>
                        </a:spcBef>
                        <a:spcAft>
                          <a:spcPts val="0"/>
                        </a:spcAft>
                      </a:pPr>
                      <a:r>
                        <a:rPr lang="en-US" sz="2400" b="1" dirty="0">
                          <a:effectLst/>
                        </a:rPr>
                        <a:t>$1.5M</a:t>
                      </a: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$21,056</a:t>
                      </a:r>
                    </a:p>
                  </a:txBody>
                  <a:tcPr marL="68580" marR="68580" marT="0" marB="0"/>
                </a:tc>
                <a:tc>
                  <a:txBody>
                    <a:bodyPr/>
                    <a:lstStyle/>
                    <a:p>
                      <a:pPr marL="0" marR="0" algn="ctr">
                        <a:spcBef>
                          <a:spcPts val="0"/>
                        </a:spcBef>
                        <a:spcAft>
                          <a:spcPts val="0"/>
                        </a:spcAft>
                      </a:pPr>
                      <a:r>
                        <a:rPr lang="en-US" sz="2400" b="1" dirty="0">
                          <a:effectLst/>
                          <a:latin typeface="+mn-lt"/>
                          <a:ea typeface="MS Mincho" panose="02020609040205080304" pitchFamily="49" charset="-128"/>
                          <a:cs typeface="Times New Roman" panose="02020603050405020304" pitchFamily="18" charset="0"/>
                        </a:rPr>
                        <a:t>$421</a:t>
                      </a:r>
                    </a:p>
                  </a:txBody>
                  <a:tcPr marL="68580" marR="68580" marT="0" marB="0"/>
                </a:tc>
                <a:extLst>
                  <a:ext uri="{0D108BD9-81ED-4DB2-BD59-A6C34878D82A}">
                    <a16:rowId xmlns:a16="http://schemas.microsoft.com/office/drawing/2014/main" val="2721759884"/>
                  </a:ext>
                </a:extLst>
              </a:tr>
            </a:tbl>
          </a:graphicData>
        </a:graphic>
      </p:graphicFrame>
      <p:sp>
        <p:nvSpPr>
          <p:cNvPr id="5" name="Rectangle 1">
            <a:extLst>
              <a:ext uri="{FF2B5EF4-FFF2-40B4-BE49-F238E27FC236}">
                <a16:creationId xmlns:a16="http://schemas.microsoft.com/office/drawing/2014/main" id="{637327A8-7070-49C3-15D5-F4B6A0BB0983}"/>
              </a:ext>
            </a:extLst>
          </p:cNvPr>
          <p:cNvSpPr>
            <a:spLocks noChangeArrowheads="1"/>
          </p:cNvSpPr>
          <p:nvPr/>
        </p:nvSpPr>
        <p:spPr bwMode="auto">
          <a:xfrm>
            <a:off x="137930" y="5943921"/>
            <a:ext cx="906825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dirty="0">
                <a:latin typeface="+mn-lt"/>
                <a:ea typeface="MS Mincho" panose="02020609040205080304" pitchFamily="49" charset="-128"/>
                <a:cs typeface="Times New Roman" panose="02020603050405020304" pitchFamily="18" charset="0"/>
              </a:rPr>
              <a:t>Annual CPA</a:t>
            </a:r>
            <a:r>
              <a:rPr kumimoji="0" lang="en-US" altLang="en-US" sz="2400" b="1"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 Surcharge Calculation</a:t>
            </a:r>
            <a:endParaRPr kumimoji="0" lang="en-US"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400" b="1" i="0" u="none" strike="noStrike" cap="none" normalizeH="0" baseline="0" dirty="0">
                <a:ln>
                  <a:noFill/>
                </a:ln>
                <a:solidFill>
                  <a:schemeClr val="tx1"/>
                </a:solidFill>
                <a:effectLst/>
                <a:latin typeface="+mn-lt"/>
                <a:ea typeface="MS Mincho" panose="02020609040205080304" pitchFamily="49" charset="-128"/>
                <a:cs typeface="Times New Roman" panose="02020603050405020304" pitchFamily="18" charset="0"/>
              </a:rPr>
              <a:t>(Assessed Value - $100k) x (Tax Rate/$1k) x 2% Surcharge = Surcharge </a:t>
            </a:r>
            <a:endParaRPr kumimoji="0" lang="en-US" altLang="en-US" sz="2400" b="1"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202035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E7F29-50BD-E29A-436A-FED744670F19}"/>
              </a:ext>
            </a:extLst>
          </p:cNvPr>
          <p:cNvSpPr>
            <a:spLocks noGrp="1"/>
          </p:cNvSpPr>
          <p:nvPr>
            <p:ph type="title"/>
          </p:nvPr>
        </p:nvSpPr>
        <p:spPr>
          <a:xfrm>
            <a:off x="457200" y="173038"/>
            <a:ext cx="8229600" cy="1143000"/>
          </a:xfrm>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AED2E024-F267-1F79-E138-86C0EF109BAF}"/>
              </a:ext>
            </a:extLst>
          </p:cNvPr>
          <p:cNvSpPr>
            <a:spLocks noGrp="1"/>
          </p:cNvSpPr>
          <p:nvPr>
            <p:ph idx="1"/>
          </p:nvPr>
        </p:nvSpPr>
        <p:spPr>
          <a:xfrm>
            <a:off x="457200" y="1356360"/>
            <a:ext cx="8229600" cy="4983162"/>
          </a:xfrm>
        </p:spPr>
        <p:txBody>
          <a:bodyPr>
            <a:normAutofit lnSpcReduction="10000"/>
          </a:bodyPr>
          <a:lstStyle/>
          <a:p>
            <a:pPr marL="0" indent="0">
              <a:buNone/>
            </a:pPr>
            <a:r>
              <a:rPr lang="en-US" b="1" dirty="0"/>
              <a:t>Exemptions in 2026 to CPA Surcharge</a:t>
            </a:r>
          </a:p>
          <a:p>
            <a:r>
              <a:rPr lang="en-US" b="1" dirty="0"/>
              <a:t>First $100k valuation of property – full exemption for all residents </a:t>
            </a:r>
          </a:p>
          <a:p>
            <a:r>
              <a:rPr lang="en-US" b="1" dirty="0"/>
              <a:t>Taxpayers over 65 who receive the annual $1000 Elderly 41D exemption from the state - full CPA exemption determined by residency requirements and annual income limits</a:t>
            </a:r>
          </a:p>
          <a:p>
            <a:r>
              <a:rPr lang="en-US" b="1" dirty="0"/>
              <a:t>Hamilton exemptions for seniors 60+ and low-income non-senior families - full CPA exemption based on income limits</a:t>
            </a:r>
          </a:p>
          <a:p>
            <a:endParaRPr lang="en-US" dirty="0"/>
          </a:p>
        </p:txBody>
      </p:sp>
      <p:sp>
        <p:nvSpPr>
          <p:cNvPr id="4" name="Slide Number Placeholder 3">
            <a:extLst>
              <a:ext uri="{FF2B5EF4-FFF2-40B4-BE49-F238E27FC236}">
                <a16:creationId xmlns:a16="http://schemas.microsoft.com/office/drawing/2014/main" id="{F7EA1FB8-F244-6796-D9E6-D9FD011FE24B}"/>
              </a:ext>
            </a:extLst>
          </p:cNvPr>
          <p:cNvSpPr>
            <a:spLocks noGrp="1"/>
          </p:cNvSpPr>
          <p:nvPr>
            <p:ph type="sldNum" sz="quarter" idx="12"/>
          </p:nvPr>
        </p:nvSpPr>
        <p:spPr/>
        <p:txBody>
          <a:bodyPr/>
          <a:lstStyle/>
          <a:p>
            <a:fld id="{5DEB4E47-02B2-F244-8EFB-FD6CD3166FF6}" type="slidenum">
              <a:rPr lang="en-US" smtClean="0"/>
              <a:t>12</a:t>
            </a:fld>
            <a:endParaRPr lang="en-US"/>
          </a:p>
        </p:txBody>
      </p:sp>
    </p:spTree>
    <p:extLst>
      <p:ext uri="{BB962C8B-B14F-4D97-AF65-F5344CB8AC3E}">
        <p14:creationId xmlns:p14="http://schemas.microsoft.com/office/powerpoint/2010/main" val="1071574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83211"/>
            <a:ext cx="8229600" cy="1143000"/>
          </a:xfrm>
        </p:spPr>
        <p:txBody>
          <a:bodyPr>
            <a:normAutofit fontScale="90000"/>
          </a:bodyPr>
          <a:lstStyle/>
          <a:p>
            <a:r>
              <a:rPr lang="en-US" b="1" dirty="0"/>
              <a:t>Hamilton CPC 2026 Annual Meeting</a:t>
            </a:r>
            <a:br>
              <a:rPr lang="en-US" dirty="0"/>
            </a:br>
            <a:endParaRPr lang="en-US" sz="2700" b="1" dirty="0"/>
          </a:p>
        </p:txBody>
      </p:sp>
      <p:sp>
        <p:nvSpPr>
          <p:cNvPr id="3" name="Content Placeholder 2"/>
          <p:cNvSpPr>
            <a:spLocks noGrp="1"/>
          </p:cNvSpPr>
          <p:nvPr>
            <p:ph idx="1"/>
          </p:nvPr>
        </p:nvSpPr>
        <p:spPr>
          <a:xfrm>
            <a:off x="457199" y="970611"/>
            <a:ext cx="8525435" cy="5177941"/>
          </a:xfrm>
        </p:spPr>
        <p:txBody>
          <a:bodyPr>
            <a:noAutofit/>
          </a:bodyPr>
          <a:lstStyle/>
          <a:p>
            <a:pPr marL="0" indent="0">
              <a:buNone/>
            </a:pPr>
            <a:r>
              <a:rPr lang="en-US" b="1" dirty="0"/>
              <a:t>Hamilton’s Full Exemptions to the CPA Surcharge</a:t>
            </a:r>
          </a:p>
          <a:p>
            <a:pPr marL="0" indent="0">
              <a:buNone/>
            </a:pPr>
            <a:r>
              <a:rPr lang="en-US" sz="2400" b="1" dirty="0"/>
              <a:t>Property Owned by Non-Senior 2026 Low Income Limits:</a:t>
            </a:r>
            <a:endParaRPr lang="en-US" sz="1000" b="1" dirty="0"/>
          </a:p>
          <a:p>
            <a:r>
              <a:rPr lang="en-US" sz="2400" b="1" dirty="0"/>
              <a:t>1-Person Household: $  92,180</a:t>
            </a:r>
          </a:p>
          <a:p>
            <a:r>
              <a:rPr lang="en-US" sz="2400" b="1" dirty="0"/>
              <a:t>2-Person Household: $105,350</a:t>
            </a:r>
          </a:p>
          <a:p>
            <a:r>
              <a:rPr lang="en-US" sz="2400" b="1" dirty="0"/>
              <a:t>3-Person Household: $118,520</a:t>
            </a:r>
          </a:p>
          <a:p>
            <a:r>
              <a:rPr lang="en-US" sz="2400" b="1" dirty="0"/>
              <a:t>4-Person Household: $131,680</a:t>
            </a:r>
          </a:p>
          <a:p>
            <a:endParaRPr lang="en-US" sz="800" b="1" dirty="0"/>
          </a:p>
          <a:p>
            <a:pPr marL="0" indent="0">
              <a:buNone/>
            </a:pPr>
            <a:r>
              <a:rPr lang="en-US" sz="2400" b="1" dirty="0"/>
              <a:t>Property Owned by Senior (60+) 2026 Moderate Income Limits:</a:t>
            </a:r>
          </a:p>
          <a:p>
            <a:r>
              <a:rPr lang="en-US" sz="2400" b="1" dirty="0"/>
              <a:t>1-Person Household: $115,300</a:t>
            </a:r>
          </a:p>
          <a:p>
            <a:r>
              <a:rPr lang="en-US" sz="2400" b="1" dirty="0"/>
              <a:t>2-Person Household: $131,700</a:t>
            </a:r>
          </a:p>
          <a:p>
            <a:r>
              <a:rPr lang="en-US" sz="2400" b="1" dirty="0"/>
              <a:t>3-Person Household: $148,200</a:t>
            </a:r>
          </a:p>
          <a:p>
            <a:r>
              <a:rPr lang="en-US" sz="2400" b="1" dirty="0"/>
              <a:t>4-Person Household: $164,600</a:t>
            </a:r>
            <a:endParaRPr lang="en-US" sz="2400" dirty="0"/>
          </a:p>
          <a:p>
            <a:pPr marL="0" indent="0">
              <a:buNone/>
            </a:pPr>
            <a:r>
              <a:rPr lang="en-US" sz="2400" b="1" dirty="0"/>
              <a:t>NOTE: Application via the Assessor’s office</a:t>
            </a:r>
          </a:p>
        </p:txBody>
      </p:sp>
      <p:sp>
        <p:nvSpPr>
          <p:cNvPr id="4" name="Slide Number Placeholder 3"/>
          <p:cNvSpPr>
            <a:spLocks noGrp="1"/>
          </p:cNvSpPr>
          <p:nvPr>
            <p:ph type="sldNum" sz="quarter" idx="12"/>
          </p:nvPr>
        </p:nvSpPr>
        <p:spPr/>
        <p:txBody>
          <a:bodyPr/>
          <a:lstStyle/>
          <a:p>
            <a:fld id="{5DEB4E47-02B2-F244-8EFB-FD6CD3166FF6}" type="slidenum">
              <a:rPr lang="en-US" smtClean="0"/>
              <a:t>13</a:t>
            </a:fld>
            <a:endParaRPr lang="en-US"/>
          </a:p>
        </p:txBody>
      </p:sp>
    </p:spTree>
    <p:extLst>
      <p:ext uri="{BB962C8B-B14F-4D97-AF65-F5344CB8AC3E}">
        <p14:creationId xmlns:p14="http://schemas.microsoft.com/office/powerpoint/2010/main" val="1320884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620B-F1AB-F7C5-6595-9A10660B313A}"/>
              </a:ext>
            </a:extLst>
          </p:cNvPr>
          <p:cNvSpPr>
            <a:spLocks noGrp="1"/>
          </p:cNvSpPr>
          <p:nvPr>
            <p:ph type="title"/>
          </p:nvPr>
        </p:nvSpPr>
        <p:spPr>
          <a:xfrm>
            <a:off x="457200" y="-152873"/>
            <a:ext cx="8229600" cy="1143000"/>
          </a:xfrm>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629AB17A-7DF6-9809-CB21-02869378CFD6}"/>
              </a:ext>
            </a:extLst>
          </p:cNvPr>
          <p:cNvSpPr>
            <a:spLocks noGrp="1"/>
          </p:cNvSpPr>
          <p:nvPr>
            <p:ph idx="1"/>
          </p:nvPr>
        </p:nvSpPr>
        <p:spPr>
          <a:xfrm>
            <a:off x="114300" y="745185"/>
            <a:ext cx="8928100" cy="5518981"/>
          </a:xfrm>
        </p:spPr>
        <p:txBody>
          <a:bodyPr>
            <a:noAutofit/>
          </a:bodyPr>
          <a:lstStyle/>
          <a:p>
            <a:pPr marL="0" indent="0">
              <a:buNone/>
            </a:pPr>
            <a:r>
              <a:rPr lang="en-US" sz="2800" b="1" dirty="0"/>
              <a:t>CPA Grant Application Process</a:t>
            </a:r>
          </a:p>
          <a:p>
            <a:pPr marL="0" indent="0">
              <a:buNone/>
            </a:pPr>
            <a:endParaRPr lang="en-US" sz="1000" b="1" dirty="0"/>
          </a:p>
          <a:p>
            <a:r>
              <a:rPr lang="en-US" sz="2400" b="1" dirty="0"/>
              <a:t>Eligibility Application – CPC approval needs vote of 5 members</a:t>
            </a:r>
          </a:p>
          <a:p>
            <a:pPr lvl="1"/>
            <a:r>
              <a:rPr lang="en-US" sz="2400" dirty="0"/>
              <a:t>Vetting of applicant. Determination of eligibility, with opinions from Town Counsel or the Community Preservation Coalition.</a:t>
            </a:r>
          </a:p>
          <a:p>
            <a:r>
              <a:rPr lang="en-US" sz="2400" b="1" dirty="0"/>
              <a:t>Funding Application – CPC approval needs 5 of 9 members</a:t>
            </a:r>
          </a:p>
          <a:p>
            <a:pPr lvl="1"/>
            <a:r>
              <a:rPr lang="en-US" sz="2400" dirty="0"/>
              <a:t>Review of cost estimate, including identification of additional funding sources.  Decision on bonding if necessary.</a:t>
            </a:r>
          </a:p>
          <a:p>
            <a:r>
              <a:rPr lang="en-US" sz="2400" b="1" dirty="0"/>
              <a:t>Town Meeting Vote – needs a simple majority for approval; if a bond is required, a 2/3’s vote needed</a:t>
            </a:r>
          </a:p>
          <a:p>
            <a:pPr lvl="1"/>
            <a:r>
              <a:rPr lang="en-US" sz="2400" dirty="0"/>
              <a:t>CPC approved grants are automatically placed on the warrant for the upcoming Town Meeting</a:t>
            </a:r>
          </a:p>
          <a:p>
            <a:pPr lvl="1"/>
            <a:r>
              <a:rPr lang="en-US" sz="2400" dirty="0"/>
              <a:t>Subsequent reviews and votes by the Select Board and Finance and Advisory Committee are advisory only</a:t>
            </a:r>
          </a:p>
          <a:p>
            <a:pPr marL="457200" lvl="1" indent="0">
              <a:buNone/>
            </a:pPr>
            <a:endParaRPr lang="en-US" dirty="0"/>
          </a:p>
        </p:txBody>
      </p:sp>
      <p:sp>
        <p:nvSpPr>
          <p:cNvPr id="4" name="Slide Number Placeholder 3">
            <a:extLst>
              <a:ext uri="{FF2B5EF4-FFF2-40B4-BE49-F238E27FC236}">
                <a16:creationId xmlns:a16="http://schemas.microsoft.com/office/drawing/2014/main" id="{1D52029E-ED75-0AE3-B828-AFF9CF7B57F5}"/>
              </a:ext>
            </a:extLst>
          </p:cNvPr>
          <p:cNvSpPr>
            <a:spLocks noGrp="1"/>
          </p:cNvSpPr>
          <p:nvPr>
            <p:ph type="sldNum" sz="quarter" idx="12"/>
          </p:nvPr>
        </p:nvSpPr>
        <p:spPr/>
        <p:txBody>
          <a:bodyPr/>
          <a:lstStyle/>
          <a:p>
            <a:fld id="{5DEB4E47-02B2-F244-8EFB-FD6CD3166FF6}" type="slidenum">
              <a:rPr lang="en-US" smtClean="0"/>
              <a:t>14</a:t>
            </a:fld>
            <a:endParaRPr lang="en-US" dirty="0"/>
          </a:p>
        </p:txBody>
      </p:sp>
    </p:spTree>
    <p:extLst>
      <p:ext uri="{BB962C8B-B14F-4D97-AF65-F5344CB8AC3E}">
        <p14:creationId xmlns:p14="http://schemas.microsoft.com/office/powerpoint/2010/main" val="446836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8BAB5-935B-B4D6-7034-A980889A53FD}"/>
              </a:ext>
            </a:extLst>
          </p:cNvPr>
          <p:cNvSpPr>
            <a:spLocks noGrp="1"/>
          </p:cNvSpPr>
          <p:nvPr>
            <p:ph type="title"/>
          </p:nvPr>
        </p:nvSpPr>
        <p:spPr>
          <a:xfrm>
            <a:off x="166255" y="-2450"/>
            <a:ext cx="8728363" cy="1143000"/>
          </a:xfrm>
        </p:spPr>
        <p:txBody>
          <a:bodyPr>
            <a:normAutofit fontScale="90000"/>
          </a:bodyPr>
          <a:lstStyle/>
          <a:p>
            <a:r>
              <a:rPr lang="en-US" b="1" dirty="0"/>
              <a:t>Hamilton CPC 2026 Annual Meeting</a:t>
            </a:r>
            <a:br>
              <a:rPr lang="en-US" b="1" dirty="0"/>
            </a:br>
            <a:r>
              <a:rPr lang="en-US" sz="3100" b="1" dirty="0"/>
              <a:t>CPA</a:t>
            </a:r>
            <a:r>
              <a:rPr lang="en-US" b="1" dirty="0"/>
              <a:t> </a:t>
            </a:r>
            <a:r>
              <a:rPr lang="en-US" sz="3100" b="1" dirty="0"/>
              <a:t>Allowable Eligibility Categories</a:t>
            </a:r>
            <a:endParaRPr lang="en-US" sz="3100" dirty="0"/>
          </a:p>
        </p:txBody>
      </p:sp>
      <p:sp>
        <p:nvSpPr>
          <p:cNvPr id="4" name="Slide Number Placeholder 3">
            <a:extLst>
              <a:ext uri="{FF2B5EF4-FFF2-40B4-BE49-F238E27FC236}">
                <a16:creationId xmlns:a16="http://schemas.microsoft.com/office/drawing/2014/main" id="{BA0731E3-F9E5-74CD-02A4-37D1A318A41D}"/>
              </a:ext>
            </a:extLst>
          </p:cNvPr>
          <p:cNvSpPr>
            <a:spLocks noGrp="1"/>
          </p:cNvSpPr>
          <p:nvPr>
            <p:ph type="sldNum" sz="quarter" idx="12"/>
          </p:nvPr>
        </p:nvSpPr>
        <p:spPr/>
        <p:txBody>
          <a:bodyPr/>
          <a:lstStyle/>
          <a:p>
            <a:fld id="{5DEB4E47-02B2-F244-8EFB-FD6CD3166FF6}" type="slidenum">
              <a:rPr lang="en-US" smtClean="0"/>
              <a:t>15</a:t>
            </a:fld>
            <a:endParaRPr lang="en-US"/>
          </a:p>
        </p:txBody>
      </p:sp>
      <p:sp>
        <p:nvSpPr>
          <p:cNvPr id="8" name="Rectangle 4">
            <a:extLst>
              <a:ext uri="{FF2B5EF4-FFF2-40B4-BE49-F238E27FC236}">
                <a16:creationId xmlns:a16="http://schemas.microsoft.com/office/drawing/2014/main" id="{5C7ACD5F-0576-E256-D994-526089765D10}"/>
              </a:ext>
            </a:extLst>
          </p:cNvPr>
          <p:cNvSpPr>
            <a:spLocks noChangeArrowheads="1"/>
          </p:cNvSpPr>
          <p:nvPr/>
        </p:nvSpPr>
        <p:spPr bwMode="auto">
          <a:xfrm flipV="1">
            <a:off x="1526134" y="3020436"/>
            <a:ext cx="1044420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7" name="Picture 7" descr="Allowable Uses Chart">
            <a:extLst>
              <a:ext uri="{FF2B5EF4-FFF2-40B4-BE49-F238E27FC236}">
                <a16:creationId xmlns:a16="http://schemas.microsoft.com/office/drawing/2014/main" id="{A9D0C834-5011-5DE2-6466-B0E39D3C7736}"/>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66255" y="1124538"/>
            <a:ext cx="8619022" cy="5267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9166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EA45AF-A682-D4B2-977D-D62E999C7FB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DEB4E47-02B2-F244-8EFB-FD6CD3166FF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3" name="Object 2">
            <a:extLst>
              <a:ext uri="{FF2B5EF4-FFF2-40B4-BE49-F238E27FC236}">
                <a16:creationId xmlns:a16="http://schemas.microsoft.com/office/drawing/2014/main" id="{60D31B3E-43D9-71B0-4C79-54A145E16BBA}"/>
              </a:ext>
            </a:extLst>
          </p:cNvPr>
          <p:cNvGraphicFramePr>
            <a:graphicFrameLocks noChangeAspect="1"/>
          </p:cNvGraphicFramePr>
          <p:nvPr/>
        </p:nvGraphicFramePr>
        <p:xfrm>
          <a:off x="546100" y="136525"/>
          <a:ext cx="8548688" cy="6661150"/>
        </p:xfrm>
        <a:graphic>
          <a:graphicData uri="http://schemas.openxmlformats.org/presentationml/2006/ole">
            <mc:AlternateContent xmlns:mc="http://schemas.openxmlformats.org/markup-compatibility/2006">
              <mc:Choice xmlns:v="urn:schemas-microsoft-com:vml" Requires="v">
                <p:oleObj spid="_x0000_s1040" name="Worksheet" r:id="rId4" imgW="9090837" imgH="6675309" progId="Excel.Sheet.12">
                  <p:embed/>
                </p:oleObj>
              </mc:Choice>
              <mc:Fallback>
                <p:oleObj name="Worksheet" r:id="rId4" imgW="9090837" imgH="6675309" progId="Excel.Sheet.12">
                  <p:embed/>
                  <p:pic>
                    <p:nvPicPr>
                      <p:cNvPr id="3" name="Object 2">
                        <a:extLst>
                          <a:ext uri="{FF2B5EF4-FFF2-40B4-BE49-F238E27FC236}">
                            <a16:creationId xmlns:a16="http://schemas.microsoft.com/office/drawing/2014/main" id="{60D31B3E-43D9-71B0-4C79-54A145E16BBA}"/>
                          </a:ext>
                        </a:extLst>
                      </p:cNvPr>
                      <p:cNvPicPr/>
                      <p:nvPr/>
                    </p:nvPicPr>
                    <p:blipFill>
                      <a:blip r:embed="rId5"/>
                      <a:stretch>
                        <a:fillRect/>
                      </a:stretch>
                    </p:blipFill>
                    <p:spPr>
                      <a:xfrm>
                        <a:off x="546100" y="136525"/>
                        <a:ext cx="8548688" cy="6661150"/>
                      </a:xfrm>
                      <a:prstGeom prst="rect">
                        <a:avLst/>
                      </a:prstGeom>
                    </p:spPr>
                  </p:pic>
                </p:oleObj>
              </mc:Fallback>
            </mc:AlternateContent>
          </a:graphicData>
        </a:graphic>
      </p:graphicFrame>
    </p:spTree>
    <p:extLst>
      <p:ext uri="{BB962C8B-B14F-4D97-AF65-F5344CB8AC3E}">
        <p14:creationId xmlns:p14="http://schemas.microsoft.com/office/powerpoint/2010/main" val="210029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C885E003-FE16-79E9-7C2F-76DDA47B2010}"/>
              </a:ext>
            </a:extLst>
          </p:cNvPr>
          <p:cNvGraphicFramePr>
            <a:graphicFrameLocks noGrp="1"/>
          </p:cNvGraphicFramePr>
          <p:nvPr>
            <p:ph idx="1"/>
            <p:extLst>
              <p:ext uri="{D42A27DB-BD31-4B8C-83A1-F6EECF244321}">
                <p14:modId xmlns:p14="http://schemas.microsoft.com/office/powerpoint/2010/main" val="1930723576"/>
              </p:ext>
            </p:extLst>
          </p:nvPr>
        </p:nvGraphicFramePr>
        <p:xfrm>
          <a:off x="1" y="1692592"/>
          <a:ext cx="9051235" cy="3657600"/>
        </p:xfrm>
        <a:graphic>
          <a:graphicData uri="http://schemas.openxmlformats.org/drawingml/2006/table">
            <a:tbl>
              <a:tblPr firstRow="1" bandRow="1">
                <a:tableStyleId>{5C22544A-7EE6-4342-B048-85BDC9FD1C3A}</a:tableStyleId>
              </a:tblPr>
              <a:tblGrid>
                <a:gridCol w="1152938">
                  <a:extLst>
                    <a:ext uri="{9D8B030D-6E8A-4147-A177-3AD203B41FA5}">
                      <a16:colId xmlns:a16="http://schemas.microsoft.com/office/drawing/2014/main" val="2133903975"/>
                    </a:ext>
                  </a:extLst>
                </a:gridCol>
                <a:gridCol w="1232452">
                  <a:extLst>
                    <a:ext uri="{9D8B030D-6E8A-4147-A177-3AD203B41FA5}">
                      <a16:colId xmlns:a16="http://schemas.microsoft.com/office/drawing/2014/main" val="3621300763"/>
                    </a:ext>
                  </a:extLst>
                </a:gridCol>
                <a:gridCol w="1391479">
                  <a:extLst>
                    <a:ext uri="{9D8B030D-6E8A-4147-A177-3AD203B41FA5}">
                      <a16:colId xmlns:a16="http://schemas.microsoft.com/office/drawing/2014/main" val="2168920873"/>
                    </a:ext>
                  </a:extLst>
                </a:gridCol>
                <a:gridCol w="1395265">
                  <a:extLst>
                    <a:ext uri="{9D8B030D-6E8A-4147-A177-3AD203B41FA5}">
                      <a16:colId xmlns:a16="http://schemas.microsoft.com/office/drawing/2014/main" val="1081737432"/>
                    </a:ext>
                  </a:extLst>
                </a:gridCol>
                <a:gridCol w="1428729">
                  <a:extLst>
                    <a:ext uri="{9D8B030D-6E8A-4147-A177-3AD203B41FA5}">
                      <a16:colId xmlns:a16="http://schemas.microsoft.com/office/drawing/2014/main" val="313225334"/>
                    </a:ext>
                  </a:extLst>
                </a:gridCol>
                <a:gridCol w="1280251">
                  <a:extLst>
                    <a:ext uri="{9D8B030D-6E8A-4147-A177-3AD203B41FA5}">
                      <a16:colId xmlns:a16="http://schemas.microsoft.com/office/drawing/2014/main" val="143116977"/>
                    </a:ext>
                  </a:extLst>
                </a:gridCol>
                <a:gridCol w="1170121">
                  <a:extLst>
                    <a:ext uri="{9D8B030D-6E8A-4147-A177-3AD203B41FA5}">
                      <a16:colId xmlns:a16="http://schemas.microsoft.com/office/drawing/2014/main" val="3778540266"/>
                    </a:ext>
                  </a:extLst>
                </a:gridCol>
              </a:tblGrid>
              <a:tr h="370840">
                <a:tc>
                  <a:txBody>
                    <a:bodyPr/>
                    <a:lstStyle/>
                    <a:p>
                      <a:pPr algn="ctr"/>
                      <a:r>
                        <a:rPr lang="en-US" sz="2400" dirty="0"/>
                        <a:t> Orgs</a:t>
                      </a:r>
                    </a:p>
                  </a:txBody>
                  <a:tcPr/>
                </a:tc>
                <a:tc>
                  <a:txBody>
                    <a:bodyPr/>
                    <a:lstStyle/>
                    <a:p>
                      <a:pPr algn="ctr"/>
                      <a:r>
                        <a:rPr lang="en-US" sz="2400" dirty="0"/>
                        <a:t>Number</a:t>
                      </a:r>
                    </a:p>
                    <a:p>
                      <a:pPr algn="ctr"/>
                      <a:r>
                        <a:rPr lang="en-US" sz="2400" dirty="0"/>
                        <a:t>of Orgs </a:t>
                      </a:r>
                    </a:p>
                  </a:txBody>
                  <a:tcPr/>
                </a:tc>
                <a:tc>
                  <a:txBody>
                    <a:bodyPr/>
                    <a:lstStyle/>
                    <a:p>
                      <a:pPr algn="ctr"/>
                      <a:r>
                        <a:rPr lang="en-US" sz="2400" dirty="0"/>
                        <a:t>Per Cent of Total Number of Orgs</a:t>
                      </a:r>
                    </a:p>
                  </a:txBody>
                  <a:tcPr/>
                </a:tc>
                <a:tc>
                  <a:txBody>
                    <a:bodyPr/>
                    <a:lstStyle/>
                    <a:p>
                      <a:pPr algn="ctr"/>
                      <a:r>
                        <a:rPr lang="en-US" sz="2400" dirty="0"/>
                        <a:t> Dollars of Grants </a:t>
                      </a:r>
                    </a:p>
                  </a:txBody>
                  <a:tcPr/>
                </a:tc>
                <a:tc>
                  <a:txBody>
                    <a:bodyPr/>
                    <a:lstStyle/>
                    <a:p>
                      <a:pPr algn="ctr"/>
                      <a:r>
                        <a:rPr lang="en-US" sz="2400" dirty="0"/>
                        <a:t>Per Cent of Total Dollars </a:t>
                      </a:r>
                    </a:p>
                  </a:txBody>
                  <a:tcPr/>
                </a:tc>
                <a:tc>
                  <a:txBody>
                    <a:bodyPr/>
                    <a:lstStyle/>
                    <a:p>
                      <a:pPr algn="ctr"/>
                      <a:r>
                        <a:rPr lang="en-US" sz="2400" dirty="0"/>
                        <a:t>Number of Grants </a:t>
                      </a:r>
                    </a:p>
                  </a:txBody>
                  <a:tcPr/>
                </a:tc>
                <a:tc>
                  <a:txBody>
                    <a:bodyPr/>
                    <a:lstStyle/>
                    <a:p>
                      <a:pPr algn="ctr"/>
                      <a:r>
                        <a:rPr lang="en-US" sz="2400" dirty="0"/>
                        <a:t>Per cent of Total Grants </a:t>
                      </a:r>
                    </a:p>
                  </a:txBody>
                  <a:tcPr/>
                </a:tc>
                <a:extLst>
                  <a:ext uri="{0D108BD9-81ED-4DB2-BD59-A6C34878D82A}">
                    <a16:rowId xmlns:a16="http://schemas.microsoft.com/office/drawing/2014/main" val="2265710154"/>
                  </a:ext>
                </a:extLst>
              </a:tr>
              <a:tr h="370840">
                <a:tc>
                  <a:txBody>
                    <a:bodyPr/>
                    <a:lstStyle/>
                    <a:p>
                      <a:pPr algn="ctr"/>
                      <a:r>
                        <a:rPr lang="en-US" sz="2400" b="1" dirty="0"/>
                        <a:t>Town Orgs</a:t>
                      </a:r>
                    </a:p>
                  </a:txBody>
                  <a:tcPr/>
                </a:tc>
                <a:tc>
                  <a:txBody>
                    <a:bodyPr/>
                    <a:lstStyle/>
                    <a:p>
                      <a:pPr algn="ctr"/>
                      <a:r>
                        <a:rPr lang="en-US" sz="2400" b="1" dirty="0"/>
                        <a:t>12</a:t>
                      </a:r>
                    </a:p>
                  </a:txBody>
                  <a:tcPr/>
                </a:tc>
                <a:tc>
                  <a:txBody>
                    <a:bodyPr/>
                    <a:lstStyle/>
                    <a:p>
                      <a:pPr algn="ctr"/>
                      <a:r>
                        <a:rPr lang="en-US" sz="2400" b="1" dirty="0"/>
                        <a:t>60%</a:t>
                      </a:r>
                    </a:p>
                  </a:txBody>
                  <a:tcPr/>
                </a:tc>
                <a:tc>
                  <a:txBody>
                    <a:bodyPr/>
                    <a:lstStyle/>
                    <a:p>
                      <a:pPr algn="ctr"/>
                      <a:r>
                        <a:rPr lang="en-US" sz="2400" b="1" dirty="0"/>
                        <a:t>$13.3M</a:t>
                      </a:r>
                    </a:p>
                  </a:txBody>
                  <a:tcPr/>
                </a:tc>
                <a:tc>
                  <a:txBody>
                    <a:bodyPr/>
                    <a:lstStyle/>
                    <a:p>
                      <a:pPr algn="ctr"/>
                      <a:r>
                        <a:rPr lang="en-US" sz="2400" b="1" dirty="0"/>
                        <a:t>84%</a:t>
                      </a:r>
                    </a:p>
                  </a:txBody>
                  <a:tcPr/>
                </a:tc>
                <a:tc>
                  <a:txBody>
                    <a:bodyPr/>
                    <a:lstStyle/>
                    <a:p>
                      <a:pPr algn="ctr"/>
                      <a:r>
                        <a:rPr lang="en-US" sz="2400" b="1" dirty="0"/>
                        <a:t>81</a:t>
                      </a:r>
                    </a:p>
                  </a:txBody>
                  <a:tcPr/>
                </a:tc>
                <a:tc>
                  <a:txBody>
                    <a:bodyPr/>
                    <a:lstStyle/>
                    <a:p>
                      <a:pPr algn="ctr"/>
                      <a:r>
                        <a:rPr lang="en-US" sz="2400" b="1" dirty="0"/>
                        <a:t>83%</a:t>
                      </a:r>
                    </a:p>
                  </a:txBody>
                  <a:tcPr/>
                </a:tc>
                <a:extLst>
                  <a:ext uri="{0D108BD9-81ED-4DB2-BD59-A6C34878D82A}">
                    <a16:rowId xmlns:a16="http://schemas.microsoft.com/office/drawing/2014/main" val="3664805930"/>
                  </a:ext>
                </a:extLst>
              </a:tr>
              <a:tr h="370840">
                <a:tc>
                  <a:txBody>
                    <a:bodyPr/>
                    <a:lstStyle/>
                    <a:p>
                      <a:pPr algn="ctr"/>
                      <a:r>
                        <a:rPr lang="en-US" sz="2400" b="1" dirty="0"/>
                        <a:t>Other Orgs</a:t>
                      </a:r>
                    </a:p>
                  </a:txBody>
                  <a:tcPr/>
                </a:tc>
                <a:tc>
                  <a:txBody>
                    <a:bodyPr/>
                    <a:lstStyle/>
                    <a:p>
                      <a:pPr algn="ctr"/>
                      <a:r>
                        <a:rPr lang="en-US" sz="2400" b="1" dirty="0"/>
                        <a:t>8</a:t>
                      </a:r>
                    </a:p>
                  </a:txBody>
                  <a:tcPr/>
                </a:tc>
                <a:tc>
                  <a:txBody>
                    <a:bodyPr/>
                    <a:lstStyle/>
                    <a:p>
                      <a:pPr algn="ctr"/>
                      <a:r>
                        <a:rPr lang="en-US" sz="2400" b="1" dirty="0"/>
                        <a:t>40%</a:t>
                      </a:r>
                    </a:p>
                  </a:txBody>
                  <a:tcPr/>
                </a:tc>
                <a:tc>
                  <a:txBody>
                    <a:bodyPr/>
                    <a:lstStyle/>
                    <a:p>
                      <a:pPr algn="ctr"/>
                      <a:r>
                        <a:rPr lang="en-US" sz="2400" b="1" dirty="0"/>
                        <a:t> $2.5M</a:t>
                      </a:r>
                    </a:p>
                  </a:txBody>
                  <a:tcPr/>
                </a:tc>
                <a:tc>
                  <a:txBody>
                    <a:bodyPr/>
                    <a:lstStyle/>
                    <a:p>
                      <a:pPr algn="ctr"/>
                      <a:r>
                        <a:rPr lang="en-US" sz="2400" b="1" dirty="0"/>
                        <a:t>16%</a:t>
                      </a:r>
                    </a:p>
                  </a:txBody>
                  <a:tcPr/>
                </a:tc>
                <a:tc>
                  <a:txBody>
                    <a:bodyPr/>
                    <a:lstStyle/>
                    <a:p>
                      <a:pPr algn="ctr"/>
                      <a:r>
                        <a:rPr lang="en-US" sz="2400" b="1" dirty="0"/>
                        <a:t>17</a:t>
                      </a:r>
                    </a:p>
                  </a:txBody>
                  <a:tcPr/>
                </a:tc>
                <a:tc>
                  <a:txBody>
                    <a:bodyPr/>
                    <a:lstStyle/>
                    <a:p>
                      <a:pPr algn="ctr"/>
                      <a:r>
                        <a:rPr lang="en-US" sz="2400" b="1" dirty="0"/>
                        <a:t>17%</a:t>
                      </a:r>
                    </a:p>
                  </a:txBody>
                  <a:tcPr/>
                </a:tc>
                <a:extLst>
                  <a:ext uri="{0D108BD9-81ED-4DB2-BD59-A6C34878D82A}">
                    <a16:rowId xmlns:a16="http://schemas.microsoft.com/office/drawing/2014/main" val="2437280187"/>
                  </a:ext>
                </a:extLst>
              </a:tr>
              <a:tr h="370840">
                <a:tc>
                  <a:txBody>
                    <a:bodyPr/>
                    <a:lstStyle/>
                    <a:p>
                      <a:pPr algn="ctr"/>
                      <a:r>
                        <a:rPr lang="en-US" sz="2400" b="1" dirty="0"/>
                        <a:t>Total</a:t>
                      </a:r>
                    </a:p>
                  </a:txBody>
                  <a:tcPr/>
                </a:tc>
                <a:tc>
                  <a:txBody>
                    <a:bodyPr/>
                    <a:lstStyle/>
                    <a:p>
                      <a:pPr algn="ctr"/>
                      <a:r>
                        <a:rPr lang="en-US" sz="2400" b="1" dirty="0"/>
                        <a:t>20</a:t>
                      </a:r>
                    </a:p>
                  </a:txBody>
                  <a:tcPr/>
                </a:tc>
                <a:tc>
                  <a:txBody>
                    <a:bodyPr/>
                    <a:lstStyle/>
                    <a:p>
                      <a:pPr algn="ctr"/>
                      <a:r>
                        <a:rPr lang="en-US" sz="2400" b="1" dirty="0"/>
                        <a:t>100%</a:t>
                      </a:r>
                    </a:p>
                  </a:txBody>
                  <a:tcPr/>
                </a:tc>
                <a:tc>
                  <a:txBody>
                    <a:bodyPr/>
                    <a:lstStyle/>
                    <a:p>
                      <a:pPr algn="ctr"/>
                      <a:r>
                        <a:rPr lang="en-US" sz="2400" b="1" dirty="0"/>
                        <a:t>$15.8M</a:t>
                      </a:r>
                    </a:p>
                  </a:txBody>
                  <a:tcPr/>
                </a:tc>
                <a:tc>
                  <a:txBody>
                    <a:bodyPr/>
                    <a:lstStyle/>
                    <a:p>
                      <a:pPr algn="ctr"/>
                      <a:r>
                        <a:rPr lang="en-US" sz="2400" b="1" dirty="0"/>
                        <a:t>100%</a:t>
                      </a:r>
                    </a:p>
                  </a:txBody>
                  <a:tcPr/>
                </a:tc>
                <a:tc>
                  <a:txBody>
                    <a:bodyPr/>
                    <a:lstStyle/>
                    <a:p>
                      <a:pPr algn="ctr"/>
                      <a:r>
                        <a:rPr lang="en-US" sz="2400" b="1" dirty="0"/>
                        <a:t>98</a:t>
                      </a:r>
                    </a:p>
                  </a:txBody>
                  <a:tcPr/>
                </a:tc>
                <a:tc>
                  <a:txBody>
                    <a:bodyPr/>
                    <a:lstStyle/>
                    <a:p>
                      <a:pPr algn="ctr"/>
                      <a:r>
                        <a:rPr lang="en-US" sz="2400" b="1" dirty="0"/>
                        <a:t>100%</a:t>
                      </a:r>
                    </a:p>
                  </a:txBody>
                  <a:tcPr/>
                </a:tc>
                <a:extLst>
                  <a:ext uri="{0D108BD9-81ED-4DB2-BD59-A6C34878D82A}">
                    <a16:rowId xmlns:a16="http://schemas.microsoft.com/office/drawing/2014/main" val="1731429515"/>
                  </a:ext>
                </a:extLst>
              </a:tr>
            </a:tbl>
          </a:graphicData>
        </a:graphic>
      </p:graphicFrame>
      <p:sp>
        <p:nvSpPr>
          <p:cNvPr id="4" name="Slide Number Placeholder 3">
            <a:extLst>
              <a:ext uri="{FF2B5EF4-FFF2-40B4-BE49-F238E27FC236}">
                <a16:creationId xmlns:a16="http://schemas.microsoft.com/office/drawing/2014/main" id="{E0E45EBB-D16C-29B6-9FB7-3C94ACFD0E0A}"/>
              </a:ext>
            </a:extLst>
          </p:cNvPr>
          <p:cNvSpPr>
            <a:spLocks noGrp="1"/>
          </p:cNvSpPr>
          <p:nvPr>
            <p:ph type="sldNum" sz="quarter" idx="12"/>
          </p:nvPr>
        </p:nvSpPr>
        <p:spPr/>
        <p:txBody>
          <a:bodyPr/>
          <a:lstStyle/>
          <a:p>
            <a:fld id="{5DEB4E47-02B2-F244-8EFB-FD6CD3166FF6}" type="slidenum">
              <a:rPr lang="en-US" smtClean="0"/>
              <a:t>17</a:t>
            </a:fld>
            <a:endParaRPr lang="en-US"/>
          </a:p>
        </p:txBody>
      </p:sp>
      <p:sp>
        <p:nvSpPr>
          <p:cNvPr id="5" name="Title 1">
            <a:extLst>
              <a:ext uri="{FF2B5EF4-FFF2-40B4-BE49-F238E27FC236}">
                <a16:creationId xmlns:a16="http://schemas.microsoft.com/office/drawing/2014/main" id="{A515032A-A136-B11C-3EA4-11C2D7CC2F75}"/>
              </a:ext>
            </a:extLst>
          </p:cNvPr>
          <p:cNvSpPr>
            <a:spLocks noGrp="1"/>
          </p:cNvSpPr>
          <p:nvPr>
            <p:ph type="title"/>
          </p:nvPr>
        </p:nvSpPr>
        <p:spPr>
          <a:xfrm>
            <a:off x="457200" y="301142"/>
            <a:ext cx="8229600" cy="1143000"/>
          </a:xfrm>
        </p:spPr>
        <p:txBody>
          <a:bodyPr>
            <a:normAutofit fontScale="90000"/>
          </a:bodyPr>
          <a:lstStyle/>
          <a:p>
            <a:r>
              <a:rPr lang="en-US" b="1" dirty="0"/>
              <a:t>Hamilton CPC 2026 Annual Meeting</a:t>
            </a:r>
            <a:br>
              <a:rPr lang="en-US" b="1" dirty="0"/>
            </a:br>
            <a:r>
              <a:rPr lang="en-US" sz="3600" b="1" dirty="0"/>
              <a:t>Organizations Receiving Grants Since 2006</a:t>
            </a:r>
            <a:endParaRPr lang="en-US" sz="3600" dirty="0"/>
          </a:p>
        </p:txBody>
      </p:sp>
    </p:spTree>
    <p:extLst>
      <p:ext uri="{BB962C8B-B14F-4D97-AF65-F5344CB8AC3E}">
        <p14:creationId xmlns:p14="http://schemas.microsoft.com/office/powerpoint/2010/main" val="4048431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29677-E7B3-2686-733F-318C7E78908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4485ABC-2E28-06D8-68F3-B31D156C31DB}"/>
              </a:ext>
            </a:extLst>
          </p:cNvPr>
          <p:cNvSpPr>
            <a:spLocks noGrp="1"/>
          </p:cNvSpPr>
          <p:nvPr>
            <p:ph type="title"/>
          </p:nvPr>
        </p:nvSpPr>
        <p:spPr>
          <a:xfrm>
            <a:off x="457200" y="301142"/>
            <a:ext cx="8229600" cy="1143000"/>
          </a:xfrm>
        </p:spPr>
        <p:txBody>
          <a:bodyPr>
            <a:normAutofit fontScale="90000"/>
          </a:bodyPr>
          <a:lstStyle/>
          <a:p>
            <a:r>
              <a:rPr lang="en-US" b="1" dirty="0"/>
              <a:t>Hamilton CPC 2026 Annual Meeting</a:t>
            </a:r>
            <a:br>
              <a:rPr lang="en-US" b="1" dirty="0"/>
            </a:br>
            <a:r>
              <a:rPr lang="en-US" b="1" dirty="0"/>
              <a:t>CPA Signage</a:t>
            </a:r>
            <a:endParaRPr lang="en-US" sz="3600" dirty="0"/>
          </a:p>
        </p:txBody>
      </p:sp>
      <p:pic>
        <p:nvPicPr>
          <p:cNvPr id="8" name="Content Placeholder 7" descr="A sign in a yard&#10;&#10;AI-generated content may be incorrect.">
            <a:extLst>
              <a:ext uri="{FF2B5EF4-FFF2-40B4-BE49-F238E27FC236}">
                <a16:creationId xmlns:a16="http://schemas.microsoft.com/office/drawing/2014/main" id="{D13C354F-E2BE-1E56-BE1A-724DDE296CE8}"/>
              </a:ext>
            </a:extLst>
          </p:cNvPr>
          <p:cNvPicPr>
            <a:picLocks noGrp="1" noChangeAspect="1"/>
          </p:cNvPicPr>
          <p:nvPr>
            <p:ph idx="1"/>
          </p:nvPr>
        </p:nvPicPr>
        <p:blipFill>
          <a:blip r:embed="rId3"/>
          <a:stretch>
            <a:fillRect/>
          </a:stretch>
        </p:blipFill>
        <p:spPr>
          <a:xfrm>
            <a:off x="237334" y="1600200"/>
            <a:ext cx="6034617" cy="4525963"/>
          </a:xfrm>
        </p:spPr>
      </p:pic>
      <p:pic>
        <p:nvPicPr>
          <p:cNvPr id="9" name="Picture 8" descr="A sign on a brick wall&#10;&#10;Description automatically generated">
            <a:extLst>
              <a:ext uri="{FF2B5EF4-FFF2-40B4-BE49-F238E27FC236}">
                <a16:creationId xmlns:a16="http://schemas.microsoft.com/office/drawing/2014/main" id="{B1BA2AA9-6147-9793-88B1-2E0918BD7C9F}"/>
              </a:ext>
            </a:extLst>
          </p:cNvPr>
          <p:cNvPicPr>
            <a:picLocks noChangeAspect="1"/>
          </p:cNvPicPr>
          <p:nvPr/>
        </p:nvPicPr>
        <p:blipFill>
          <a:blip r:embed="rId4"/>
          <a:stretch>
            <a:fillRect/>
          </a:stretch>
        </p:blipFill>
        <p:spPr>
          <a:xfrm>
            <a:off x="4421208" y="1565328"/>
            <a:ext cx="4484752" cy="4560835"/>
          </a:xfrm>
          <a:prstGeom prst="rect">
            <a:avLst/>
          </a:prstGeom>
        </p:spPr>
      </p:pic>
      <p:sp>
        <p:nvSpPr>
          <p:cNvPr id="10" name="TextBox 9">
            <a:extLst>
              <a:ext uri="{FF2B5EF4-FFF2-40B4-BE49-F238E27FC236}">
                <a16:creationId xmlns:a16="http://schemas.microsoft.com/office/drawing/2014/main" id="{4DC3A6BE-E06D-0762-3779-2E04E094AF85}"/>
              </a:ext>
            </a:extLst>
          </p:cNvPr>
          <p:cNvSpPr txBox="1"/>
          <p:nvPr/>
        </p:nvSpPr>
        <p:spPr>
          <a:xfrm>
            <a:off x="973663" y="6281143"/>
            <a:ext cx="2846179" cy="400110"/>
          </a:xfrm>
          <a:prstGeom prst="rect">
            <a:avLst/>
          </a:prstGeom>
          <a:noFill/>
        </p:spPr>
        <p:txBody>
          <a:bodyPr wrap="square" rtlCol="0">
            <a:spAutoFit/>
          </a:bodyPr>
          <a:lstStyle/>
          <a:p>
            <a:r>
              <a:rPr lang="en-US" sz="2000" dirty="0"/>
              <a:t>Temp sign is 24” x 36”</a:t>
            </a:r>
          </a:p>
        </p:txBody>
      </p:sp>
      <p:sp>
        <p:nvSpPr>
          <p:cNvPr id="11" name="TextBox 10">
            <a:extLst>
              <a:ext uri="{FF2B5EF4-FFF2-40B4-BE49-F238E27FC236}">
                <a16:creationId xmlns:a16="http://schemas.microsoft.com/office/drawing/2014/main" id="{C4680909-1269-3F11-727C-7D5551975D96}"/>
              </a:ext>
            </a:extLst>
          </p:cNvPr>
          <p:cNvSpPr txBox="1"/>
          <p:nvPr/>
        </p:nvSpPr>
        <p:spPr>
          <a:xfrm>
            <a:off x="5594888" y="6281143"/>
            <a:ext cx="2834174" cy="400110"/>
          </a:xfrm>
          <a:prstGeom prst="rect">
            <a:avLst/>
          </a:prstGeom>
          <a:noFill/>
        </p:spPr>
        <p:txBody>
          <a:bodyPr wrap="none" rtlCol="0">
            <a:spAutoFit/>
          </a:bodyPr>
          <a:lstStyle/>
          <a:p>
            <a:r>
              <a:rPr lang="en-US" dirty="0"/>
              <a:t> </a:t>
            </a:r>
            <a:r>
              <a:rPr lang="en-US" sz="2000" dirty="0"/>
              <a:t>Bronze plaque is 8” x 10”</a:t>
            </a:r>
          </a:p>
        </p:txBody>
      </p:sp>
    </p:spTree>
    <p:extLst>
      <p:ext uri="{BB962C8B-B14F-4D97-AF65-F5344CB8AC3E}">
        <p14:creationId xmlns:p14="http://schemas.microsoft.com/office/powerpoint/2010/main" val="3459527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06A1A-1983-0948-8C5F-EFE6B47B2711}"/>
            </a:ext>
          </a:extLst>
        </p:cNvPr>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C536F66E-1A2E-2677-FE47-75FA80DDAA92}"/>
              </a:ext>
            </a:extLst>
          </p:cNvPr>
          <p:cNvGraphicFramePr>
            <a:graphicFrameLocks noGrp="1"/>
          </p:cNvGraphicFramePr>
          <p:nvPr>
            <p:ph idx="1"/>
            <p:extLst>
              <p:ext uri="{D42A27DB-BD31-4B8C-83A1-F6EECF244321}">
                <p14:modId xmlns:p14="http://schemas.microsoft.com/office/powerpoint/2010/main" val="2020980885"/>
              </p:ext>
            </p:extLst>
          </p:nvPr>
        </p:nvGraphicFramePr>
        <p:xfrm>
          <a:off x="457200" y="1627913"/>
          <a:ext cx="8229600" cy="4846320"/>
        </p:xfrm>
        <a:graphic>
          <a:graphicData uri="http://schemas.openxmlformats.org/drawingml/2006/table">
            <a:tbl>
              <a:tblPr firstRow="1" bandRow="1">
                <a:tableStyleId>{5C22544A-7EE6-4342-B048-85BDC9FD1C3A}</a:tableStyleId>
              </a:tblPr>
              <a:tblGrid>
                <a:gridCol w="1842655">
                  <a:extLst>
                    <a:ext uri="{9D8B030D-6E8A-4147-A177-3AD203B41FA5}">
                      <a16:colId xmlns:a16="http://schemas.microsoft.com/office/drawing/2014/main" val="2133903975"/>
                    </a:ext>
                  </a:extLst>
                </a:gridCol>
                <a:gridCol w="1330036">
                  <a:extLst>
                    <a:ext uri="{9D8B030D-6E8A-4147-A177-3AD203B41FA5}">
                      <a16:colId xmlns:a16="http://schemas.microsoft.com/office/drawing/2014/main" val="3621300763"/>
                    </a:ext>
                  </a:extLst>
                </a:gridCol>
                <a:gridCol w="1496291">
                  <a:extLst>
                    <a:ext uri="{9D8B030D-6E8A-4147-A177-3AD203B41FA5}">
                      <a16:colId xmlns:a16="http://schemas.microsoft.com/office/drawing/2014/main" val="2168920873"/>
                    </a:ext>
                  </a:extLst>
                </a:gridCol>
                <a:gridCol w="1914698">
                  <a:extLst>
                    <a:ext uri="{9D8B030D-6E8A-4147-A177-3AD203B41FA5}">
                      <a16:colId xmlns:a16="http://schemas.microsoft.com/office/drawing/2014/main" val="1081737432"/>
                    </a:ext>
                  </a:extLst>
                </a:gridCol>
                <a:gridCol w="1645920">
                  <a:extLst>
                    <a:ext uri="{9D8B030D-6E8A-4147-A177-3AD203B41FA5}">
                      <a16:colId xmlns:a16="http://schemas.microsoft.com/office/drawing/2014/main" val="313225334"/>
                    </a:ext>
                  </a:extLst>
                </a:gridCol>
              </a:tblGrid>
              <a:tr h="370840">
                <a:tc>
                  <a:txBody>
                    <a:bodyPr/>
                    <a:lstStyle/>
                    <a:p>
                      <a:pPr algn="ctr"/>
                      <a:r>
                        <a:rPr lang="en-US" sz="2400" dirty="0"/>
                        <a:t>CPA Category</a:t>
                      </a:r>
                    </a:p>
                  </a:txBody>
                  <a:tcPr/>
                </a:tc>
                <a:tc>
                  <a:txBody>
                    <a:bodyPr/>
                    <a:lstStyle/>
                    <a:p>
                      <a:pPr algn="ctr"/>
                      <a:r>
                        <a:rPr lang="en-US" sz="2400" dirty="0"/>
                        <a:t>Total Number of Grants</a:t>
                      </a:r>
                    </a:p>
                  </a:txBody>
                  <a:tcPr/>
                </a:tc>
                <a:tc>
                  <a:txBody>
                    <a:bodyPr/>
                    <a:lstStyle/>
                    <a:p>
                      <a:pPr algn="ctr"/>
                      <a:r>
                        <a:rPr lang="en-US" sz="2400" dirty="0"/>
                        <a:t>Per Cent of Total Number</a:t>
                      </a:r>
                    </a:p>
                  </a:txBody>
                  <a:tcPr/>
                </a:tc>
                <a:tc>
                  <a:txBody>
                    <a:bodyPr/>
                    <a:lstStyle/>
                    <a:p>
                      <a:pPr algn="ctr"/>
                      <a:r>
                        <a:rPr lang="en-US" sz="2400" dirty="0"/>
                        <a:t>Dollars of Grants</a:t>
                      </a:r>
                    </a:p>
                  </a:txBody>
                  <a:tcPr/>
                </a:tc>
                <a:tc>
                  <a:txBody>
                    <a:bodyPr/>
                    <a:lstStyle/>
                    <a:p>
                      <a:pPr algn="ctr"/>
                      <a:r>
                        <a:rPr lang="en-US" sz="2400" dirty="0"/>
                        <a:t>Per Cent of Total Dollars</a:t>
                      </a:r>
                    </a:p>
                  </a:txBody>
                  <a:tcPr/>
                </a:tc>
                <a:extLst>
                  <a:ext uri="{0D108BD9-81ED-4DB2-BD59-A6C34878D82A}">
                    <a16:rowId xmlns:a16="http://schemas.microsoft.com/office/drawing/2014/main" val="2265710154"/>
                  </a:ext>
                </a:extLst>
              </a:tr>
              <a:tr h="370840">
                <a:tc>
                  <a:txBody>
                    <a:bodyPr/>
                    <a:lstStyle/>
                    <a:p>
                      <a:pPr algn="ctr"/>
                      <a:r>
                        <a:rPr lang="en-US" sz="2400" b="1" dirty="0"/>
                        <a:t>Open Space and Recreation</a:t>
                      </a:r>
                    </a:p>
                  </a:txBody>
                  <a:tcPr/>
                </a:tc>
                <a:tc>
                  <a:txBody>
                    <a:bodyPr/>
                    <a:lstStyle/>
                    <a:p>
                      <a:pPr algn="ctr"/>
                      <a:r>
                        <a:rPr lang="en-US" sz="2400" b="1" dirty="0"/>
                        <a:t>32</a:t>
                      </a:r>
                    </a:p>
                    <a:p>
                      <a:pPr algn="ctr"/>
                      <a:endParaRPr lang="en-US" sz="2400" b="1" dirty="0"/>
                    </a:p>
                  </a:txBody>
                  <a:tcPr/>
                </a:tc>
                <a:tc>
                  <a:txBody>
                    <a:bodyPr/>
                    <a:lstStyle/>
                    <a:p>
                      <a:pPr algn="ctr"/>
                      <a:r>
                        <a:rPr lang="en-US" sz="2400" b="1" dirty="0"/>
                        <a:t>33%</a:t>
                      </a:r>
                    </a:p>
                  </a:txBody>
                  <a:tcPr/>
                </a:tc>
                <a:tc>
                  <a:txBody>
                    <a:bodyPr/>
                    <a:lstStyle/>
                    <a:p>
                      <a:pPr algn="ctr"/>
                      <a:r>
                        <a:rPr lang="en-US" sz="2400" b="1" dirty="0"/>
                        <a:t>$5.5M</a:t>
                      </a:r>
                    </a:p>
                  </a:txBody>
                  <a:tcPr/>
                </a:tc>
                <a:tc>
                  <a:txBody>
                    <a:bodyPr/>
                    <a:lstStyle/>
                    <a:p>
                      <a:pPr algn="ctr"/>
                      <a:r>
                        <a:rPr lang="en-US" sz="2400" b="1" dirty="0"/>
                        <a:t>35%</a:t>
                      </a:r>
                    </a:p>
                  </a:txBody>
                  <a:tcPr/>
                </a:tc>
                <a:extLst>
                  <a:ext uri="{0D108BD9-81ED-4DB2-BD59-A6C34878D82A}">
                    <a16:rowId xmlns:a16="http://schemas.microsoft.com/office/drawing/2014/main" val="3664805930"/>
                  </a:ext>
                </a:extLst>
              </a:tr>
              <a:tr h="370840">
                <a:tc>
                  <a:txBody>
                    <a:bodyPr/>
                    <a:lstStyle/>
                    <a:p>
                      <a:pPr algn="ctr"/>
                      <a:r>
                        <a:rPr lang="en-US" sz="2400" b="1" dirty="0"/>
                        <a:t>Historic Preservation</a:t>
                      </a:r>
                    </a:p>
                  </a:txBody>
                  <a:tcPr/>
                </a:tc>
                <a:tc>
                  <a:txBody>
                    <a:bodyPr/>
                    <a:lstStyle/>
                    <a:p>
                      <a:pPr algn="ctr"/>
                      <a:r>
                        <a:rPr lang="en-US" sz="2400" b="1" dirty="0"/>
                        <a:t>50</a:t>
                      </a:r>
                    </a:p>
                  </a:txBody>
                  <a:tcPr/>
                </a:tc>
                <a:tc>
                  <a:txBody>
                    <a:bodyPr/>
                    <a:lstStyle/>
                    <a:p>
                      <a:pPr algn="ctr"/>
                      <a:r>
                        <a:rPr lang="en-US" sz="2400" b="1" dirty="0"/>
                        <a:t>51%</a:t>
                      </a:r>
                    </a:p>
                  </a:txBody>
                  <a:tcPr/>
                </a:tc>
                <a:tc>
                  <a:txBody>
                    <a:bodyPr/>
                    <a:lstStyle/>
                    <a:p>
                      <a:pPr algn="ctr"/>
                      <a:r>
                        <a:rPr lang="en-US" sz="2400" b="1" dirty="0"/>
                        <a:t>$8.1M</a:t>
                      </a:r>
                    </a:p>
                  </a:txBody>
                  <a:tcPr/>
                </a:tc>
                <a:tc>
                  <a:txBody>
                    <a:bodyPr/>
                    <a:lstStyle/>
                    <a:p>
                      <a:pPr algn="ctr"/>
                      <a:r>
                        <a:rPr lang="en-US" sz="2400" b="1" dirty="0"/>
                        <a:t>51%</a:t>
                      </a:r>
                    </a:p>
                  </a:txBody>
                  <a:tcPr/>
                </a:tc>
                <a:extLst>
                  <a:ext uri="{0D108BD9-81ED-4DB2-BD59-A6C34878D82A}">
                    <a16:rowId xmlns:a16="http://schemas.microsoft.com/office/drawing/2014/main" val="2437280187"/>
                  </a:ext>
                </a:extLst>
              </a:tr>
              <a:tr h="370840">
                <a:tc>
                  <a:txBody>
                    <a:bodyPr/>
                    <a:lstStyle/>
                    <a:p>
                      <a:pPr algn="ctr"/>
                      <a:r>
                        <a:rPr lang="en-US" sz="2400" b="1" dirty="0"/>
                        <a:t>Community Housing</a:t>
                      </a:r>
                    </a:p>
                  </a:txBody>
                  <a:tcPr/>
                </a:tc>
                <a:tc>
                  <a:txBody>
                    <a:bodyPr/>
                    <a:lstStyle/>
                    <a:p>
                      <a:pPr algn="ctr"/>
                      <a:r>
                        <a:rPr lang="en-US" sz="2400" b="1" dirty="0"/>
                        <a:t>16</a:t>
                      </a:r>
                    </a:p>
                  </a:txBody>
                  <a:tcPr/>
                </a:tc>
                <a:tc>
                  <a:txBody>
                    <a:bodyPr/>
                    <a:lstStyle/>
                    <a:p>
                      <a:pPr algn="ctr"/>
                      <a:r>
                        <a:rPr lang="en-US" sz="2400" b="1" dirty="0"/>
                        <a:t>16%</a:t>
                      </a:r>
                    </a:p>
                  </a:txBody>
                  <a:tcPr/>
                </a:tc>
                <a:tc>
                  <a:txBody>
                    <a:bodyPr/>
                    <a:lstStyle/>
                    <a:p>
                      <a:pPr algn="ctr"/>
                      <a:r>
                        <a:rPr lang="en-US" sz="2400" b="1" dirty="0"/>
                        <a:t>$2.2M</a:t>
                      </a:r>
                    </a:p>
                  </a:txBody>
                  <a:tcPr/>
                </a:tc>
                <a:tc>
                  <a:txBody>
                    <a:bodyPr/>
                    <a:lstStyle/>
                    <a:p>
                      <a:pPr algn="ctr"/>
                      <a:r>
                        <a:rPr lang="en-US" sz="2400" b="1" dirty="0"/>
                        <a:t>14%</a:t>
                      </a:r>
                    </a:p>
                  </a:txBody>
                  <a:tcPr/>
                </a:tc>
                <a:extLst>
                  <a:ext uri="{0D108BD9-81ED-4DB2-BD59-A6C34878D82A}">
                    <a16:rowId xmlns:a16="http://schemas.microsoft.com/office/drawing/2014/main" val="2681570930"/>
                  </a:ext>
                </a:extLst>
              </a:tr>
              <a:tr h="370840">
                <a:tc>
                  <a:txBody>
                    <a:bodyPr/>
                    <a:lstStyle/>
                    <a:p>
                      <a:pPr algn="ctr"/>
                      <a:r>
                        <a:rPr lang="en-US" sz="2400" b="1" dirty="0"/>
                        <a:t>Total</a:t>
                      </a:r>
                    </a:p>
                  </a:txBody>
                  <a:tcPr/>
                </a:tc>
                <a:tc>
                  <a:txBody>
                    <a:bodyPr/>
                    <a:lstStyle/>
                    <a:p>
                      <a:pPr algn="ctr"/>
                      <a:r>
                        <a:rPr lang="en-US" sz="2400" b="1" dirty="0"/>
                        <a:t>98</a:t>
                      </a:r>
                    </a:p>
                  </a:txBody>
                  <a:tcPr/>
                </a:tc>
                <a:tc>
                  <a:txBody>
                    <a:bodyPr/>
                    <a:lstStyle/>
                    <a:p>
                      <a:pPr algn="ctr"/>
                      <a:r>
                        <a:rPr lang="en-US" sz="2400" b="1" dirty="0"/>
                        <a:t>100%</a:t>
                      </a:r>
                    </a:p>
                  </a:txBody>
                  <a:tcPr/>
                </a:tc>
                <a:tc>
                  <a:txBody>
                    <a:bodyPr/>
                    <a:lstStyle/>
                    <a:p>
                      <a:pPr algn="ctr"/>
                      <a:r>
                        <a:rPr lang="en-US" sz="2400" b="1" dirty="0"/>
                        <a:t>$15.8M</a:t>
                      </a:r>
                    </a:p>
                  </a:txBody>
                  <a:tcPr/>
                </a:tc>
                <a:tc>
                  <a:txBody>
                    <a:bodyPr/>
                    <a:lstStyle/>
                    <a:p>
                      <a:pPr algn="ctr"/>
                      <a:r>
                        <a:rPr lang="en-US" sz="2400" b="1" dirty="0"/>
                        <a:t>100%</a:t>
                      </a:r>
                    </a:p>
                  </a:txBody>
                  <a:tcPr/>
                </a:tc>
                <a:extLst>
                  <a:ext uri="{0D108BD9-81ED-4DB2-BD59-A6C34878D82A}">
                    <a16:rowId xmlns:a16="http://schemas.microsoft.com/office/drawing/2014/main" val="1731429515"/>
                  </a:ext>
                </a:extLst>
              </a:tr>
            </a:tbl>
          </a:graphicData>
        </a:graphic>
      </p:graphicFrame>
      <p:sp>
        <p:nvSpPr>
          <p:cNvPr id="4" name="Slide Number Placeholder 3">
            <a:extLst>
              <a:ext uri="{FF2B5EF4-FFF2-40B4-BE49-F238E27FC236}">
                <a16:creationId xmlns:a16="http://schemas.microsoft.com/office/drawing/2014/main" id="{0A867303-7EE8-15F1-8ACE-B4DAFCD261D2}"/>
              </a:ext>
            </a:extLst>
          </p:cNvPr>
          <p:cNvSpPr>
            <a:spLocks noGrp="1"/>
          </p:cNvSpPr>
          <p:nvPr>
            <p:ph type="sldNum" sz="quarter" idx="12"/>
          </p:nvPr>
        </p:nvSpPr>
        <p:spPr/>
        <p:txBody>
          <a:bodyPr/>
          <a:lstStyle/>
          <a:p>
            <a:fld id="{5DEB4E47-02B2-F244-8EFB-FD6CD3166FF6}" type="slidenum">
              <a:rPr lang="en-US" smtClean="0"/>
              <a:t>19</a:t>
            </a:fld>
            <a:endParaRPr lang="en-US"/>
          </a:p>
        </p:txBody>
      </p:sp>
      <p:sp>
        <p:nvSpPr>
          <p:cNvPr id="5" name="Title 1">
            <a:extLst>
              <a:ext uri="{FF2B5EF4-FFF2-40B4-BE49-F238E27FC236}">
                <a16:creationId xmlns:a16="http://schemas.microsoft.com/office/drawing/2014/main" id="{3D118902-C3C3-60F5-5594-7BCBC4747DEB}"/>
              </a:ext>
            </a:extLst>
          </p:cNvPr>
          <p:cNvSpPr>
            <a:spLocks noGrp="1"/>
          </p:cNvSpPr>
          <p:nvPr>
            <p:ph type="title"/>
          </p:nvPr>
        </p:nvSpPr>
        <p:spPr>
          <a:xfrm>
            <a:off x="457200" y="301142"/>
            <a:ext cx="8229600" cy="1143000"/>
          </a:xfrm>
        </p:spPr>
        <p:txBody>
          <a:bodyPr>
            <a:normAutofit fontScale="90000"/>
          </a:bodyPr>
          <a:lstStyle/>
          <a:p>
            <a:r>
              <a:rPr lang="en-US" b="1" dirty="0"/>
              <a:t>Hamilton CPC 2026 Annual Meeting</a:t>
            </a:r>
            <a:br>
              <a:rPr lang="en-US" b="1" dirty="0"/>
            </a:br>
            <a:r>
              <a:rPr lang="en-US" sz="3600" b="1" dirty="0"/>
              <a:t>Historical Distribution of CPC Grants Since 2006</a:t>
            </a:r>
            <a:endParaRPr lang="en-US" sz="3600" dirty="0"/>
          </a:p>
        </p:txBody>
      </p:sp>
    </p:spTree>
    <p:extLst>
      <p:ext uri="{BB962C8B-B14F-4D97-AF65-F5344CB8AC3E}">
        <p14:creationId xmlns:p14="http://schemas.microsoft.com/office/powerpoint/2010/main" val="621611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78E04-EE2E-5E4A-8E1A-9200EEFAC630}"/>
              </a:ext>
            </a:extLst>
          </p:cNvPr>
          <p:cNvSpPr>
            <a:spLocks noGrp="1"/>
          </p:cNvSpPr>
          <p:nvPr>
            <p:ph type="title"/>
          </p:nvPr>
        </p:nvSpPr>
        <p:spPr>
          <a:xfrm>
            <a:off x="193964" y="-190572"/>
            <a:ext cx="8797636" cy="1143000"/>
          </a:xfrm>
        </p:spPr>
        <p:txBody>
          <a:bodyPr>
            <a:normAutofit/>
          </a:bodyPr>
          <a:lstStyle/>
          <a:p>
            <a:r>
              <a:rPr lang="en-US" sz="4000" b="1" dirty="0"/>
              <a:t>Hamilton CPC 2026 Annual Meeting</a:t>
            </a:r>
            <a:endParaRPr lang="en-US" sz="4000" dirty="0"/>
          </a:p>
        </p:txBody>
      </p:sp>
      <p:sp>
        <p:nvSpPr>
          <p:cNvPr id="3" name="Content Placeholder 2">
            <a:extLst>
              <a:ext uri="{FF2B5EF4-FFF2-40B4-BE49-F238E27FC236}">
                <a16:creationId xmlns:a16="http://schemas.microsoft.com/office/drawing/2014/main" id="{04CA2F56-8E44-D24B-8117-5A17B8D21B05}"/>
              </a:ext>
            </a:extLst>
          </p:cNvPr>
          <p:cNvSpPr>
            <a:spLocks noGrp="1"/>
          </p:cNvSpPr>
          <p:nvPr>
            <p:ph idx="1"/>
          </p:nvPr>
        </p:nvSpPr>
        <p:spPr>
          <a:xfrm>
            <a:off x="749300" y="620667"/>
            <a:ext cx="7937500" cy="6266208"/>
          </a:xfrm>
        </p:spPr>
        <p:txBody>
          <a:bodyPr>
            <a:noAutofit/>
          </a:bodyPr>
          <a:lstStyle/>
          <a:p>
            <a:pPr marL="0" indent="0">
              <a:buNone/>
            </a:pPr>
            <a:endParaRPr lang="en-US" sz="2800" b="1" dirty="0"/>
          </a:p>
          <a:p>
            <a:pPr marL="0" indent="0">
              <a:buNone/>
            </a:pPr>
            <a:r>
              <a:rPr lang="en-US" sz="2800" b="1" dirty="0"/>
              <a:t>Grants approved this past Fiscal Year FY26:</a:t>
            </a:r>
          </a:p>
          <a:p>
            <a:pPr marL="0" indent="0">
              <a:buNone/>
            </a:pPr>
            <a:r>
              <a:rPr lang="en-US" sz="2800" b="1" dirty="0"/>
              <a:t>One grant approved at the 2025 December STM</a:t>
            </a:r>
            <a:endParaRPr lang="en-US" sz="2800" dirty="0"/>
          </a:p>
          <a:p>
            <a:pPr lvl="1">
              <a:spcBef>
                <a:spcPts val="0"/>
              </a:spcBef>
              <a:buFont typeface="Arial" panose="020B0604020202020204" pitchFamily="34" charset="0"/>
              <a:buChar char="•"/>
              <a:tabLst>
                <a:tab pos="228600" algn="l"/>
                <a:tab pos="457200" algn="l"/>
              </a:tabLst>
            </a:pPr>
            <a:endParaRPr lang="en-US" sz="2400" b="1" dirty="0"/>
          </a:p>
          <a:p>
            <a:pPr marL="0" indent="0">
              <a:buNone/>
            </a:pPr>
            <a:r>
              <a:rPr lang="en-US" sz="2400" b="1" dirty="0"/>
              <a:t>	</a:t>
            </a:r>
          </a:p>
          <a:p>
            <a:pPr marL="457200" lvl="1" indent="0">
              <a:buNone/>
            </a:pPr>
            <a:endParaRPr lang="en-US" sz="2400" b="1" dirty="0"/>
          </a:p>
        </p:txBody>
      </p:sp>
      <p:sp>
        <p:nvSpPr>
          <p:cNvPr id="4" name="Slide Number Placeholder 3">
            <a:extLst>
              <a:ext uri="{FF2B5EF4-FFF2-40B4-BE49-F238E27FC236}">
                <a16:creationId xmlns:a16="http://schemas.microsoft.com/office/drawing/2014/main" id="{4FE66319-71AF-0C44-ACE9-CC522604E680}"/>
              </a:ext>
            </a:extLst>
          </p:cNvPr>
          <p:cNvSpPr>
            <a:spLocks noGrp="1"/>
          </p:cNvSpPr>
          <p:nvPr>
            <p:ph type="sldNum" sz="quarter" idx="12"/>
          </p:nvPr>
        </p:nvSpPr>
        <p:spPr/>
        <p:txBody>
          <a:bodyPr/>
          <a:lstStyle/>
          <a:p>
            <a:fld id="{5DEB4E47-02B2-F244-8EFB-FD6CD3166FF6}" type="slidenum">
              <a:rPr lang="en-US" smtClean="0"/>
              <a:t>20</a:t>
            </a:fld>
            <a:endParaRPr lang="en-US" dirty="0"/>
          </a:p>
        </p:txBody>
      </p:sp>
      <p:graphicFrame>
        <p:nvGraphicFramePr>
          <p:cNvPr id="6" name="Table 5">
            <a:extLst>
              <a:ext uri="{FF2B5EF4-FFF2-40B4-BE49-F238E27FC236}">
                <a16:creationId xmlns:a16="http://schemas.microsoft.com/office/drawing/2014/main" id="{0EE0FC75-EA8C-FB48-111F-4213A69F8E80}"/>
              </a:ext>
            </a:extLst>
          </p:cNvPr>
          <p:cNvGraphicFramePr>
            <a:graphicFrameLocks noGrp="1"/>
          </p:cNvGraphicFramePr>
          <p:nvPr>
            <p:extLst>
              <p:ext uri="{D42A27DB-BD31-4B8C-83A1-F6EECF244321}">
                <p14:modId xmlns:p14="http://schemas.microsoft.com/office/powerpoint/2010/main" val="1149995301"/>
              </p:ext>
            </p:extLst>
          </p:nvPr>
        </p:nvGraphicFramePr>
        <p:xfrm>
          <a:off x="457200" y="2686678"/>
          <a:ext cx="8343900" cy="2011680"/>
        </p:xfrm>
        <a:graphic>
          <a:graphicData uri="http://schemas.openxmlformats.org/drawingml/2006/table">
            <a:tbl>
              <a:tblPr firstRow="1" bandRow="1">
                <a:tableStyleId>{5C22544A-7EE6-4342-B048-85BDC9FD1C3A}</a:tableStyleId>
              </a:tblPr>
              <a:tblGrid>
                <a:gridCol w="2781300">
                  <a:extLst>
                    <a:ext uri="{9D8B030D-6E8A-4147-A177-3AD203B41FA5}">
                      <a16:colId xmlns:a16="http://schemas.microsoft.com/office/drawing/2014/main" val="2309194812"/>
                    </a:ext>
                  </a:extLst>
                </a:gridCol>
                <a:gridCol w="2781300">
                  <a:extLst>
                    <a:ext uri="{9D8B030D-6E8A-4147-A177-3AD203B41FA5}">
                      <a16:colId xmlns:a16="http://schemas.microsoft.com/office/drawing/2014/main" val="660212448"/>
                    </a:ext>
                  </a:extLst>
                </a:gridCol>
                <a:gridCol w="2781300">
                  <a:extLst>
                    <a:ext uri="{9D8B030D-6E8A-4147-A177-3AD203B41FA5}">
                      <a16:colId xmlns:a16="http://schemas.microsoft.com/office/drawing/2014/main" val="1187697005"/>
                    </a:ext>
                  </a:extLst>
                </a:gridCol>
              </a:tblGrid>
              <a:tr h="0">
                <a:tc>
                  <a:txBody>
                    <a:bodyPr/>
                    <a:lstStyle/>
                    <a:p>
                      <a:pPr algn="ctr"/>
                      <a:r>
                        <a:rPr lang="en-US" sz="2400" dirty="0"/>
                        <a:t>Project</a:t>
                      </a:r>
                    </a:p>
                  </a:txBody>
                  <a:tcPr/>
                </a:tc>
                <a:tc>
                  <a:txBody>
                    <a:bodyPr/>
                    <a:lstStyle/>
                    <a:p>
                      <a:pPr algn="ctr"/>
                      <a:r>
                        <a:rPr lang="en-US" sz="2400" dirty="0"/>
                        <a:t>CPA Category</a:t>
                      </a:r>
                    </a:p>
                  </a:txBody>
                  <a:tcPr/>
                </a:tc>
                <a:tc>
                  <a:txBody>
                    <a:bodyPr/>
                    <a:lstStyle/>
                    <a:p>
                      <a:pPr algn="ctr"/>
                      <a:r>
                        <a:rPr lang="en-US" sz="2400" dirty="0"/>
                        <a:t>Amount</a:t>
                      </a:r>
                    </a:p>
                  </a:txBody>
                  <a:tcPr/>
                </a:tc>
                <a:extLst>
                  <a:ext uri="{0D108BD9-81ED-4DB2-BD59-A6C34878D82A}">
                    <a16:rowId xmlns:a16="http://schemas.microsoft.com/office/drawing/2014/main" val="1120781594"/>
                  </a:ext>
                </a:extLst>
              </a:tr>
              <a:tr h="370840">
                <a:tc>
                  <a:txBody>
                    <a:bodyPr/>
                    <a:lstStyle/>
                    <a:p>
                      <a:pPr algn="ctr"/>
                      <a:r>
                        <a:rPr lang="en-US" sz="2400" b="1" dirty="0"/>
                        <a:t>Town Hall Renovation, Addition, and Preservation Project</a:t>
                      </a:r>
                    </a:p>
                  </a:txBody>
                  <a:tcPr/>
                </a:tc>
                <a:tc>
                  <a:txBody>
                    <a:bodyPr/>
                    <a:lstStyle/>
                    <a:p>
                      <a:pPr algn="ctr"/>
                      <a:r>
                        <a:rPr lang="en-US" sz="2400" b="1" dirty="0"/>
                        <a:t>Historical Preservation</a:t>
                      </a:r>
                    </a:p>
                  </a:txBody>
                  <a:tcPr/>
                </a:tc>
                <a:tc>
                  <a:txBody>
                    <a:bodyPr/>
                    <a:lstStyle/>
                    <a:p>
                      <a:pPr algn="ctr"/>
                      <a:endParaRPr lang="en-US" sz="2400" b="1" dirty="0"/>
                    </a:p>
                    <a:p>
                      <a:pPr algn="ctr"/>
                      <a:r>
                        <a:rPr lang="en-US" sz="2400" b="1" dirty="0"/>
                        <a:t>$250,000</a:t>
                      </a:r>
                    </a:p>
                  </a:txBody>
                  <a:tcPr/>
                </a:tc>
                <a:extLst>
                  <a:ext uri="{0D108BD9-81ED-4DB2-BD59-A6C34878D82A}">
                    <a16:rowId xmlns:a16="http://schemas.microsoft.com/office/drawing/2014/main" val="603431216"/>
                  </a:ext>
                </a:extLst>
              </a:tr>
            </a:tbl>
          </a:graphicData>
        </a:graphic>
      </p:graphicFrame>
    </p:spTree>
    <p:extLst>
      <p:ext uri="{BB962C8B-B14F-4D97-AF65-F5344CB8AC3E}">
        <p14:creationId xmlns:p14="http://schemas.microsoft.com/office/powerpoint/2010/main" val="715937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78E04-EE2E-5E4A-8E1A-9200EEFAC630}"/>
              </a:ext>
            </a:extLst>
          </p:cNvPr>
          <p:cNvSpPr>
            <a:spLocks noGrp="1"/>
          </p:cNvSpPr>
          <p:nvPr>
            <p:ph type="title"/>
          </p:nvPr>
        </p:nvSpPr>
        <p:spPr>
          <a:xfrm>
            <a:off x="193964" y="-190572"/>
            <a:ext cx="8797636" cy="1143000"/>
          </a:xfrm>
        </p:spPr>
        <p:txBody>
          <a:bodyPr>
            <a:normAutofit/>
          </a:bodyPr>
          <a:lstStyle/>
          <a:p>
            <a:r>
              <a:rPr lang="en-US" sz="4000" b="1" dirty="0"/>
              <a:t>Hamilton CPC 2026 Annual Meeting</a:t>
            </a:r>
            <a:endParaRPr lang="en-US" sz="4000" dirty="0"/>
          </a:p>
        </p:txBody>
      </p:sp>
      <p:sp>
        <p:nvSpPr>
          <p:cNvPr id="3" name="Content Placeholder 2">
            <a:extLst>
              <a:ext uri="{FF2B5EF4-FFF2-40B4-BE49-F238E27FC236}">
                <a16:creationId xmlns:a16="http://schemas.microsoft.com/office/drawing/2014/main" id="{04CA2F56-8E44-D24B-8117-5A17B8D21B05}"/>
              </a:ext>
            </a:extLst>
          </p:cNvPr>
          <p:cNvSpPr>
            <a:spLocks noGrp="1"/>
          </p:cNvSpPr>
          <p:nvPr>
            <p:ph idx="1"/>
          </p:nvPr>
        </p:nvSpPr>
        <p:spPr>
          <a:xfrm>
            <a:off x="457200" y="812800"/>
            <a:ext cx="8534400" cy="5657391"/>
          </a:xfrm>
        </p:spPr>
        <p:txBody>
          <a:bodyPr>
            <a:noAutofit/>
          </a:bodyPr>
          <a:lstStyle/>
          <a:p>
            <a:pPr marL="0" indent="0">
              <a:buNone/>
            </a:pPr>
            <a:r>
              <a:rPr lang="en-US" b="1" dirty="0"/>
              <a:t>Current Open CPA Grants</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t> </a:t>
            </a:r>
          </a:p>
          <a:p>
            <a:pPr marL="0" indent="0">
              <a:buNone/>
            </a:pPr>
            <a:r>
              <a:rPr lang="en-US" kern="50" dirty="0">
                <a:solidFill>
                  <a:srgbClr val="000000"/>
                </a:solidFill>
                <a:ea typeface="Calibri" panose="020F0502020204030204" pitchFamily="34" charset="0"/>
                <a:cs typeface="Times New Roman" panose="02020603050405020304" pitchFamily="18" charset="0"/>
              </a:rPr>
              <a:t> </a:t>
            </a:r>
            <a:endParaRPr lang="en-US" sz="2800" dirty="0"/>
          </a:p>
          <a:p>
            <a:pPr marL="0" indent="0">
              <a:buNone/>
            </a:pPr>
            <a:endParaRPr lang="en-US" sz="2400" b="1" dirty="0"/>
          </a:p>
          <a:p>
            <a:pPr marL="0" indent="0">
              <a:buNone/>
            </a:pPr>
            <a:r>
              <a:rPr lang="en-US" sz="2400" b="1" dirty="0"/>
              <a:t>	</a:t>
            </a:r>
          </a:p>
          <a:p>
            <a:pPr marL="457200" lvl="1" indent="0">
              <a:buNone/>
            </a:pPr>
            <a:endParaRPr lang="en-US" sz="2400" b="1" dirty="0"/>
          </a:p>
        </p:txBody>
      </p:sp>
      <p:sp>
        <p:nvSpPr>
          <p:cNvPr id="4" name="Slide Number Placeholder 3">
            <a:extLst>
              <a:ext uri="{FF2B5EF4-FFF2-40B4-BE49-F238E27FC236}">
                <a16:creationId xmlns:a16="http://schemas.microsoft.com/office/drawing/2014/main" id="{4FE66319-71AF-0C44-ACE9-CC522604E680}"/>
              </a:ext>
            </a:extLst>
          </p:cNvPr>
          <p:cNvSpPr>
            <a:spLocks noGrp="1"/>
          </p:cNvSpPr>
          <p:nvPr>
            <p:ph type="sldNum" sz="quarter" idx="12"/>
          </p:nvPr>
        </p:nvSpPr>
        <p:spPr/>
        <p:txBody>
          <a:bodyPr/>
          <a:lstStyle/>
          <a:p>
            <a:fld id="{5DEB4E47-02B2-F244-8EFB-FD6CD3166FF6}" type="slidenum">
              <a:rPr lang="en-US" smtClean="0"/>
              <a:t>21</a:t>
            </a:fld>
            <a:endParaRPr lang="en-US" dirty="0"/>
          </a:p>
        </p:txBody>
      </p:sp>
      <p:graphicFrame>
        <p:nvGraphicFramePr>
          <p:cNvPr id="6" name="Table 5">
            <a:extLst>
              <a:ext uri="{FF2B5EF4-FFF2-40B4-BE49-F238E27FC236}">
                <a16:creationId xmlns:a16="http://schemas.microsoft.com/office/drawing/2014/main" id="{20F6638A-52F2-BA21-6F43-36610F533FEC}"/>
              </a:ext>
            </a:extLst>
          </p:cNvPr>
          <p:cNvGraphicFramePr>
            <a:graphicFrameLocks noGrp="1"/>
          </p:cNvGraphicFramePr>
          <p:nvPr>
            <p:extLst>
              <p:ext uri="{D42A27DB-BD31-4B8C-83A1-F6EECF244321}">
                <p14:modId xmlns:p14="http://schemas.microsoft.com/office/powerpoint/2010/main" val="1463141434"/>
              </p:ext>
            </p:extLst>
          </p:nvPr>
        </p:nvGraphicFramePr>
        <p:xfrm>
          <a:off x="457200" y="1650123"/>
          <a:ext cx="8039100" cy="4151114"/>
        </p:xfrm>
        <a:graphic>
          <a:graphicData uri="http://schemas.openxmlformats.org/drawingml/2006/table">
            <a:tbl>
              <a:tblPr firstRow="1" bandRow="1">
                <a:tableStyleId>{5C22544A-7EE6-4342-B048-85BDC9FD1C3A}</a:tableStyleId>
              </a:tblPr>
              <a:tblGrid>
                <a:gridCol w="4019550">
                  <a:extLst>
                    <a:ext uri="{9D8B030D-6E8A-4147-A177-3AD203B41FA5}">
                      <a16:colId xmlns:a16="http://schemas.microsoft.com/office/drawing/2014/main" val="1859035016"/>
                    </a:ext>
                  </a:extLst>
                </a:gridCol>
                <a:gridCol w="4019550">
                  <a:extLst>
                    <a:ext uri="{9D8B030D-6E8A-4147-A177-3AD203B41FA5}">
                      <a16:colId xmlns:a16="http://schemas.microsoft.com/office/drawing/2014/main" val="3607108041"/>
                    </a:ext>
                  </a:extLst>
                </a:gridCol>
              </a:tblGrid>
              <a:tr h="770979">
                <a:tc>
                  <a:txBody>
                    <a:bodyPr/>
                    <a:lstStyle/>
                    <a:p>
                      <a:pPr algn="ctr"/>
                      <a:r>
                        <a:rPr lang="en-US" sz="2400" dirty="0"/>
                        <a:t>Project</a:t>
                      </a:r>
                    </a:p>
                  </a:txBody>
                  <a:tcPr/>
                </a:tc>
                <a:tc>
                  <a:txBody>
                    <a:bodyPr/>
                    <a:lstStyle/>
                    <a:p>
                      <a:pPr algn="ctr"/>
                      <a:r>
                        <a:rPr lang="en-US" sz="2400" dirty="0"/>
                        <a:t>Amount</a:t>
                      </a:r>
                    </a:p>
                  </a:txBody>
                  <a:tcPr/>
                </a:tc>
                <a:extLst>
                  <a:ext uri="{0D108BD9-81ED-4DB2-BD59-A6C34878D82A}">
                    <a16:rowId xmlns:a16="http://schemas.microsoft.com/office/drawing/2014/main" val="1117204124"/>
                  </a:ext>
                </a:extLst>
              </a:tr>
              <a:tr h="1523421">
                <a:tc>
                  <a:txBody>
                    <a:bodyPr/>
                    <a:lstStyle/>
                    <a:p>
                      <a:pPr algn="ctr"/>
                      <a:r>
                        <a:rPr lang="en-US" sz="2400" b="1" dirty="0"/>
                        <a:t>Hamilton Town Hall Renovation, Addition, and Preservation</a:t>
                      </a:r>
                    </a:p>
                  </a:txBody>
                  <a:tcPr/>
                </a:tc>
                <a:tc>
                  <a:txBody>
                    <a:bodyPr/>
                    <a:lstStyle/>
                    <a:p>
                      <a:pPr algn="ctr"/>
                      <a:r>
                        <a:rPr lang="en-US" sz="2400" b="1" dirty="0"/>
                        <a:t>$6.725M: Total of 8 grants = </a:t>
                      </a:r>
                    </a:p>
                    <a:p>
                      <a:pPr algn="ctr"/>
                      <a:r>
                        <a:rPr lang="en-US" sz="2400" b="1" dirty="0"/>
                        <a:t>$75k, $150k, $250k – Design</a:t>
                      </a:r>
                    </a:p>
                    <a:p>
                      <a:pPr algn="ctr"/>
                      <a:r>
                        <a:rPr lang="en-US" sz="2400" b="1" dirty="0"/>
                        <a:t>$3M, $1M, $1.5M – Bonds</a:t>
                      </a:r>
                    </a:p>
                    <a:p>
                      <a:pPr algn="ctr"/>
                      <a:r>
                        <a:rPr lang="en-US" sz="2400" b="1" dirty="0"/>
                        <a:t>$500k, $250k</a:t>
                      </a:r>
                    </a:p>
                  </a:txBody>
                  <a:tcPr/>
                </a:tc>
                <a:extLst>
                  <a:ext uri="{0D108BD9-81ED-4DB2-BD59-A6C34878D82A}">
                    <a16:rowId xmlns:a16="http://schemas.microsoft.com/office/drawing/2014/main" val="2045032181"/>
                  </a:ext>
                </a:extLst>
              </a:tr>
              <a:tr h="770979">
                <a:tc>
                  <a:txBody>
                    <a:bodyPr/>
                    <a:lstStyle/>
                    <a:p>
                      <a:pPr algn="ctr"/>
                      <a:r>
                        <a:rPr lang="en-US" sz="2400" b="1" dirty="0"/>
                        <a:t>Asbury Common</a:t>
                      </a:r>
                    </a:p>
                  </a:txBody>
                  <a:tcPr/>
                </a:tc>
                <a:tc>
                  <a:txBody>
                    <a:bodyPr/>
                    <a:lstStyle/>
                    <a:p>
                      <a:pPr algn="ctr"/>
                      <a:r>
                        <a:rPr lang="en-US" sz="2400" b="1" dirty="0"/>
                        <a:t>$500K</a:t>
                      </a:r>
                    </a:p>
                  </a:txBody>
                  <a:tcPr/>
                </a:tc>
                <a:extLst>
                  <a:ext uri="{0D108BD9-81ED-4DB2-BD59-A6C34878D82A}">
                    <a16:rowId xmlns:a16="http://schemas.microsoft.com/office/drawing/2014/main" val="3309835076"/>
                  </a:ext>
                </a:extLst>
              </a:tr>
              <a:tr h="1054676">
                <a:tc>
                  <a:txBody>
                    <a:bodyPr/>
                    <a:lstStyle/>
                    <a:p>
                      <a:pPr algn="ctr"/>
                      <a:r>
                        <a:rPr lang="en-US" sz="2400" b="1" dirty="0"/>
                        <a:t>Housing Production Plan Update</a:t>
                      </a:r>
                    </a:p>
                  </a:txBody>
                  <a:tcPr/>
                </a:tc>
                <a:tc>
                  <a:txBody>
                    <a:bodyPr/>
                    <a:lstStyle/>
                    <a:p>
                      <a:pPr algn="ctr"/>
                      <a:r>
                        <a:rPr lang="en-US" sz="2400" b="1" dirty="0"/>
                        <a:t>$40K</a:t>
                      </a:r>
                    </a:p>
                  </a:txBody>
                  <a:tcPr/>
                </a:tc>
                <a:extLst>
                  <a:ext uri="{0D108BD9-81ED-4DB2-BD59-A6C34878D82A}">
                    <a16:rowId xmlns:a16="http://schemas.microsoft.com/office/drawing/2014/main" val="3254141071"/>
                  </a:ext>
                </a:extLst>
              </a:tr>
            </a:tbl>
          </a:graphicData>
        </a:graphic>
      </p:graphicFrame>
    </p:spTree>
    <p:extLst>
      <p:ext uri="{BB962C8B-B14F-4D97-AF65-F5344CB8AC3E}">
        <p14:creationId xmlns:p14="http://schemas.microsoft.com/office/powerpoint/2010/main" val="804614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674"/>
            <a:ext cx="8229600" cy="1143000"/>
          </a:xfrm>
        </p:spPr>
        <p:txBody>
          <a:bodyPr>
            <a:normAutofit fontScale="90000"/>
          </a:bodyPr>
          <a:lstStyle/>
          <a:p>
            <a:r>
              <a:rPr lang="en-US" b="1" dirty="0"/>
              <a:t>Hamilton CPC 2026 Annual Meeting</a:t>
            </a:r>
            <a:endParaRPr lang="en-US" dirty="0"/>
          </a:p>
        </p:txBody>
      </p:sp>
      <p:sp>
        <p:nvSpPr>
          <p:cNvPr id="3" name="Content Placeholder 2"/>
          <p:cNvSpPr>
            <a:spLocks noGrp="1"/>
          </p:cNvSpPr>
          <p:nvPr>
            <p:ph idx="1"/>
          </p:nvPr>
        </p:nvSpPr>
        <p:spPr>
          <a:xfrm>
            <a:off x="92765" y="1166647"/>
            <a:ext cx="8918713" cy="4330263"/>
          </a:xfrm>
        </p:spPr>
        <p:txBody>
          <a:bodyPr>
            <a:normAutofit fontScale="62500" lnSpcReduction="20000"/>
          </a:bodyPr>
          <a:lstStyle/>
          <a:p>
            <a:pPr marL="0" indent="0">
              <a:buNone/>
            </a:pPr>
            <a:endParaRPr lang="en-US" sz="2900" b="1" dirty="0"/>
          </a:p>
          <a:p>
            <a:pPr marL="0" indent="0">
              <a:buNone/>
            </a:pPr>
            <a:r>
              <a:rPr lang="en-US" sz="5800" b="1" dirty="0"/>
              <a:t>CPC Outstanding Bonds: </a:t>
            </a:r>
          </a:p>
          <a:p>
            <a:pPr marL="0" indent="0">
              <a:buNone/>
            </a:pPr>
            <a:endParaRPr lang="en-US" sz="2900" b="1" dirty="0"/>
          </a:p>
          <a:p>
            <a:r>
              <a:rPr lang="en-US" sz="5800" b="1" dirty="0"/>
              <a:t>Sagamore Hill Conservation Project</a:t>
            </a:r>
          </a:p>
          <a:p>
            <a:pPr lvl="1"/>
            <a:r>
              <a:rPr lang="en-US" sz="5800" b="1" dirty="0"/>
              <a:t>FY 2027 Premium = $99,550k</a:t>
            </a:r>
          </a:p>
          <a:p>
            <a:pPr lvl="1"/>
            <a:r>
              <a:rPr lang="en-US" sz="5800" b="1" dirty="0"/>
              <a:t>Matures in 2032.  </a:t>
            </a:r>
          </a:p>
          <a:p>
            <a:pPr lvl="1"/>
            <a:r>
              <a:rPr lang="en-US" sz="5800" b="1" dirty="0"/>
              <a:t>Original 2015 CPA Grant was a $1.25M bond for 15 years plus $500k in cash</a:t>
            </a:r>
          </a:p>
          <a:p>
            <a:pPr marL="457200" lvl="1" indent="0">
              <a:buNone/>
            </a:pPr>
            <a:endParaRPr lang="en-US" sz="10800" dirty="0"/>
          </a:p>
          <a:p>
            <a:pPr marL="0" indent="0">
              <a:buNone/>
            </a:pPr>
            <a:endParaRPr lang="en-US" dirty="0"/>
          </a:p>
        </p:txBody>
      </p:sp>
      <p:sp>
        <p:nvSpPr>
          <p:cNvPr id="4" name="Slide Number Placeholder 3"/>
          <p:cNvSpPr>
            <a:spLocks noGrp="1"/>
          </p:cNvSpPr>
          <p:nvPr>
            <p:ph type="sldNum" sz="quarter" idx="12"/>
          </p:nvPr>
        </p:nvSpPr>
        <p:spPr/>
        <p:txBody>
          <a:bodyPr/>
          <a:lstStyle/>
          <a:p>
            <a:fld id="{5DEB4E47-02B2-F244-8EFB-FD6CD3166FF6}" type="slidenum">
              <a:rPr lang="en-US" smtClean="0"/>
              <a:t>22</a:t>
            </a:fld>
            <a:endParaRPr lang="en-US"/>
          </a:p>
        </p:txBody>
      </p:sp>
    </p:spTree>
    <p:extLst>
      <p:ext uri="{BB962C8B-B14F-4D97-AF65-F5344CB8AC3E}">
        <p14:creationId xmlns:p14="http://schemas.microsoft.com/office/powerpoint/2010/main" val="3584682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4BD30-7C21-16B1-B97C-E7832A5FC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5A638-0174-BC99-3F00-EFCD1A7664DF}"/>
              </a:ext>
            </a:extLst>
          </p:cNvPr>
          <p:cNvSpPr>
            <a:spLocks noGrp="1"/>
          </p:cNvSpPr>
          <p:nvPr>
            <p:ph type="title"/>
          </p:nvPr>
        </p:nvSpPr>
        <p:spPr>
          <a:xfrm>
            <a:off x="457200" y="-128674"/>
            <a:ext cx="8229600" cy="1143000"/>
          </a:xfrm>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16E6780D-4871-5390-7ABA-AB2E1B6955CA}"/>
              </a:ext>
            </a:extLst>
          </p:cNvPr>
          <p:cNvSpPr>
            <a:spLocks noGrp="1"/>
          </p:cNvSpPr>
          <p:nvPr>
            <p:ph idx="1"/>
          </p:nvPr>
        </p:nvSpPr>
        <p:spPr>
          <a:xfrm>
            <a:off x="92765" y="798786"/>
            <a:ext cx="8918713" cy="5719147"/>
          </a:xfrm>
        </p:spPr>
        <p:txBody>
          <a:bodyPr>
            <a:normAutofit fontScale="25000" lnSpcReduction="20000"/>
          </a:bodyPr>
          <a:lstStyle/>
          <a:p>
            <a:pPr marL="0" indent="0">
              <a:buNone/>
            </a:pPr>
            <a:endParaRPr lang="en-US" b="1" dirty="0"/>
          </a:p>
          <a:p>
            <a:pPr marL="0" indent="0">
              <a:buNone/>
            </a:pPr>
            <a:r>
              <a:rPr lang="en-US" sz="14400" b="1" dirty="0"/>
              <a:t>CPC Outstanding Bonds:</a:t>
            </a:r>
          </a:p>
          <a:p>
            <a:pPr marL="0" indent="0">
              <a:buNone/>
            </a:pPr>
            <a:endParaRPr lang="en-US" sz="4800" b="1" dirty="0"/>
          </a:p>
          <a:p>
            <a:r>
              <a:rPr lang="en-US" sz="11200" b="1" dirty="0"/>
              <a:t>Hamilton Town Hall Renovation, Addition, and Preservation Project (two 20-year bonds)</a:t>
            </a:r>
          </a:p>
          <a:p>
            <a:endParaRPr lang="en-US" sz="4000" b="1" dirty="0"/>
          </a:p>
          <a:p>
            <a:pPr lvl="1"/>
            <a:r>
              <a:rPr lang="en-US" sz="11200" b="1" dirty="0"/>
              <a:t>#1 - $4M - FY 2027 Premium =  $331,400 </a:t>
            </a:r>
          </a:p>
          <a:p>
            <a:pPr lvl="2"/>
            <a:r>
              <a:rPr lang="en-US" sz="11200" b="1" dirty="0"/>
              <a:t>Consists of a $3M grant (2020 STM) and </a:t>
            </a:r>
          </a:p>
          <a:p>
            <a:pPr marL="914400" lvl="2" indent="0">
              <a:buNone/>
            </a:pPr>
            <a:r>
              <a:rPr lang="en-US" sz="11200" b="1" dirty="0"/>
              <a:t>    $1M grant (2021 ATM) = $4M.</a:t>
            </a:r>
          </a:p>
          <a:p>
            <a:pPr lvl="2"/>
            <a:endParaRPr lang="en-US" sz="4000" b="1" dirty="0"/>
          </a:p>
          <a:p>
            <a:pPr lvl="1"/>
            <a:r>
              <a:rPr lang="en-US" sz="11200" b="1" dirty="0"/>
              <a:t>#2 - $1.5M - FY 2027 Premium =  $140,025</a:t>
            </a:r>
          </a:p>
          <a:p>
            <a:pPr lvl="2"/>
            <a:r>
              <a:rPr lang="en-US" sz="11200" b="1" dirty="0"/>
              <a:t>$1.5M grant (2024 STM)</a:t>
            </a:r>
          </a:p>
          <a:p>
            <a:pPr lvl="2"/>
            <a:endParaRPr lang="en-US" sz="4800" b="1" dirty="0"/>
          </a:p>
          <a:p>
            <a:pPr lvl="1"/>
            <a:r>
              <a:rPr lang="en-US" sz="10800" b="1" dirty="0"/>
              <a:t>Total of 8 CPA grants for project = $75k (2017) + </a:t>
            </a:r>
          </a:p>
          <a:p>
            <a:pPr marL="457200" lvl="1" indent="0">
              <a:buNone/>
            </a:pPr>
            <a:r>
              <a:rPr lang="en-US" sz="10800" b="1" dirty="0"/>
              <a:t>$150k (2019) + $250k (2019) + $3M (2020) + $1M (2021) + $500k (2023) + $1.5M (2024) + $250k (2025) = $6,725,000</a:t>
            </a:r>
          </a:p>
          <a:p>
            <a:pPr marL="457200" lvl="1" indent="0">
              <a:buNone/>
            </a:pPr>
            <a:endParaRPr lang="en-US" sz="10800" b="1" dirty="0"/>
          </a:p>
          <a:p>
            <a:pPr marL="0" indent="0">
              <a:buNone/>
            </a:pPr>
            <a:endParaRPr lang="en-US" dirty="0"/>
          </a:p>
        </p:txBody>
      </p:sp>
      <p:sp>
        <p:nvSpPr>
          <p:cNvPr id="4" name="Slide Number Placeholder 3">
            <a:extLst>
              <a:ext uri="{FF2B5EF4-FFF2-40B4-BE49-F238E27FC236}">
                <a16:creationId xmlns:a16="http://schemas.microsoft.com/office/drawing/2014/main" id="{8A3C0621-2EF4-41AC-E00D-612E005AC7EE}"/>
              </a:ext>
            </a:extLst>
          </p:cNvPr>
          <p:cNvSpPr>
            <a:spLocks noGrp="1"/>
          </p:cNvSpPr>
          <p:nvPr>
            <p:ph type="sldNum" sz="quarter" idx="12"/>
          </p:nvPr>
        </p:nvSpPr>
        <p:spPr/>
        <p:txBody>
          <a:bodyPr/>
          <a:lstStyle/>
          <a:p>
            <a:fld id="{5DEB4E47-02B2-F244-8EFB-FD6CD3166FF6}" type="slidenum">
              <a:rPr lang="en-US" smtClean="0"/>
              <a:t>23</a:t>
            </a:fld>
            <a:endParaRPr lang="en-US"/>
          </a:p>
        </p:txBody>
      </p:sp>
    </p:spTree>
    <p:extLst>
      <p:ext uri="{BB962C8B-B14F-4D97-AF65-F5344CB8AC3E}">
        <p14:creationId xmlns:p14="http://schemas.microsoft.com/office/powerpoint/2010/main" val="1913314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22D7C-8487-4329-78AF-8042755C8B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58BBE-814A-9FD3-D205-32CE6B3D16E7}"/>
              </a:ext>
            </a:extLst>
          </p:cNvPr>
          <p:cNvSpPr>
            <a:spLocks noGrp="1"/>
          </p:cNvSpPr>
          <p:nvPr>
            <p:ph type="title"/>
          </p:nvPr>
        </p:nvSpPr>
        <p:spPr>
          <a:xfrm>
            <a:off x="457200" y="-128674"/>
            <a:ext cx="8229600" cy="1143000"/>
          </a:xfrm>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C249C2B1-2853-650C-68CC-F11CB0A8EFA6}"/>
              </a:ext>
            </a:extLst>
          </p:cNvPr>
          <p:cNvSpPr>
            <a:spLocks noGrp="1"/>
          </p:cNvSpPr>
          <p:nvPr>
            <p:ph idx="1"/>
          </p:nvPr>
        </p:nvSpPr>
        <p:spPr>
          <a:xfrm>
            <a:off x="112816" y="746234"/>
            <a:ext cx="8918368" cy="5829243"/>
          </a:xfrm>
        </p:spPr>
        <p:txBody>
          <a:bodyPr>
            <a:normAutofit fontScale="92500"/>
          </a:bodyPr>
          <a:lstStyle/>
          <a:p>
            <a:pPr marL="0" indent="0">
              <a:buNone/>
            </a:pPr>
            <a:endParaRPr lang="en-US" sz="1100" b="1" dirty="0"/>
          </a:p>
          <a:p>
            <a:pPr marL="0" indent="0">
              <a:buNone/>
            </a:pPr>
            <a:r>
              <a:rPr lang="en-US" sz="3600" b="1" dirty="0"/>
              <a:t>Annual Bond Repayment Status FY27</a:t>
            </a:r>
          </a:p>
          <a:p>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2800" b="1" kern="100" dirty="0">
                <a:effectLst/>
                <a:latin typeface="Aptos" panose="020B0004020202020204" pitchFamily="34" charset="0"/>
                <a:ea typeface="Aptos" panose="020B0004020202020204" pitchFamily="34" charset="0"/>
                <a:cs typeface="Times New Roman" panose="02020603050405020304" pitchFamily="18" charset="0"/>
              </a:rPr>
              <a:t>Sagamore Hill @ $1.25M = $</a:t>
            </a:r>
            <a:r>
              <a:rPr lang="en-US" sz="2800" b="1" kern="100" dirty="0">
                <a:latin typeface="Aptos" panose="020B0004020202020204" pitchFamily="34" charset="0"/>
                <a:ea typeface="Aptos" panose="020B0004020202020204" pitchFamily="34" charset="0"/>
                <a:cs typeface="Times New Roman" panose="02020603050405020304" pitchFamily="18" charset="0"/>
              </a:rPr>
              <a:t>99.5</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k in FY27</a:t>
            </a:r>
          </a:p>
          <a:p>
            <a:pPr lvl="1"/>
            <a:r>
              <a:rPr lang="en-US" b="1" kern="100" dirty="0">
                <a:effectLst/>
                <a:latin typeface="Aptos" panose="020B0004020202020204" pitchFamily="34" charset="0"/>
                <a:ea typeface="Aptos" panose="020B0004020202020204" pitchFamily="34" charset="0"/>
                <a:cs typeface="Times New Roman" panose="02020603050405020304" pitchFamily="18" charset="0"/>
              </a:rPr>
              <a:t>15 yr. bond </a:t>
            </a:r>
            <a:r>
              <a:rPr lang="en-US" b="1" kern="100" dirty="0">
                <a:latin typeface="Aptos" panose="020B0004020202020204" pitchFamily="34" charset="0"/>
                <a:ea typeface="Aptos" panose="020B0004020202020204" pitchFamily="34" charset="0"/>
                <a:cs typeface="Times New Roman" panose="02020603050405020304" pitchFamily="18" charset="0"/>
              </a:rPr>
              <a:t>matures</a:t>
            </a:r>
            <a:r>
              <a:rPr lang="en-US" b="1" kern="100" dirty="0">
                <a:effectLst/>
                <a:latin typeface="Aptos" panose="020B0004020202020204" pitchFamily="34" charset="0"/>
                <a:ea typeface="Aptos" panose="020B0004020202020204" pitchFamily="34" charset="0"/>
                <a:cs typeface="Times New Roman" panose="02020603050405020304" pitchFamily="18" charset="0"/>
              </a:rPr>
              <a:t> in 2032 </a:t>
            </a:r>
            <a:r>
              <a:rPr lang="en-US" b="1" kern="100" dirty="0">
                <a:latin typeface="Aptos" panose="020B0004020202020204" pitchFamily="34" charset="0"/>
                <a:ea typeface="Aptos" panose="020B0004020202020204" pitchFamily="34" charset="0"/>
                <a:cs typeface="Times New Roman" panose="02020603050405020304" pitchFamily="18" charset="0"/>
              </a:rPr>
              <a:t>with</a:t>
            </a:r>
            <a:r>
              <a:rPr lang="en-US" b="1" kern="100" dirty="0">
                <a:effectLst/>
                <a:latin typeface="Aptos" panose="020B0004020202020204" pitchFamily="34" charset="0"/>
                <a:ea typeface="Aptos" panose="020B0004020202020204" pitchFamily="34" charset="0"/>
                <a:cs typeface="Times New Roman" panose="02020603050405020304" pitchFamily="18" charset="0"/>
              </a:rPr>
              <a:t> $82.4k final payment</a:t>
            </a:r>
          </a:p>
          <a:p>
            <a:r>
              <a:rPr lang="en-US" sz="2800" b="1" kern="100" dirty="0">
                <a:effectLst/>
                <a:latin typeface="Aptos" panose="020B0004020202020204" pitchFamily="34" charset="0"/>
                <a:ea typeface="Aptos" panose="020B0004020202020204" pitchFamily="34" charset="0"/>
                <a:cs typeface="Times New Roman" panose="02020603050405020304" pitchFamily="18" charset="0"/>
              </a:rPr>
              <a:t>Hamilton Town Hall #1 @ $4M  = $331.4k in FY27</a:t>
            </a:r>
          </a:p>
          <a:p>
            <a:pPr lvl="1"/>
            <a:r>
              <a:rPr lang="en-US" b="1" kern="100" dirty="0">
                <a:effectLst/>
                <a:latin typeface="Aptos" panose="020B0004020202020204" pitchFamily="34" charset="0"/>
                <a:ea typeface="Aptos" panose="020B0004020202020204" pitchFamily="34" charset="0"/>
                <a:cs typeface="Times New Roman" panose="02020603050405020304" pitchFamily="18" charset="0"/>
              </a:rPr>
              <a:t>20 yr. bond </a:t>
            </a:r>
            <a:r>
              <a:rPr lang="en-US" b="1" kern="100" dirty="0">
                <a:latin typeface="Aptos" panose="020B0004020202020204" pitchFamily="34" charset="0"/>
                <a:ea typeface="Aptos" panose="020B0004020202020204" pitchFamily="34" charset="0"/>
                <a:cs typeface="Times New Roman" panose="02020603050405020304" pitchFamily="18" charset="0"/>
              </a:rPr>
              <a:t>matures</a:t>
            </a:r>
            <a:r>
              <a:rPr lang="en-US" b="1" kern="100" dirty="0">
                <a:effectLst/>
                <a:latin typeface="Aptos" panose="020B0004020202020204" pitchFamily="34" charset="0"/>
                <a:ea typeface="Aptos" panose="020B0004020202020204" pitchFamily="34" charset="0"/>
                <a:cs typeface="Times New Roman" panose="02020603050405020304" pitchFamily="18" charset="0"/>
              </a:rPr>
              <a:t> in 2044 </a:t>
            </a:r>
            <a:r>
              <a:rPr lang="en-US" b="1" kern="100" dirty="0">
                <a:latin typeface="Aptos" panose="020B0004020202020204" pitchFamily="34" charset="0"/>
                <a:ea typeface="Aptos" panose="020B0004020202020204" pitchFamily="34" charset="0"/>
                <a:cs typeface="Times New Roman" panose="02020603050405020304" pitchFamily="18" charset="0"/>
              </a:rPr>
              <a:t>with</a:t>
            </a:r>
            <a:r>
              <a:rPr lang="en-US" b="1" kern="100" dirty="0">
                <a:effectLst/>
                <a:latin typeface="Aptos" panose="020B0004020202020204" pitchFamily="34" charset="0"/>
                <a:ea typeface="Aptos" panose="020B0004020202020204" pitchFamily="34" charset="0"/>
                <a:cs typeface="Times New Roman" panose="02020603050405020304" pitchFamily="18" charset="0"/>
              </a:rPr>
              <a:t> $187.2k final payment</a:t>
            </a:r>
          </a:p>
          <a:p>
            <a:r>
              <a:rPr lang="en-US" sz="2800" b="1" kern="100" dirty="0">
                <a:effectLst/>
                <a:latin typeface="Aptos" panose="020B0004020202020204" pitchFamily="34" charset="0"/>
                <a:ea typeface="Aptos" panose="020B0004020202020204" pitchFamily="34" charset="0"/>
                <a:cs typeface="Times New Roman" panose="02020603050405020304" pitchFamily="18" charset="0"/>
              </a:rPr>
              <a:t>Hamilton Town Hall #2 @ $1.5M = $140k in FY27 </a:t>
            </a:r>
            <a:endParaRPr lang="en-US" sz="2800" b="1" kern="100" dirty="0">
              <a:latin typeface="Aptos" panose="020B0004020202020204" pitchFamily="34" charset="0"/>
              <a:ea typeface="Aptos" panose="020B0004020202020204" pitchFamily="34" charset="0"/>
              <a:cs typeface="Times New Roman" panose="02020603050405020304" pitchFamily="18" charset="0"/>
            </a:endParaRPr>
          </a:p>
          <a:p>
            <a:pPr lvl="1"/>
            <a:r>
              <a:rPr lang="en-US" b="1" kern="100" dirty="0">
                <a:effectLst/>
                <a:latin typeface="Aptos" panose="020B0004020202020204" pitchFamily="34" charset="0"/>
                <a:ea typeface="Aptos" panose="020B0004020202020204" pitchFamily="34" charset="0"/>
                <a:cs typeface="Times New Roman" panose="02020603050405020304" pitchFamily="18" charset="0"/>
              </a:rPr>
              <a:t>20 yr. bond </a:t>
            </a:r>
            <a:r>
              <a:rPr lang="en-US" b="1" kern="100" dirty="0">
                <a:latin typeface="Aptos" panose="020B0004020202020204" pitchFamily="34" charset="0"/>
                <a:ea typeface="Aptos" panose="020B0004020202020204" pitchFamily="34" charset="0"/>
                <a:cs typeface="Times New Roman" panose="02020603050405020304" pitchFamily="18" charset="0"/>
              </a:rPr>
              <a:t>matures</a:t>
            </a:r>
            <a:r>
              <a:rPr lang="en-US" b="1" kern="100" dirty="0">
                <a:effectLst/>
                <a:latin typeface="Aptos" panose="020B0004020202020204" pitchFamily="34" charset="0"/>
                <a:ea typeface="Aptos" panose="020B0004020202020204" pitchFamily="34" charset="0"/>
                <a:cs typeface="Times New Roman" panose="02020603050405020304" pitchFamily="18" charset="0"/>
              </a:rPr>
              <a:t> in 2045 </a:t>
            </a:r>
            <a:r>
              <a:rPr lang="en-US" b="1" kern="100" dirty="0">
                <a:latin typeface="Aptos" panose="020B0004020202020204" pitchFamily="34" charset="0"/>
                <a:ea typeface="Aptos" panose="020B0004020202020204" pitchFamily="34" charset="0"/>
                <a:cs typeface="Times New Roman" panose="02020603050405020304" pitchFamily="18" charset="0"/>
              </a:rPr>
              <a:t>with</a:t>
            </a:r>
            <a:r>
              <a:rPr lang="en-US" b="1" kern="100" dirty="0">
                <a:effectLst/>
                <a:latin typeface="Aptos" panose="020B0004020202020204" pitchFamily="34" charset="0"/>
                <a:ea typeface="Aptos" panose="020B0004020202020204" pitchFamily="34" charset="0"/>
                <a:cs typeface="Times New Roman" panose="02020603050405020304" pitchFamily="18" charset="0"/>
              </a:rPr>
              <a:t> </a:t>
            </a:r>
            <a:r>
              <a:rPr lang="en-US" b="1" kern="100" dirty="0">
                <a:latin typeface="Aptos" panose="020B0004020202020204" pitchFamily="34" charset="0"/>
                <a:ea typeface="Aptos" panose="020B0004020202020204" pitchFamily="34" charset="0"/>
                <a:cs typeface="Times New Roman" panose="02020603050405020304" pitchFamily="18" charset="0"/>
              </a:rPr>
              <a:t>$71.4k</a:t>
            </a:r>
            <a:r>
              <a:rPr lang="en-US" b="1" kern="100" dirty="0">
                <a:effectLst/>
                <a:latin typeface="Aptos" panose="020B0004020202020204" pitchFamily="34" charset="0"/>
                <a:ea typeface="Aptos" panose="020B0004020202020204" pitchFamily="34" charset="0"/>
                <a:cs typeface="Times New Roman" panose="02020603050405020304" pitchFamily="18" charset="0"/>
              </a:rPr>
              <a:t> final </a:t>
            </a:r>
            <a:r>
              <a:rPr lang="en-US" b="1" kern="100" dirty="0">
                <a:latin typeface="Aptos" panose="020B0004020202020204" pitchFamily="34" charset="0"/>
                <a:ea typeface="Aptos" panose="020B0004020202020204" pitchFamily="34" charset="0"/>
                <a:cs typeface="Times New Roman" panose="02020603050405020304" pitchFamily="18" charset="0"/>
              </a:rPr>
              <a:t>p</a:t>
            </a:r>
            <a:r>
              <a:rPr lang="en-US" b="1" kern="100" dirty="0">
                <a:effectLst/>
                <a:latin typeface="Aptos" panose="020B0004020202020204" pitchFamily="34" charset="0"/>
                <a:ea typeface="Aptos" panose="020B0004020202020204" pitchFamily="34" charset="0"/>
                <a:cs typeface="Times New Roman" panose="02020603050405020304" pitchFamily="18" charset="0"/>
              </a:rPr>
              <a:t>ayment</a:t>
            </a:r>
          </a:p>
          <a:p>
            <a:pPr marL="571500" indent="-457200"/>
            <a:r>
              <a:rPr lang="en-US" sz="2800" b="1" kern="100" dirty="0">
                <a:effectLst/>
                <a:latin typeface="Aptos" panose="020B0004020202020204" pitchFamily="34" charset="0"/>
                <a:ea typeface="Aptos" panose="020B0004020202020204" pitchFamily="34" charset="0"/>
                <a:cs typeface="Times New Roman" panose="02020603050405020304" pitchFamily="18" charset="0"/>
              </a:rPr>
              <a:t>Total FY27 Bond Repayments = $</a:t>
            </a:r>
            <a:r>
              <a:rPr lang="en-US" sz="2800" b="1" kern="100" dirty="0">
                <a:latin typeface="Aptos" panose="020B0004020202020204" pitchFamily="34" charset="0"/>
                <a:ea typeface="Aptos" panose="020B0004020202020204" pitchFamily="34" charset="0"/>
                <a:cs typeface="Times New Roman" panose="02020603050405020304" pitchFamily="18" charset="0"/>
              </a:rPr>
              <a:t>570.9</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k  </a:t>
            </a:r>
          </a:p>
          <a:p>
            <a:pPr marL="571500" indent="-457200"/>
            <a:r>
              <a:rPr lang="en-US" sz="2800" b="1" kern="100" dirty="0">
                <a:effectLst/>
                <a:latin typeface="Aptos" panose="020B0004020202020204" pitchFamily="34" charset="0"/>
                <a:ea typeface="Aptos" panose="020B0004020202020204" pitchFamily="34" charset="0"/>
                <a:cs typeface="Times New Roman" panose="02020603050405020304" pitchFamily="18" charset="0"/>
              </a:rPr>
              <a:t>Total </a:t>
            </a:r>
            <a:r>
              <a:rPr lang="en-US" sz="2800" b="1" kern="100" dirty="0">
                <a:latin typeface="Aptos" panose="020B0004020202020204" pitchFamily="34" charset="0"/>
                <a:ea typeface="Aptos" panose="020B0004020202020204" pitchFamily="34" charset="0"/>
                <a:cs typeface="Times New Roman" panose="02020603050405020304" pitchFamily="18" charset="0"/>
              </a:rPr>
              <a:t>Projected </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FY27 2% Surcharge Revenue = $621k</a:t>
            </a:r>
          </a:p>
          <a:p>
            <a:pPr marL="571500" indent="-457200"/>
            <a:r>
              <a:rPr lang="en-US" sz="2800" b="1" kern="100" dirty="0">
                <a:effectLst/>
                <a:latin typeface="Aptos" panose="020B0004020202020204" pitchFamily="34" charset="0"/>
                <a:ea typeface="Aptos" panose="020B0004020202020204" pitchFamily="34" charset="0"/>
                <a:cs typeface="Times New Roman" panose="02020603050405020304" pitchFamily="18" charset="0"/>
              </a:rPr>
              <a:t>No room for any new bonds in the near term</a:t>
            </a:r>
          </a:p>
          <a:p>
            <a:pPr marL="457200" lvl="1" indent="0">
              <a:buNone/>
            </a:pPr>
            <a:endParaRPr lang="en-US" sz="3600" dirty="0"/>
          </a:p>
          <a:p>
            <a:pPr marL="0" indent="0">
              <a:buNone/>
            </a:pPr>
            <a:endParaRPr lang="en-US" dirty="0"/>
          </a:p>
        </p:txBody>
      </p:sp>
      <p:sp>
        <p:nvSpPr>
          <p:cNvPr id="4" name="Slide Number Placeholder 3">
            <a:extLst>
              <a:ext uri="{FF2B5EF4-FFF2-40B4-BE49-F238E27FC236}">
                <a16:creationId xmlns:a16="http://schemas.microsoft.com/office/drawing/2014/main" id="{6C5AAFF9-3D37-03CC-8200-E5F12505E8E3}"/>
              </a:ext>
            </a:extLst>
          </p:cNvPr>
          <p:cNvSpPr>
            <a:spLocks noGrp="1"/>
          </p:cNvSpPr>
          <p:nvPr>
            <p:ph type="sldNum" sz="quarter" idx="12"/>
          </p:nvPr>
        </p:nvSpPr>
        <p:spPr/>
        <p:txBody>
          <a:bodyPr/>
          <a:lstStyle/>
          <a:p>
            <a:fld id="{5DEB4E47-02B2-F244-8EFB-FD6CD3166FF6}" type="slidenum">
              <a:rPr lang="en-US" smtClean="0"/>
              <a:t>24</a:t>
            </a:fld>
            <a:endParaRPr lang="en-US"/>
          </a:p>
        </p:txBody>
      </p:sp>
    </p:spTree>
    <p:extLst>
      <p:ext uri="{BB962C8B-B14F-4D97-AF65-F5344CB8AC3E}">
        <p14:creationId xmlns:p14="http://schemas.microsoft.com/office/powerpoint/2010/main" val="3896332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243"/>
            <a:ext cx="8229600" cy="1143000"/>
          </a:xfrm>
        </p:spPr>
        <p:txBody>
          <a:bodyPr>
            <a:normAutofit fontScale="90000"/>
          </a:bodyPr>
          <a:lstStyle/>
          <a:p>
            <a:r>
              <a:rPr lang="en-US" b="1" dirty="0"/>
              <a:t>Hamilton CPC 2026 Annual Meeting</a:t>
            </a:r>
          </a:p>
        </p:txBody>
      </p:sp>
      <p:sp>
        <p:nvSpPr>
          <p:cNvPr id="3" name="Content Placeholder 2"/>
          <p:cNvSpPr>
            <a:spLocks noGrp="1"/>
          </p:cNvSpPr>
          <p:nvPr>
            <p:ph idx="1"/>
          </p:nvPr>
        </p:nvSpPr>
        <p:spPr>
          <a:xfrm>
            <a:off x="168443" y="855023"/>
            <a:ext cx="8975557" cy="5850572"/>
          </a:xfrm>
        </p:spPr>
        <p:txBody>
          <a:bodyPr>
            <a:normAutofit fontScale="92500" lnSpcReduction="20000"/>
          </a:bodyPr>
          <a:lstStyle/>
          <a:p>
            <a:pPr marL="0" marR="0">
              <a:buNone/>
            </a:pPr>
            <a:r>
              <a:rPr lang="en-US" b="1" kern="100" dirty="0">
                <a:latin typeface="Aptos" panose="020B0004020202020204" pitchFamily="34" charset="0"/>
                <a:ea typeface="Aptos" panose="020B0004020202020204" pitchFamily="34" charset="0"/>
                <a:cs typeface="Times New Roman" panose="02020603050405020304" pitchFamily="18" charset="0"/>
              </a:rPr>
              <a:t>Estimated</a:t>
            </a:r>
            <a:r>
              <a:rPr lang="en-US" b="1" kern="100" dirty="0">
                <a:effectLst/>
                <a:latin typeface="Aptos" panose="020B0004020202020204" pitchFamily="34" charset="0"/>
                <a:ea typeface="Aptos" panose="020B0004020202020204" pitchFamily="34" charset="0"/>
                <a:cs typeface="Times New Roman" panose="02020603050405020304" pitchFamily="18" charset="0"/>
              </a:rPr>
              <a:t> FY26 CPA Reserves on June 30, 2026</a:t>
            </a:r>
          </a:p>
          <a:p>
            <a:pPr marL="0" marR="0">
              <a:buNone/>
            </a:pP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114300" indent="-457200"/>
            <a:r>
              <a:rPr lang="en-US" b="1" kern="100" dirty="0">
                <a:effectLst/>
                <a:latin typeface="Aptos" panose="020B0004020202020204" pitchFamily="34" charset="0"/>
                <a:ea typeface="Aptos" panose="020B0004020202020204" pitchFamily="34" charset="0"/>
                <a:cs typeface="Times New Roman" panose="02020603050405020304" pitchFamily="18" charset="0"/>
              </a:rPr>
              <a:t>Unreserved = 						  $  549,070</a:t>
            </a:r>
          </a:p>
          <a:p>
            <a:pPr marL="114300" indent="-457200"/>
            <a:r>
              <a:rPr lang="en-US" b="1" kern="100" dirty="0">
                <a:effectLst/>
                <a:latin typeface="Aptos" panose="020B0004020202020204" pitchFamily="34" charset="0"/>
                <a:ea typeface="Aptos" panose="020B0004020202020204" pitchFamily="34" charset="0"/>
                <a:cs typeface="Times New Roman" panose="02020603050405020304" pitchFamily="18" charset="0"/>
              </a:rPr>
              <a:t>Historic Preservation</a:t>
            </a:r>
            <a:r>
              <a:rPr lang="en-US" b="1" kern="100" dirty="0">
                <a:latin typeface="Aptos" panose="020B0004020202020204" pitchFamily="34" charset="0"/>
                <a:ea typeface="Aptos" panose="020B0004020202020204" pitchFamily="34" charset="0"/>
                <a:cs typeface="Times New Roman" panose="02020603050405020304" pitchFamily="18" charset="0"/>
              </a:rPr>
              <a:t> = 			  </a:t>
            </a:r>
            <a:r>
              <a:rPr lang="en-US" b="1" kern="100" dirty="0">
                <a:effectLst/>
                <a:latin typeface="Aptos" panose="020B0004020202020204" pitchFamily="34" charset="0"/>
                <a:ea typeface="Aptos" panose="020B0004020202020204" pitchFamily="34" charset="0"/>
                <a:cs typeface="Times New Roman" panose="02020603050405020304" pitchFamily="18" charset="0"/>
              </a:rPr>
              <a:t>$			   1</a:t>
            </a:r>
          </a:p>
          <a:p>
            <a:pPr marL="114300" indent="-457200"/>
            <a:r>
              <a:rPr lang="en-US" b="1" kern="100" dirty="0">
                <a:effectLst/>
                <a:latin typeface="Aptos" panose="020B0004020202020204" pitchFamily="34" charset="0"/>
                <a:ea typeface="Aptos" panose="020B0004020202020204" pitchFamily="34" charset="0"/>
                <a:cs typeface="Times New Roman" panose="02020603050405020304" pitchFamily="18" charset="0"/>
              </a:rPr>
              <a:t>Open Space and Recreation = $   336,000</a:t>
            </a:r>
          </a:p>
          <a:p>
            <a:pPr marL="114300" indent="-457200"/>
            <a:r>
              <a:rPr lang="en-US" b="1" kern="100" dirty="0">
                <a:effectLst/>
                <a:latin typeface="Aptos" panose="020B0004020202020204" pitchFamily="34" charset="0"/>
                <a:ea typeface="Aptos" panose="020B0004020202020204" pitchFamily="34" charset="0"/>
                <a:cs typeface="Times New Roman" panose="02020603050405020304" pitchFamily="18" charset="0"/>
              </a:rPr>
              <a:t>Community Housing </a:t>
            </a:r>
            <a:r>
              <a:rPr lang="en-US" b="1" kern="100" dirty="0">
                <a:latin typeface="Aptos" panose="020B0004020202020204" pitchFamily="34" charset="0"/>
                <a:ea typeface="Aptos" panose="020B0004020202020204" pitchFamily="34" charset="0"/>
                <a:cs typeface="Times New Roman" panose="02020603050405020304" pitchFamily="18" charset="0"/>
              </a:rPr>
              <a:t>=              </a:t>
            </a:r>
            <a:r>
              <a:rPr lang="en-US" b="1" kern="100" dirty="0">
                <a:effectLst/>
                <a:latin typeface="Aptos" panose="020B0004020202020204" pitchFamily="34" charset="0"/>
                <a:ea typeface="Aptos" panose="020B0004020202020204" pitchFamily="34" charset="0"/>
                <a:cs typeface="Times New Roman" panose="02020603050405020304" pitchFamily="18" charset="0"/>
              </a:rPr>
              <a:t>$   </a:t>
            </a:r>
            <a:r>
              <a:rPr lang="en-US" b="1" kern="100" dirty="0">
                <a:latin typeface="Aptos" panose="020B0004020202020204" pitchFamily="34" charset="0"/>
                <a:ea typeface="Aptos" panose="020B0004020202020204" pitchFamily="34" charset="0"/>
                <a:cs typeface="Times New Roman" panose="02020603050405020304" pitchFamily="18" charset="0"/>
              </a:rPr>
              <a:t>142</a:t>
            </a:r>
            <a:r>
              <a:rPr lang="en-US" b="1" kern="100" dirty="0">
                <a:effectLst/>
                <a:latin typeface="Aptos" panose="020B0004020202020204" pitchFamily="34" charset="0"/>
                <a:ea typeface="Aptos" panose="020B0004020202020204" pitchFamily="34" charset="0"/>
                <a:cs typeface="Times New Roman" panose="02020603050405020304" pitchFamily="18" charset="0"/>
              </a:rPr>
              <a:t>,000</a:t>
            </a:r>
          </a:p>
          <a:p>
            <a:pPr marL="114300" indent="-457200"/>
            <a:r>
              <a:rPr lang="en-US" b="1" kern="100" dirty="0">
                <a:effectLst/>
                <a:latin typeface="Aptos" panose="020B0004020202020204" pitchFamily="34" charset="0"/>
                <a:ea typeface="Aptos" panose="020B0004020202020204" pitchFamily="34" charset="0"/>
                <a:cs typeface="Times New Roman" panose="02020603050405020304" pitchFamily="18" charset="0"/>
              </a:rPr>
              <a:t>Total Reserves</a:t>
            </a:r>
            <a:r>
              <a:rPr lang="en-US" b="1" kern="100" dirty="0">
                <a:latin typeface="Aptos" panose="020B0004020202020204" pitchFamily="34" charset="0"/>
                <a:ea typeface="Aptos" panose="020B0004020202020204" pitchFamily="34" charset="0"/>
                <a:cs typeface="Times New Roman" panose="02020603050405020304" pitchFamily="18" charset="0"/>
              </a:rPr>
              <a:t> </a:t>
            </a:r>
            <a:r>
              <a:rPr lang="en-US" b="1" kern="100" dirty="0">
                <a:effectLst/>
                <a:latin typeface="Aptos" panose="020B0004020202020204" pitchFamily="34" charset="0"/>
                <a:ea typeface="Aptos" panose="020B0004020202020204" pitchFamily="34" charset="0"/>
                <a:cs typeface="Times New Roman" panose="02020603050405020304" pitchFamily="18" charset="0"/>
              </a:rPr>
              <a:t>=                         $1,027,071</a:t>
            </a:r>
          </a:p>
          <a:p>
            <a:pPr marL="0" indent="0">
              <a:lnSpc>
                <a:spcPct val="115000"/>
              </a:lnSpc>
              <a:spcBef>
                <a:spcPts val="0"/>
              </a:spcBef>
              <a:buNone/>
            </a:pPr>
            <a:endParaRPr lang="en-US" sz="3000" dirty="0"/>
          </a:p>
          <a:p>
            <a:pPr marL="0" indent="0">
              <a:lnSpc>
                <a:spcPct val="115000"/>
              </a:lnSpc>
              <a:spcBef>
                <a:spcPts val="0"/>
              </a:spcBef>
              <a:buNone/>
            </a:pPr>
            <a:r>
              <a:rPr lang="en-US" sz="3000" b="1" dirty="0"/>
              <a:t>Notes: </a:t>
            </a:r>
          </a:p>
          <a:p>
            <a:pPr marL="0" indent="0">
              <a:lnSpc>
                <a:spcPct val="115000"/>
              </a:lnSpc>
              <a:spcBef>
                <a:spcPts val="0"/>
              </a:spcBef>
              <a:buNone/>
            </a:pPr>
            <a:r>
              <a:rPr lang="en-US" sz="3000" b="1" dirty="0"/>
              <a:t>(1) Unreserved funds can be used to fund grants in other categories if those category funds are not sufficient.</a:t>
            </a:r>
          </a:p>
          <a:p>
            <a:pPr marL="0" indent="0">
              <a:lnSpc>
                <a:spcPct val="115000"/>
              </a:lnSpc>
              <a:spcBef>
                <a:spcPts val="0"/>
              </a:spcBef>
              <a:buNone/>
            </a:pPr>
            <a:r>
              <a:rPr lang="en-US" sz="3000" b="1" dirty="0"/>
              <a:t>(2) Total Reserves will only grow by ~ $100k each year, near term, due to current state match amounts.</a:t>
            </a:r>
          </a:p>
          <a:p>
            <a:pPr marL="0" indent="0">
              <a:lnSpc>
                <a:spcPct val="115000"/>
              </a:lnSpc>
              <a:spcBef>
                <a:spcPts val="0"/>
              </a:spcBef>
              <a:buNone/>
            </a:pPr>
            <a:endParaRPr lang="en-US" sz="2800" dirty="0"/>
          </a:p>
          <a:p>
            <a:endParaRPr lang="en-US" sz="2400" dirty="0"/>
          </a:p>
          <a:p>
            <a:endParaRPr lang="en-US" sz="2400" dirty="0"/>
          </a:p>
          <a:p>
            <a:pPr marL="0" indent="0">
              <a:buNone/>
            </a:pPr>
            <a:endParaRPr lang="en-US" sz="2400" dirty="0"/>
          </a:p>
        </p:txBody>
      </p:sp>
      <p:sp>
        <p:nvSpPr>
          <p:cNvPr id="4" name="Slide Number Placeholder 3"/>
          <p:cNvSpPr>
            <a:spLocks noGrp="1"/>
          </p:cNvSpPr>
          <p:nvPr>
            <p:ph type="sldNum" sz="quarter" idx="12"/>
          </p:nvPr>
        </p:nvSpPr>
        <p:spPr/>
        <p:txBody>
          <a:bodyPr/>
          <a:lstStyle/>
          <a:p>
            <a:fld id="{5DEB4E47-02B2-F244-8EFB-FD6CD3166FF6}" type="slidenum">
              <a:rPr lang="en-US" smtClean="0"/>
              <a:t>25</a:t>
            </a:fld>
            <a:endParaRPr lang="en-US" dirty="0"/>
          </a:p>
        </p:txBody>
      </p:sp>
    </p:spTree>
    <p:extLst>
      <p:ext uri="{BB962C8B-B14F-4D97-AF65-F5344CB8AC3E}">
        <p14:creationId xmlns:p14="http://schemas.microsoft.com/office/powerpoint/2010/main" val="4048083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44BC-9EEC-C430-D683-AC7107B0468B}"/>
              </a:ext>
            </a:extLst>
          </p:cNvPr>
          <p:cNvSpPr>
            <a:spLocks noGrp="1"/>
          </p:cNvSpPr>
          <p:nvPr>
            <p:ph type="title"/>
          </p:nvPr>
        </p:nvSpPr>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E3D88D5D-02BA-5138-441E-2EDE79F9D94F}"/>
              </a:ext>
            </a:extLst>
          </p:cNvPr>
          <p:cNvSpPr>
            <a:spLocks noGrp="1"/>
          </p:cNvSpPr>
          <p:nvPr>
            <p:ph idx="1"/>
          </p:nvPr>
        </p:nvSpPr>
        <p:spPr>
          <a:xfrm>
            <a:off x="360947" y="1454132"/>
            <a:ext cx="8133348" cy="4613181"/>
          </a:xfrm>
        </p:spPr>
        <p:txBody>
          <a:bodyPr>
            <a:normAutofit fontScale="55000" lnSpcReduction="20000"/>
          </a:bodyPr>
          <a:lstStyle/>
          <a:p>
            <a:pPr marL="0" indent="0">
              <a:buNone/>
            </a:pPr>
            <a:r>
              <a:rPr lang="en-US" sz="5800" b="1" dirty="0"/>
              <a:t>Future Anticipated Potential CPA Grants</a:t>
            </a:r>
          </a:p>
          <a:p>
            <a:pPr marL="0" indent="0">
              <a:buNone/>
            </a:pPr>
            <a:r>
              <a:rPr lang="en-US" sz="5800" b="1" dirty="0"/>
              <a:t>Category A</a:t>
            </a:r>
          </a:p>
          <a:p>
            <a:pPr marL="0" indent="0">
              <a:buNone/>
            </a:pPr>
            <a:r>
              <a:rPr lang="en-US" sz="5100" b="1" dirty="0"/>
              <a:t>Eligible Project, Good Cost Estimate, Strong Support</a:t>
            </a:r>
            <a:endParaRPr lang="en-US" sz="5100"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t> </a:t>
            </a:r>
          </a:p>
          <a:p>
            <a:pPr marL="0" indent="0">
              <a:buNone/>
            </a:pPr>
            <a:r>
              <a:rPr lang="en-US" b="1" dirty="0"/>
              <a:t>                             </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p:txBody>
      </p:sp>
      <p:sp>
        <p:nvSpPr>
          <p:cNvPr id="4" name="Slide Number Placeholder 3">
            <a:extLst>
              <a:ext uri="{FF2B5EF4-FFF2-40B4-BE49-F238E27FC236}">
                <a16:creationId xmlns:a16="http://schemas.microsoft.com/office/drawing/2014/main" id="{B9609585-9227-1D7B-79DB-097B5CB1A1B2}"/>
              </a:ext>
            </a:extLst>
          </p:cNvPr>
          <p:cNvSpPr>
            <a:spLocks noGrp="1"/>
          </p:cNvSpPr>
          <p:nvPr>
            <p:ph type="sldNum" sz="quarter" idx="12"/>
          </p:nvPr>
        </p:nvSpPr>
        <p:spPr/>
        <p:txBody>
          <a:bodyPr/>
          <a:lstStyle/>
          <a:p>
            <a:fld id="{5DEB4E47-02B2-F244-8EFB-FD6CD3166FF6}" type="slidenum">
              <a:rPr lang="en-US" smtClean="0"/>
              <a:t>26</a:t>
            </a:fld>
            <a:endParaRPr lang="en-US"/>
          </a:p>
        </p:txBody>
      </p:sp>
      <p:sp>
        <p:nvSpPr>
          <p:cNvPr id="6" name="Rectangle 1">
            <a:extLst>
              <a:ext uri="{FF2B5EF4-FFF2-40B4-BE49-F238E27FC236}">
                <a16:creationId xmlns:a16="http://schemas.microsoft.com/office/drawing/2014/main" id="{9868E6C4-F9BF-1722-FBE0-6046002700B9}"/>
              </a:ext>
            </a:extLst>
          </p:cNvPr>
          <p:cNvSpPr>
            <a:spLocks noChangeArrowheads="1"/>
          </p:cNvSpPr>
          <p:nvPr/>
        </p:nvSpPr>
        <p:spPr bwMode="auto">
          <a:xfrm>
            <a:off x="1579418" y="3322053"/>
            <a:ext cx="76241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5" name="Table 6">
            <a:extLst>
              <a:ext uri="{FF2B5EF4-FFF2-40B4-BE49-F238E27FC236}">
                <a16:creationId xmlns:a16="http://schemas.microsoft.com/office/drawing/2014/main" id="{6E3C4635-CEA3-0A33-449F-F9E2328B2D9B}"/>
              </a:ext>
            </a:extLst>
          </p:cNvPr>
          <p:cNvGraphicFramePr>
            <a:graphicFrameLocks noGrp="1"/>
          </p:cNvGraphicFramePr>
          <p:nvPr>
            <p:extLst>
              <p:ext uri="{D42A27DB-BD31-4B8C-83A1-F6EECF244321}">
                <p14:modId xmlns:p14="http://schemas.microsoft.com/office/powerpoint/2010/main" val="1284499896"/>
              </p:ext>
            </p:extLst>
          </p:nvPr>
        </p:nvGraphicFramePr>
        <p:xfrm>
          <a:off x="477430" y="2829262"/>
          <a:ext cx="7844589" cy="3130474"/>
        </p:xfrm>
        <a:graphic>
          <a:graphicData uri="http://schemas.openxmlformats.org/drawingml/2006/table">
            <a:tbl>
              <a:tblPr firstRow="1" bandRow="1">
                <a:tableStyleId>{5C22544A-7EE6-4342-B048-85BDC9FD1C3A}</a:tableStyleId>
              </a:tblPr>
              <a:tblGrid>
                <a:gridCol w="1568918">
                  <a:extLst>
                    <a:ext uri="{9D8B030D-6E8A-4147-A177-3AD203B41FA5}">
                      <a16:colId xmlns:a16="http://schemas.microsoft.com/office/drawing/2014/main" val="2496393486"/>
                    </a:ext>
                  </a:extLst>
                </a:gridCol>
                <a:gridCol w="1743776">
                  <a:extLst>
                    <a:ext uri="{9D8B030D-6E8A-4147-A177-3AD203B41FA5}">
                      <a16:colId xmlns:a16="http://schemas.microsoft.com/office/drawing/2014/main" val="3680755333"/>
                    </a:ext>
                  </a:extLst>
                </a:gridCol>
                <a:gridCol w="1484243">
                  <a:extLst>
                    <a:ext uri="{9D8B030D-6E8A-4147-A177-3AD203B41FA5}">
                      <a16:colId xmlns:a16="http://schemas.microsoft.com/office/drawing/2014/main" val="1476765330"/>
                    </a:ext>
                  </a:extLst>
                </a:gridCol>
                <a:gridCol w="1478734">
                  <a:extLst>
                    <a:ext uri="{9D8B030D-6E8A-4147-A177-3AD203B41FA5}">
                      <a16:colId xmlns:a16="http://schemas.microsoft.com/office/drawing/2014/main" val="1688566011"/>
                    </a:ext>
                  </a:extLst>
                </a:gridCol>
                <a:gridCol w="1568918">
                  <a:extLst>
                    <a:ext uri="{9D8B030D-6E8A-4147-A177-3AD203B41FA5}">
                      <a16:colId xmlns:a16="http://schemas.microsoft.com/office/drawing/2014/main" val="114702760"/>
                    </a:ext>
                  </a:extLst>
                </a:gridCol>
              </a:tblGrid>
              <a:tr h="956507">
                <a:tc>
                  <a:txBody>
                    <a:bodyPr/>
                    <a:lstStyle/>
                    <a:p>
                      <a:pPr algn="ctr"/>
                      <a:r>
                        <a:rPr lang="en-US" sz="2000" dirty="0"/>
                        <a:t>Category</a:t>
                      </a:r>
                    </a:p>
                  </a:txBody>
                  <a:tcPr marL="68580" marR="68580" marT="34290" marB="34290"/>
                </a:tc>
                <a:tc>
                  <a:txBody>
                    <a:bodyPr/>
                    <a:lstStyle/>
                    <a:p>
                      <a:pPr algn="ctr"/>
                      <a:r>
                        <a:rPr lang="en-US" sz="2000" dirty="0"/>
                        <a:t>Requestor</a:t>
                      </a:r>
                    </a:p>
                  </a:txBody>
                  <a:tcPr marL="68580" marR="68580" marT="34290" marB="34290"/>
                </a:tc>
                <a:tc>
                  <a:txBody>
                    <a:bodyPr/>
                    <a:lstStyle/>
                    <a:p>
                      <a:pPr algn="ctr"/>
                      <a:r>
                        <a:rPr lang="en-US" sz="2000" dirty="0"/>
                        <a:t>Project</a:t>
                      </a:r>
                    </a:p>
                  </a:txBody>
                  <a:tcPr marL="68580" marR="68580" marT="34290" marB="34290"/>
                </a:tc>
                <a:tc>
                  <a:txBody>
                    <a:bodyPr/>
                    <a:lstStyle/>
                    <a:p>
                      <a:pPr algn="ctr"/>
                      <a:r>
                        <a:rPr lang="en-US" sz="2000" dirty="0"/>
                        <a:t>Cost Estimate</a:t>
                      </a:r>
                    </a:p>
                  </a:txBody>
                  <a:tcPr marL="68580" marR="68580" marT="34290" marB="34290"/>
                </a:tc>
                <a:tc>
                  <a:txBody>
                    <a:bodyPr/>
                    <a:lstStyle/>
                    <a:p>
                      <a:pPr algn="ctr"/>
                      <a:r>
                        <a:rPr lang="en-US" sz="2000" dirty="0"/>
                        <a:t>Year</a:t>
                      </a:r>
                    </a:p>
                  </a:txBody>
                  <a:tcPr marL="68580" marR="68580" marT="34290" marB="34290"/>
                </a:tc>
                <a:extLst>
                  <a:ext uri="{0D108BD9-81ED-4DB2-BD59-A6C34878D82A}">
                    <a16:rowId xmlns:a16="http://schemas.microsoft.com/office/drawing/2014/main" val="3657533531"/>
                  </a:ext>
                </a:extLst>
              </a:tr>
              <a:tr h="2173967">
                <a:tc>
                  <a:txBody>
                    <a:bodyPr/>
                    <a:lstStyle/>
                    <a:p>
                      <a:pPr algn="ctr"/>
                      <a:endParaRPr lang="en-US" sz="2000" b="1" dirty="0"/>
                    </a:p>
                  </a:txBody>
                  <a:tcPr marL="68580" marR="68580" marT="34290" marB="34290"/>
                </a:tc>
                <a:tc>
                  <a:txBody>
                    <a:bodyPr/>
                    <a:lstStyle/>
                    <a:p>
                      <a:pPr algn="ctr"/>
                      <a:endParaRPr lang="en-US" sz="2000" b="1" dirty="0"/>
                    </a:p>
                  </a:txBody>
                  <a:tcPr marL="68580" marR="68580" marT="34290" marB="3429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b="1" dirty="0"/>
                        <a:t>None</a:t>
                      </a:r>
                    </a:p>
                    <a:p>
                      <a:pPr algn="ctr"/>
                      <a:endParaRPr lang="en-US" sz="2000" b="1" dirty="0"/>
                    </a:p>
                    <a:p>
                      <a:pPr algn="ctr"/>
                      <a:r>
                        <a:rPr lang="en-US" sz="2000" b="1" dirty="0"/>
                        <a:t>    </a:t>
                      </a:r>
                    </a:p>
                  </a:txBody>
                  <a:tcPr marL="68580" marR="68580" marT="34290" marB="34290"/>
                </a:tc>
                <a:tc>
                  <a:txBody>
                    <a:bodyPr/>
                    <a:lstStyle/>
                    <a:p>
                      <a:pPr algn="ctr"/>
                      <a:endParaRPr lang="en-US" sz="2000" b="1" dirty="0"/>
                    </a:p>
                  </a:txBody>
                  <a:tcPr marL="68580" marR="68580" marT="34290" marB="34290"/>
                </a:tc>
                <a:tc>
                  <a:txBody>
                    <a:bodyPr/>
                    <a:lstStyle/>
                    <a:p>
                      <a:pPr algn="ctr"/>
                      <a:endParaRPr lang="en-US" sz="2000" b="1" dirty="0"/>
                    </a:p>
                  </a:txBody>
                  <a:tcPr marL="68580" marR="68580" marT="34290" marB="34290"/>
                </a:tc>
                <a:extLst>
                  <a:ext uri="{0D108BD9-81ED-4DB2-BD59-A6C34878D82A}">
                    <a16:rowId xmlns:a16="http://schemas.microsoft.com/office/drawing/2014/main" val="2916448982"/>
                  </a:ext>
                </a:extLst>
              </a:tr>
            </a:tbl>
          </a:graphicData>
        </a:graphic>
      </p:graphicFrame>
    </p:spTree>
    <p:extLst>
      <p:ext uri="{BB962C8B-B14F-4D97-AF65-F5344CB8AC3E}">
        <p14:creationId xmlns:p14="http://schemas.microsoft.com/office/powerpoint/2010/main" val="685933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44BC-9EEC-C430-D683-AC7107B0468B}"/>
              </a:ext>
            </a:extLst>
          </p:cNvPr>
          <p:cNvSpPr>
            <a:spLocks noGrp="1"/>
          </p:cNvSpPr>
          <p:nvPr>
            <p:ph type="title"/>
          </p:nvPr>
        </p:nvSpPr>
        <p:spPr/>
        <p:txBody>
          <a:bodyPr>
            <a:normAutofit fontScale="90000"/>
          </a:bodyPr>
          <a:lstStyle/>
          <a:p>
            <a:r>
              <a:rPr lang="en-US" b="1" dirty="0"/>
              <a:t>Hamilton CPC 2026 Annual Meeting</a:t>
            </a:r>
            <a:endParaRPr lang="en-US" dirty="0"/>
          </a:p>
        </p:txBody>
      </p:sp>
      <p:sp>
        <p:nvSpPr>
          <p:cNvPr id="3" name="Content Placeholder 2">
            <a:extLst>
              <a:ext uri="{FF2B5EF4-FFF2-40B4-BE49-F238E27FC236}">
                <a16:creationId xmlns:a16="http://schemas.microsoft.com/office/drawing/2014/main" id="{E3D88D5D-02BA-5138-441E-2EDE79F9D94F}"/>
              </a:ext>
            </a:extLst>
          </p:cNvPr>
          <p:cNvSpPr>
            <a:spLocks noGrp="1"/>
          </p:cNvSpPr>
          <p:nvPr>
            <p:ph idx="1"/>
          </p:nvPr>
        </p:nvSpPr>
        <p:spPr>
          <a:xfrm>
            <a:off x="360947" y="1417638"/>
            <a:ext cx="8133348" cy="5031288"/>
          </a:xfrm>
        </p:spPr>
        <p:txBody>
          <a:bodyPr>
            <a:normAutofit fontScale="62500" lnSpcReduction="20000"/>
          </a:bodyPr>
          <a:lstStyle/>
          <a:p>
            <a:pPr marL="0" indent="0">
              <a:buNone/>
            </a:pPr>
            <a:r>
              <a:rPr lang="en-US" sz="5100" b="1" dirty="0"/>
              <a:t>Future Anticipated Potential CPA Grants</a:t>
            </a:r>
          </a:p>
          <a:p>
            <a:pPr marL="0" indent="0">
              <a:buNone/>
            </a:pPr>
            <a:r>
              <a:rPr lang="en-US" sz="5100" b="1" dirty="0"/>
              <a:t>Category B</a:t>
            </a:r>
            <a:endParaRPr lang="en-US" sz="5100" dirty="0"/>
          </a:p>
          <a:p>
            <a:pPr marL="0" indent="0">
              <a:buNone/>
            </a:pPr>
            <a:r>
              <a:rPr lang="en-US" sz="4500" b="1" dirty="0"/>
              <a:t>Some Question on Eligibility, Cost Guesstimate, Project Needs More Definition</a:t>
            </a:r>
            <a:endParaRPr lang="en-US" sz="4500" dirty="0"/>
          </a:p>
          <a:p>
            <a:pPr marL="0" indent="0">
              <a:buNone/>
            </a:pPr>
            <a:endParaRPr lang="en-US" sz="4000"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t> </a:t>
            </a:r>
          </a:p>
          <a:p>
            <a:pPr marL="0" indent="0">
              <a:buNone/>
            </a:pPr>
            <a:r>
              <a:rPr lang="en-US" b="1" dirty="0"/>
              <a:t>                             </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p:txBody>
      </p:sp>
      <p:sp>
        <p:nvSpPr>
          <p:cNvPr id="4" name="Slide Number Placeholder 3">
            <a:extLst>
              <a:ext uri="{FF2B5EF4-FFF2-40B4-BE49-F238E27FC236}">
                <a16:creationId xmlns:a16="http://schemas.microsoft.com/office/drawing/2014/main" id="{B9609585-9227-1D7B-79DB-097B5CB1A1B2}"/>
              </a:ext>
            </a:extLst>
          </p:cNvPr>
          <p:cNvSpPr>
            <a:spLocks noGrp="1"/>
          </p:cNvSpPr>
          <p:nvPr>
            <p:ph type="sldNum" sz="quarter" idx="12"/>
          </p:nvPr>
        </p:nvSpPr>
        <p:spPr/>
        <p:txBody>
          <a:bodyPr/>
          <a:lstStyle/>
          <a:p>
            <a:fld id="{5DEB4E47-02B2-F244-8EFB-FD6CD3166FF6}" type="slidenum">
              <a:rPr lang="en-US" smtClean="0"/>
              <a:t>27</a:t>
            </a:fld>
            <a:endParaRPr lang="en-US"/>
          </a:p>
        </p:txBody>
      </p:sp>
      <p:sp>
        <p:nvSpPr>
          <p:cNvPr id="6" name="Rectangle 1">
            <a:extLst>
              <a:ext uri="{FF2B5EF4-FFF2-40B4-BE49-F238E27FC236}">
                <a16:creationId xmlns:a16="http://schemas.microsoft.com/office/drawing/2014/main" id="{9868E6C4-F9BF-1722-FBE0-6046002700B9}"/>
              </a:ext>
            </a:extLst>
          </p:cNvPr>
          <p:cNvSpPr>
            <a:spLocks noChangeArrowheads="1"/>
          </p:cNvSpPr>
          <p:nvPr/>
        </p:nvSpPr>
        <p:spPr bwMode="auto">
          <a:xfrm>
            <a:off x="1579418" y="3322053"/>
            <a:ext cx="76241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5" name="Table 6">
            <a:extLst>
              <a:ext uri="{FF2B5EF4-FFF2-40B4-BE49-F238E27FC236}">
                <a16:creationId xmlns:a16="http://schemas.microsoft.com/office/drawing/2014/main" id="{6E3C4635-CEA3-0A33-449F-F9E2328B2D9B}"/>
              </a:ext>
            </a:extLst>
          </p:cNvPr>
          <p:cNvGraphicFramePr>
            <a:graphicFrameLocks noGrp="1"/>
          </p:cNvGraphicFramePr>
          <p:nvPr>
            <p:extLst>
              <p:ext uri="{D42A27DB-BD31-4B8C-83A1-F6EECF244321}">
                <p14:modId xmlns:p14="http://schemas.microsoft.com/office/powerpoint/2010/main" val="1553818885"/>
              </p:ext>
            </p:extLst>
          </p:nvPr>
        </p:nvGraphicFramePr>
        <p:xfrm>
          <a:off x="649706" y="3543303"/>
          <a:ext cx="7844589" cy="2405676"/>
        </p:xfrm>
        <a:graphic>
          <a:graphicData uri="http://schemas.openxmlformats.org/drawingml/2006/table">
            <a:tbl>
              <a:tblPr firstRow="1" bandRow="1">
                <a:tableStyleId>{5C22544A-7EE6-4342-B048-85BDC9FD1C3A}</a:tableStyleId>
              </a:tblPr>
              <a:tblGrid>
                <a:gridCol w="1568918">
                  <a:extLst>
                    <a:ext uri="{9D8B030D-6E8A-4147-A177-3AD203B41FA5}">
                      <a16:colId xmlns:a16="http://schemas.microsoft.com/office/drawing/2014/main" val="2496393486"/>
                    </a:ext>
                  </a:extLst>
                </a:gridCol>
                <a:gridCol w="1675289">
                  <a:extLst>
                    <a:ext uri="{9D8B030D-6E8A-4147-A177-3AD203B41FA5}">
                      <a16:colId xmlns:a16="http://schemas.microsoft.com/office/drawing/2014/main" val="3680755333"/>
                    </a:ext>
                  </a:extLst>
                </a:gridCol>
                <a:gridCol w="1672000">
                  <a:extLst>
                    <a:ext uri="{9D8B030D-6E8A-4147-A177-3AD203B41FA5}">
                      <a16:colId xmlns:a16="http://schemas.microsoft.com/office/drawing/2014/main" val="1476765330"/>
                    </a:ext>
                  </a:extLst>
                </a:gridCol>
                <a:gridCol w="1485816">
                  <a:extLst>
                    <a:ext uri="{9D8B030D-6E8A-4147-A177-3AD203B41FA5}">
                      <a16:colId xmlns:a16="http://schemas.microsoft.com/office/drawing/2014/main" val="1688566011"/>
                    </a:ext>
                  </a:extLst>
                </a:gridCol>
                <a:gridCol w="1442566">
                  <a:extLst>
                    <a:ext uri="{9D8B030D-6E8A-4147-A177-3AD203B41FA5}">
                      <a16:colId xmlns:a16="http://schemas.microsoft.com/office/drawing/2014/main" val="114702760"/>
                    </a:ext>
                  </a:extLst>
                </a:gridCol>
              </a:tblGrid>
              <a:tr h="1016958">
                <a:tc>
                  <a:txBody>
                    <a:bodyPr/>
                    <a:lstStyle/>
                    <a:p>
                      <a:pPr algn="ctr"/>
                      <a:r>
                        <a:rPr lang="en-US" sz="2000" dirty="0"/>
                        <a:t>Category</a:t>
                      </a:r>
                    </a:p>
                  </a:txBody>
                  <a:tcPr marL="68580" marR="68580" marT="34290" marB="34290"/>
                </a:tc>
                <a:tc>
                  <a:txBody>
                    <a:bodyPr/>
                    <a:lstStyle/>
                    <a:p>
                      <a:pPr algn="ctr"/>
                      <a:r>
                        <a:rPr lang="en-US" sz="2000" dirty="0"/>
                        <a:t>Requestor</a:t>
                      </a:r>
                    </a:p>
                  </a:txBody>
                  <a:tcPr marL="68580" marR="68580" marT="34290" marB="34290"/>
                </a:tc>
                <a:tc>
                  <a:txBody>
                    <a:bodyPr/>
                    <a:lstStyle/>
                    <a:p>
                      <a:pPr algn="ctr"/>
                      <a:r>
                        <a:rPr lang="en-US" sz="2000" dirty="0"/>
                        <a:t>Project</a:t>
                      </a:r>
                    </a:p>
                  </a:txBody>
                  <a:tcPr marL="68580" marR="68580" marT="34290" marB="34290"/>
                </a:tc>
                <a:tc>
                  <a:txBody>
                    <a:bodyPr/>
                    <a:lstStyle/>
                    <a:p>
                      <a:pPr algn="ctr"/>
                      <a:r>
                        <a:rPr lang="en-US" sz="2000" dirty="0"/>
                        <a:t>Cost Guesstimate</a:t>
                      </a:r>
                    </a:p>
                  </a:txBody>
                  <a:tcPr marL="68580" marR="68580" marT="34290" marB="34290"/>
                </a:tc>
                <a:tc>
                  <a:txBody>
                    <a:bodyPr/>
                    <a:lstStyle/>
                    <a:p>
                      <a:pPr algn="ctr"/>
                      <a:r>
                        <a:rPr lang="en-US" sz="2000" dirty="0"/>
                        <a:t>Year</a:t>
                      </a:r>
                    </a:p>
                  </a:txBody>
                  <a:tcPr marL="68580" marR="68580" marT="34290" marB="34290"/>
                </a:tc>
                <a:extLst>
                  <a:ext uri="{0D108BD9-81ED-4DB2-BD59-A6C34878D82A}">
                    <a16:rowId xmlns:a16="http://schemas.microsoft.com/office/drawing/2014/main" val="3657533531"/>
                  </a:ext>
                </a:extLst>
              </a:tr>
              <a:tr h="1388718">
                <a:tc>
                  <a:txBody>
                    <a:bodyPr/>
                    <a:lstStyle/>
                    <a:p>
                      <a:pPr algn="ctr"/>
                      <a:endParaRPr lang="en-US" sz="2000" b="1" dirty="0"/>
                    </a:p>
                  </a:txBody>
                  <a:tcPr marL="68580" marR="68580" marT="34290" marB="34290"/>
                </a:tc>
                <a:tc>
                  <a:txBody>
                    <a:bodyPr/>
                    <a:lstStyle/>
                    <a:p>
                      <a:pPr algn="ctr"/>
                      <a:endParaRPr lang="en-US" sz="2000" b="1" dirty="0"/>
                    </a:p>
                  </a:txBody>
                  <a:tcPr marL="68580" marR="68580" marT="34290" marB="34290"/>
                </a:tc>
                <a:tc>
                  <a:txBody>
                    <a:bodyPr/>
                    <a:lstStyle/>
                    <a:p>
                      <a:pPr algn="ctr"/>
                      <a:endParaRPr lang="en-US" sz="2000" b="1" dirty="0"/>
                    </a:p>
                  </a:txBody>
                  <a:tcPr marL="68580" marR="68580" marT="34290" marB="34290"/>
                </a:tc>
                <a:tc>
                  <a:txBody>
                    <a:bodyPr/>
                    <a:lstStyle/>
                    <a:p>
                      <a:pPr algn="ctr"/>
                      <a:endParaRPr lang="en-US" sz="2000" b="1" dirty="0"/>
                    </a:p>
                  </a:txBody>
                  <a:tcPr marL="68580" marR="68580" marT="34290" marB="34290"/>
                </a:tc>
                <a:tc>
                  <a:txBody>
                    <a:bodyPr/>
                    <a:lstStyle/>
                    <a:p>
                      <a:pPr algn="ctr"/>
                      <a:endParaRPr lang="en-US" sz="2000" b="1" dirty="0"/>
                    </a:p>
                  </a:txBody>
                  <a:tcPr marL="68580" marR="68580" marT="34290" marB="34290"/>
                </a:tc>
                <a:extLst>
                  <a:ext uri="{0D108BD9-81ED-4DB2-BD59-A6C34878D82A}">
                    <a16:rowId xmlns:a16="http://schemas.microsoft.com/office/drawing/2014/main" val="2916448982"/>
                  </a:ext>
                </a:extLst>
              </a:tr>
            </a:tbl>
          </a:graphicData>
        </a:graphic>
      </p:graphicFrame>
    </p:spTree>
    <p:extLst>
      <p:ext uri="{BB962C8B-B14F-4D97-AF65-F5344CB8AC3E}">
        <p14:creationId xmlns:p14="http://schemas.microsoft.com/office/powerpoint/2010/main" val="602013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88D5D-02BA-5138-441E-2EDE79F9D94F}"/>
              </a:ext>
            </a:extLst>
          </p:cNvPr>
          <p:cNvSpPr>
            <a:spLocks noGrp="1"/>
          </p:cNvSpPr>
          <p:nvPr>
            <p:ph idx="1"/>
          </p:nvPr>
        </p:nvSpPr>
        <p:spPr>
          <a:xfrm>
            <a:off x="803109" y="753675"/>
            <a:ext cx="6963275" cy="3410296"/>
          </a:xfrm>
        </p:spPr>
        <p:txBody>
          <a:bodyPr>
            <a:normAutofit fontScale="25000" lnSpcReduction="20000"/>
          </a:bodyPr>
          <a:lstStyle/>
          <a:p>
            <a:pPr marL="0" indent="0">
              <a:buNone/>
            </a:pPr>
            <a:r>
              <a:rPr lang="en-US" sz="11200" b="1" dirty="0"/>
              <a:t>Future Anticipated Potential CPA Grants</a:t>
            </a:r>
          </a:p>
          <a:p>
            <a:pPr marL="0" indent="0">
              <a:buNone/>
            </a:pPr>
            <a:r>
              <a:rPr lang="en-US" sz="11200" b="1" dirty="0"/>
              <a:t>Category C </a:t>
            </a:r>
          </a:p>
          <a:p>
            <a:pPr marL="0" indent="0">
              <a:buNone/>
            </a:pPr>
            <a:r>
              <a:rPr lang="en-US" sz="11200" b="1" dirty="0"/>
              <a:t>No Project, Costs Unclear, Project Support in Question</a:t>
            </a:r>
          </a:p>
          <a:p>
            <a:pPr marL="0" indent="0">
              <a:buNone/>
            </a:pPr>
            <a:endParaRPr lang="en-US" b="1" dirty="0"/>
          </a:p>
          <a:p>
            <a:pPr marL="0" indent="0">
              <a:buNone/>
            </a:pPr>
            <a:endParaRPr lang="en-US" b="1" dirty="0"/>
          </a:p>
          <a:p>
            <a:pPr marL="0" indent="0">
              <a:buNone/>
            </a:pPr>
            <a:endParaRPr lang="en-US" sz="1350" b="1" dirty="0"/>
          </a:p>
          <a:p>
            <a:pPr marL="0" indent="0">
              <a:buNone/>
            </a:pPr>
            <a:endParaRPr lang="en-US" b="1" dirty="0"/>
          </a:p>
          <a:p>
            <a:pPr marL="0" indent="0">
              <a:buNone/>
            </a:pPr>
            <a:endParaRPr lang="en-US" b="1" dirty="0">
              <a:solidFill>
                <a:srgbClr val="FF0000"/>
              </a:solidFill>
            </a:endParaRPr>
          </a:p>
          <a:p>
            <a:pPr marL="0" indent="0">
              <a:buNone/>
            </a:pPr>
            <a:endParaRPr lang="en-US" b="1" dirty="0">
              <a:solidFill>
                <a:srgbClr val="FF0000"/>
              </a:solidFill>
            </a:endParaRPr>
          </a:p>
          <a:p>
            <a:pPr marL="0" indent="0">
              <a:buNone/>
            </a:pPr>
            <a:endParaRPr lang="en-US" b="1" dirty="0">
              <a:solidFill>
                <a:srgbClr val="FF0000"/>
              </a:solidFill>
            </a:endParaRPr>
          </a:p>
          <a:p>
            <a:pPr marL="0" fontAlgn="t">
              <a:spcBef>
                <a:spcPts val="0"/>
              </a:spcBef>
            </a:pPr>
            <a:r>
              <a:rPr lang="en-US" sz="1013" b="1" dirty="0">
                <a:solidFill>
                  <a:srgbClr val="FFFFFF"/>
                </a:solidFill>
                <a:latin typeface="Aptos" panose="020B0004020202020204" pitchFamily="34" charset="0"/>
              </a:rPr>
              <a:t>Open Space and Recreation</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HW Recreation Department</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Rec Project on Pingree Park Tennis Courts</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$50,000</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2025</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Open Space and Recreation</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HW Recreation Department</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Rec Project on Pingree Park Tennis Courts</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a:t>
            </a:r>
            <a:r>
              <a:rPr lang="en-US" sz="1013" b="1" dirty="0" err="1">
                <a:solidFill>
                  <a:srgbClr val="FFFFFF"/>
                </a:solidFill>
                <a:latin typeface="Aptos" panose="020B0004020202020204" pitchFamily="34" charset="0"/>
              </a:rPr>
              <a:t>Oopen</a:t>
            </a:r>
            <a:endParaRPr lang="en-US" sz="1013" b="1" dirty="0">
              <a:solidFill>
                <a:srgbClr val="FFFFFF"/>
              </a:solidFill>
              <a:latin typeface="Aptos" panose="020B0004020202020204" pitchFamily="34" charset="0"/>
            </a:endParaRPr>
          </a:p>
          <a:p>
            <a:pPr marL="0" fontAlgn="t">
              <a:spcBef>
                <a:spcPts val="0"/>
              </a:spcBef>
            </a:pPr>
            <a:r>
              <a:rPr lang="en-US" sz="1013" b="1" dirty="0">
                <a:solidFill>
                  <a:srgbClr val="FFFFFF"/>
                </a:solidFill>
                <a:latin typeface="Aptos" panose="020B0004020202020204" pitchFamily="34" charset="0"/>
              </a:rPr>
              <a:t>2025</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50,000</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Open Space and Recreation</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HW Recreation Department</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Rec Project on Pingree Park Tennis Courts</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$50,000</a:t>
            </a:r>
            <a:endParaRPr lang="en-US" sz="1013" dirty="0">
              <a:latin typeface="Arial" panose="020B0604020202020204" pitchFamily="34" charset="0"/>
            </a:endParaRPr>
          </a:p>
          <a:p>
            <a:pPr marL="0" fontAlgn="t">
              <a:spcBef>
                <a:spcPts val="0"/>
              </a:spcBef>
            </a:pPr>
            <a:r>
              <a:rPr lang="en-US" sz="1013" b="1" dirty="0">
                <a:solidFill>
                  <a:srgbClr val="FFFFFF"/>
                </a:solidFill>
                <a:latin typeface="Aptos" panose="020B0004020202020204" pitchFamily="34" charset="0"/>
              </a:rPr>
              <a:t>2025</a:t>
            </a:r>
            <a:endParaRPr lang="en-US" sz="1013" dirty="0">
              <a:latin typeface="Arial" panose="020B0604020202020204" pitchFamily="34" charset="0"/>
            </a:endParaRPr>
          </a:p>
          <a:p>
            <a:pPr marL="0" indent="0">
              <a:buNone/>
            </a:pPr>
            <a:endParaRPr lang="en-US" b="1" dirty="0">
              <a:solidFill>
                <a:srgbClr val="FF0000"/>
              </a:solidFill>
            </a:endParaRPr>
          </a:p>
          <a:p>
            <a:pPr marL="0" indent="0">
              <a:buNone/>
            </a:pPr>
            <a:endParaRPr lang="en-US" b="1" dirty="0">
              <a:solidFill>
                <a:srgbClr val="FF0000"/>
              </a:solidFill>
            </a:endParaRPr>
          </a:p>
          <a:p>
            <a:pPr marL="0" indent="0">
              <a:buNone/>
            </a:pPr>
            <a:endParaRPr lang="en-US" b="1" dirty="0">
              <a:solidFill>
                <a:srgbClr val="FF0000"/>
              </a:solidFill>
            </a:endParaRPr>
          </a:p>
          <a:p>
            <a:pPr marL="0" indent="0">
              <a:buNone/>
            </a:pPr>
            <a:endParaRPr lang="en-US" b="1" dirty="0">
              <a:solidFill>
                <a:srgbClr val="FF0000"/>
              </a:solidFill>
            </a:endParaRPr>
          </a:p>
          <a:p>
            <a:pPr marL="0" indent="0">
              <a:buNone/>
            </a:pPr>
            <a:endParaRPr lang="en-US" b="1" dirty="0">
              <a:solidFill>
                <a:srgbClr val="FF0000"/>
              </a:solidFill>
            </a:endParaRP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p:txBody>
      </p:sp>
      <p:sp>
        <p:nvSpPr>
          <p:cNvPr id="4" name="Slide Number Placeholder 3">
            <a:extLst>
              <a:ext uri="{FF2B5EF4-FFF2-40B4-BE49-F238E27FC236}">
                <a16:creationId xmlns:a16="http://schemas.microsoft.com/office/drawing/2014/main" id="{B9609585-9227-1D7B-79DB-097B5CB1A1B2}"/>
              </a:ext>
            </a:extLst>
          </p:cNvPr>
          <p:cNvSpPr>
            <a:spLocks noGrp="1"/>
          </p:cNvSpPr>
          <p:nvPr>
            <p:ph type="sldNum" sz="quarter" idx="12"/>
          </p:nvPr>
        </p:nvSpPr>
        <p:spPr/>
        <p:txBody>
          <a:bodyPr/>
          <a:lstStyle/>
          <a:p>
            <a:fld id="{5DEB4E47-02B2-F244-8EFB-FD6CD3166FF6}" type="slidenum">
              <a:rPr lang="en-US" smtClean="0"/>
              <a:t>28</a:t>
            </a:fld>
            <a:endParaRPr lang="en-US"/>
          </a:p>
        </p:txBody>
      </p:sp>
      <p:sp>
        <p:nvSpPr>
          <p:cNvPr id="6" name="Rectangle 1">
            <a:extLst>
              <a:ext uri="{FF2B5EF4-FFF2-40B4-BE49-F238E27FC236}">
                <a16:creationId xmlns:a16="http://schemas.microsoft.com/office/drawing/2014/main" id="{9868E6C4-F9BF-1722-FBE0-6046002700B9}"/>
              </a:ext>
            </a:extLst>
          </p:cNvPr>
          <p:cNvSpPr>
            <a:spLocks noChangeArrowheads="1"/>
          </p:cNvSpPr>
          <p:nvPr/>
        </p:nvSpPr>
        <p:spPr bwMode="auto">
          <a:xfrm>
            <a:off x="2327565" y="3348757"/>
            <a:ext cx="5718085" cy="207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1435" tIns="25718" rIns="51435" bIns="25718" numCol="1" anchor="ctr" anchorCtr="0" compatLnSpc="1">
            <a:prstTxWarp prst="textNoShape">
              <a:avLst/>
            </a:prstTxWarp>
            <a:spAutoFit/>
          </a:bodyPr>
          <a:lstStyle/>
          <a:p>
            <a:endParaRPr lang="en-US" sz="1013"/>
          </a:p>
        </p:txBody>
      </p:sp>
      <p:graphicFrame>
        <p:nvGraphicFramePr>
          <p:cNvPr id="5" name="Table 7">
            <a:extLst>
              <a:ext uri="{FF2B5EF4-FFF2-40B4-BE49-F238E27FC236}">
                <a16:creationId xmlns:a16="http://schemas.microsoft.com/office/drawing/2014/main" id="{6F76833A-865F-653B-25C8-70BF3093ABE6}"/>
              </a:ext>
            </a:extLst>
          </p:cNvPr>
          <p:cNvGraphicFramePr>
            <a:graphicFrameLocks noGrp="1"/>
          </p:cNvGraphicFramePr>
          <p:nvPr>
            <p:extLst>
              <p:ext uri="{D42A27DB-BD31-4B8C-83A1-F6EECF244321}">
                <p14:modId xmlns:p14="http://schemas.microsoft.com/office/powerpoint/2010/main" val="2355795550"/>
              </p:ext>
            </p:extLst>
          </p:nvPr>
        </p:nvGraphicFramePr>
        <p:xfrm>
          <a:off x="728332" y="2397479"/>
          <a:ext cx="7941063" cy="3863343"/>
        </p:xfrm>
        <a:graphic>
          <a:graphicData uri="http://schemas.openxmlformats.org/drawingml/2006/table">
            <a:tbl>
              <a:tblPr firstRow="1" bandRow="1">
                <a:tableStyleId>{5C22544A-7EE6-4342-B048-85BDC9FD1C3A}</a:tableStyleId>
              </a:tblPr>
              <a:tblGrid>
                <a:gridCol w="1422325">
                  <a:extLst>
                    <a:ext uri="{9D8B030D-6E8A-4147-A177-3AD203B41FA5}">
                      <a16:colId xmlns:a16="http://schemas.microsoft.com/office/drawing/2014/main" val="1280952407"/>
                    </a:ext>
                  </a:extLst>
                </a:gridCol>
                <a:gridCol w="2390344">
                  <a:extLst>
                    <a:ext uri="{9D8B030D-6E8A-4147-A177-3AD203B41FA5}">
                      <a16:colId xmlns:a16="http://schemas.microsoft.com/office/drawing/2014/main" val="414614448"/>
                    </a:ext>
                  </a:extLst>
                </a:gridCol>
                <a:gridCol w="1952787">
                  <a:extLst>
                    <a:ext uri="{9D8B030D-6E8A-4147-A177-3AD203B41FA5}">
                      <a16:colId xmlns:a16="http://schemas.microsoft.com/office/drawing/2014/main" val="209021135"/>
                    </a:ext>
                  </a:extLst>
                </a:gridCol>
                <a:gridCol w="1332854">
                  <a:extLst>
                    <a:ext uri="{9D8B030D-6E8A-4147-A177-3AD203B41FA5}">
                      <a16:colId xmlns:a16="http://schemas.microsoft.com/office/drawing/2014/main" val="3140449453"/>
                    </a:ext>
                  </a:extLst>
                </a:gridCol>
                <a:gridCol w="842753">
                  <a:extLst>
                    <a:ext uri="{9D8B030D-6E8A-4147-A177-3AD203B41FA5}">
                      <a16:colId xmlns:a16="http://schemas.microsoft.com/office/drawing/2014/main" val="3362146940"/>
                    </a:ext>
                  </a:extLst>
                </a:gridCol>
              </a:tblGrid>
              <a:tr h="280035">
                <a:tc>
                  <a:txBody>
                    <a:bodyPr/>
                    <a:lstStyle/>
                    <a:p>
                      <a:pPr algn="ctr"/>
                      <a:r>
                        <a:rPr lang="en-US" sz="1500" dirty="0"/>
                        <a:t>Category</a:t>
                      </a:r>
                    </a:p>
                  </a:txBody>
                  <a:tcPr marL="51435" marR="51435" marT="25718" marB="25718"/>
                </a:tc>
                <a:tc>
                  <a:txBody>
                    <a:bodyPr/>
                    <a:lstStyle/>
                    <a:p>
                      <a:pPr algn="ctr"/>
                      <a:r>
                        <a:rPr lang="en-US" sz="1500" dirty="0"/>
                        <a:t>Requestor</a:t>
                      </a:r>
                    </a:p>
                  </a:txBody>
                  <a:tcPr marL="51435" marR="51435" marT="25718" marB="25718"/>
                </a:tc>
                <a:tc>
                  <a:txBody>
                    <a:bodyPr/>
                    <a:lstStyle/>
                    <a:p>
                      <a:pPr algn="ctr"/>
                      <a:r>
                        <a:rPr lang="en-US" sz="1500" dirty="0"/>
                        <a:t>Project</a:t>
                      </a:r>
                    </a:p>
                  </a:txBody>
                  <a:tcPr marL="51435" marR="51435" marT="25718" marB="25718"/>
                </a:tc>
                <a:tc>
                  <a:txBody>
                    <a:bodyPr/>
                    <a:lstStyle/>
                    <a:p>
                      <a:pPr algn="ctr"/>
                      <a:r>
                        <a:rPr lang="en-US" sz="1500" dirty="0"/>
                        <a:t>Cost Guesstimate</a:t>
                      </a:r>
                    </a:p>
                  </a:txBody>
                  <a:tcPr marL="51435" marR="51435" marT="25718" marB="25718"/>
                </a:tc>
                <a:tc>
                  <a:txBody>
                    <a:bodyPr/>
                    <a:lstStyle/>
                    <a:p>
                      <a:pPr algn="ctr"/>
                      <a:r>
                        <a:rPr lang="en-US" sz="1500" dirty="0"/>
                        <a:t>Year</a:t>
                      </a:r>
                    </a:p>
                  </a:txBody>
                  <a:tcPr marL="51435" marR="51435" marT="25718" marB="25718"/>
                </a:tc>
                <a:extLst>
                  <a:ext uri="{0D108BD9-81ED-4DB2-BD59-A6C34878D82A}">
                    <a16:rowId xmlns:a16="http://schemas.microsoft.com/office/drawing/2014/main" val="1318102536"/>
                  </a:ext>
                </a:extLst>
              </a:tr>
              <a:tr h="737235">
                <a:tc>
                  <a:txBody>
                    <a:bodyPr/>
                    <a:lstStyle/>
                    <a:p>
                      <a:pPr algn="ctr"/>
                      <a:r>
                        <a:rPr lang="en-US" sz="2000" b="1" dirty="0"/>
                        <a:t>Open Space and Recreation</a:t>
                      </a:r>
                    </a:p>
                  </a:txBody>
                  <a:tcPr marL="51435" marR="51435" marT="25718" marB="25718"/>
                </a:tc>
                <a:tc>
                  <a:txBody>
                    <a:bodyPr/>
                    <a:lstStyle/>
                    <a:p>
                      <a:pPr algn="ctr"/>
                      <a:r>
                        <a:rPr lang="en-US" sz="2000" b="1" dirty="0"/>
                        <a:t>HW Recreation Department</a:t>
                      </a:r>
                    </a:p>
                  </a:txBody>
                  <a:tcPr marL="51435" marR="51435" marT="25718" marB="25718"/>
                </a:tc>
                <a:tc>
                  <a:txBody>
                    <a:bodyPr/>
                    <a:lstStyle/>
                    <a:p>
                      <a:pPr algn="ctr"/>
                      <a:r>
                        <a:rPr lang="en-US" sz="2000" b="1" dirty="0"/>
                        <a:t>Rec Project on Pingree Park Tennis Courts</a:t>
                      </a:r>
                    </a:p>
                  </a:txBody>
                  <a:tcPr marL="51435" marR="51435" marT="25718" marB="25718"/>
                </a:tc>
                <a:tc>
                  <a:txBody>
                    <a:bodyPr/>
                    <a:lstStyle/>
                    <a:p>
                      <a:pPr algn="ctr"/>
                      <a:endParaRPr lang="en-US" sz="2000" b="1" dirty="0"/>
                    </a:p>
                    <a:p>
                      <a:pPr algn="ctr"/>
                      <a:r>
                        <a:rPr lang="en-US" sz="2000" b="1" dirty="0"/>
                        <a:t>$50k</a:t>
                      </a:r>
                    </a:p>
                  </a:txBody>
                  <a:tcPr marL="51435" marR="51435" marT="25718" marB="25718"/>
                </a:tc>
                <a:tc>
                  <a:txBody>
                    <a:bodyPr/>
                    <a:lstStyle/>
                    <a:p>
                      <a:pPr algn="ctr"/>
                      <a:endParaRPr lang="en-US" sz="2000" b="1" dirty="0"/>
                    </a:p>
                    <a:p>
                      <a:pPr algn="ctr"/>
                      <a:r>
                        <a:rPr lang="en-US" sz="2000" b="1" dirty="0"/>
                        <a:t>2027</a:t>
                      </a:r>
                    </a:p>
                  </a:txBody>
                  <a:tcPr marL="51435" marR="51435" marT="25718" marB="25718"/>
                </a:tc>
                <a:extLst>
                  <a:ext uri="{0D108BD9-81ED-4DB2-BD59-A6C34878D82A}">
                    <a16:rowId xmlns:a16="http://schemas.microsoft.com/office/drawing/2014/main" val="3554713479"/>
                  </a:ext>
                </a:extLst>
              </a:tr>
              <a:tr h="737235">
                <a:tc>
                  <a:txBody>
                    <a:bodyPr/>
                    <a:lstStyle/>
                    <a:p>
                      <a:pPr algn="ctr"/>
                      <a:r>
                        <a:rPr lang="en-US" sz="2000" b="1" dirty="0"/>
                        <a:t>Open Space and Recreation</a:t>
                      </a:r>
                    </a:p>
                  </a:txBody>
                  <a:tcPr marL="51435" marR="51435" marT="25718" marB="25718"/>
                </a:tc>
                <a:tc>
                  <a:txBody>
                    <a:bodyPr/>
                    <a:lstStyle/>
                    <a:p>
                      <a:pPr algn="ctr"/>
                      <a:r>
                        <a:rPr lang="en-US" sz="2000" b="1" dirty="0"/>
                        <a:t>HW Recreation Department</a:t>
                      </a:r>
                    </a:p>
                  </a:txBody>
                  <a:tcPr marL="51435" marR="51435" marT="25718" marB="25718"/>
                </a:tc>
                <a:tc>
                  <a:txBody>
                    <a:bodyPr/>
                    <a:lstStyle/>
                    <a:p>
                      <a:pPr algn="ctr"/>
                      <a:r>
                        <a:rPr lang="en-US" sz="2000" b="1" dirty="0"/>
                        <a:t>Patton Park Improvements</a:t>
                      </a:r>
                    </a:p>
                  </a:txBody>
                  <a:tcPr marL="51435" marR="51435" marT="25718" marB="25718"/>
                </a:tc>
                <a:tc>
                  <a:txBody>
                    <a:bodyPr/>
                    <a:lstStyle/>
                    <a:p>
                      <a:pPr algn="ctr"/>
                      <a:endParaRPr lang="en-US" sz="2000" b="1" dirty="0"/>
                    </a:p>
                    <a:p>
                      <a:pPr algn="ctr"/>
                      <a:r>
                        <a:rPr lang="en-US" sz="2000" b="1" dirty="0"/>
                        <a:t>$50k</a:t>
                      </a:r>
                    </a:p>
                    <a:p>
                      <a:pPr algn="ctr"/>
                      <a:endParaRPr lang="en-US" sz="2000" b="1" dirty="0"/>
                    </a:p>
                  </a:txBody>
                  <a:tcPr marL="51435" marR="51435" marT="25718" marB="25718"/>
                </a:tc>
                <a:tc>
                  <a:txBody>
                    <a:bodyPr/>
                    <a:lstStyle/>
                    <a:p>
                      <a:pPr algn="ctr"/>
                      <a:endParaRPr lang="en-US" sz="2000" b="1" dirty="0"/>
                    </a:p>
                    <a:p>
                      <a:pPr algn="ctr"/>
                      <a:r>
                        <a:rPr lang="en-US" sz="2000" b="1" dirty="0"/>
                        <a:t>2027</a:t>
                      </a:r>
                    </a:p>
                    <a:p>
                      <a:pPr algn="ctr"/>
                      <a:endParaRPr lang="en-US" sz="2000" b="1" dirty="0"/>
                    </a:p>
                  </a:txBody>
                  <a:tcPr marL="51435" marR="51435" marT="25718" marB="25718"/>
                </a:tc>
                <a:extLst>
                  <a:ext uri="{0D108BD9-81ED-4DB2-BD59-A6C34878D82A}">
                    <a16:rowId xmlns:a16="http://schemas.microsoft.com/office/drawing/2014/main" val="2115136066"/>
                  </a:ext>
                </a:extLst>
              </a:tr>
              <a:tr h="1423035">
                <a:tc>
                  <a:txBody>
                    <a:bodyPr/>
                    <a:lstStyle/>
                    <a:p>
                      <a:pPr algn="ctr"/>
                      <a:r>
                        <a:rPr lang="en-US" sz="2000" b="1" dirty="0"/>
                        <a:t>Open Space and Recreation</a:t>
                      </a:r>
                    </a:p>
                  </a:txBody>
                  <a:tcPr marL="51435" marR="51435" marT="25718" marB="25718"/>
                </a:tc>
                <a:tc>
                  <a:txBody>
                    <a:bodyPr/>
                    <a:lstStyle/>
                    <a:p>
                      <a:pPr algn="ctr"/>
                      <a:r>
                        <a:rPr lang="en-US" sz="2000" b="1" dirty="0"/>
                        <a:t>Chebacco Lake &amp;  Watershed Association</a:t>
                      </a:r>
                    </a:p>
                  </a:txBody>
                  <a:tcPr marL="51435" marR="51435" marT="25718" marB="25718"/>
                </a:tc>
                <a:tc>
                  <a:txBody>
                    <a:bodyPr/>
                    <a:lstStyle/>
                    <a:p>
                      <a:pPr algn="ctr"/>
                      <a:r>
                        <a:rPr lang="en-US" sz="2000" b="1" dirty="0"/>
                        <a:t> Preservation of Chebacco Lake Watershed</a:t>
                      </a:r>
                    </a:p>
                  </a:txBody>
                  <a:tcPr marL="51435" marR="51435" marT="25718" marB="25718"/>
                </a:tc>
                <a:tc>
                  <a:txBody>
                    <a:bodyPr/>
                    <a:lstStyle/>
                    <a:p>
                      <a:pPr algn="ctr"/>
                      <a:endParaRPr lang="en-US" sz="2000" b="1" dirty="0"/>
                    </a:p>
                    <a:p>
                      <a:pPr algn="ctr"/>
                      <a:r>
                        <a:rPr lang="en-US" sz="2000" b="1" dirty="0"/>
                        <a:t>$50k</a:t>
                      </a:r>
                    </a:p>
                  </a:txBody>
                  <a:tcPr marL="51435" marR="51435" marT="25718" marB="25718"/>
                </a:tc>
                <a:tc>
                  <a:txBody>
                    <a:bodyPr/>
                    <a:lstStyle/>
                    <a:p>
                      <a:pPr algn="ctr"/>
                      <a:endParaRPr lang="en-US" sz="2000" b="1" dirty="0"/>
                    </a:p>
                    <a:p>
                      <a:pPr algn="ctr"/>
                      <a:r>
                        <a:rPr lang="en-US" sz="2000" b="1" dirty="0"/>
                        <a:t>2027</a:t>
                      </a:r>
                    </a:p>
                  </a:txBody>
                  <a:tcPr marL="51435" marR="51435" marT="25718" marB="25718"/>
                </a:tc>
                <a:extLst>
                  <a:ext uri="{0D108BD9-81ED-4DB2-BD59-A6C34878D82A}">
                    <a16:rowId xmlns:a16="http://schemas.microsoft.com/office/drawing/2014/main" val="2481371972"/>
                  </a:ext>
                </a:extLst>
              </a:tr>
            </a:tbl>
          </a:graphicData>
        </a:graphic>
      </p:graphicFrame>
      <p:sp>
        <p:nvSpPr>
          <p:cNvPr id="9" name="Date Placeholder 8">
            <a:extLst>
              <a:ext uri="{FF2B5EF4-FFF2-40B4-BE49-F238E27FC236}">
                <a16:creationId xmlns:a16="http://schemas.microsoft.com/office/drawing/2014/main" id="{46DEBCA7-0363-9CB3-5F99-8F45EBCD3A40}"/>
              </a:ext>
            </a:extLst>
          </p:cNvPr>
          <p:cNvSpPr>
            <a:spLocks noGrp="1"/>
          </p:cNvSpPr>
          <p:nvPr>
            <p:ph type="dt" sz="half" idx="10"/>
          </p:nvPr>
        </p:nvSpPr>
        <p:spPr/>
        <p:txBody>
          <a:bodyPr/>
          <a:lstStyle/>
          <a:p>
            <a:fld id="{7A716C0E-2A16-8C4B-94F5-D4015D28184D}" type="datetime1">
              <a:rPr lang="en-US" smtClean="0"/>
              <a:t>9/17/2026</a:t>
            </a:fld>
            <a:endParaRPr lang="en-US"/>
          </a:p>
        </p:txBody>
      </p:sp>
      <p:sp>
        <p:nvSpPr>
          <p:cNvPr id="2" name="Title 1">
            <a:extLst>
              <a:ext uri="{FF2B5EF4-FFF2-40B4-BE49-F238E27FC236}">
                <a16:creationId xmlns:a16="http://schemas.microsoft.com/office/drawing/2014/main" id="{F58197DF-B445-8ACF-C78D-CBF41DE68AF5}"/>
              </a:ext>
            </a:extLst>
          </p:cNvPr>
          <p:cNvSpPr>
            <a:spLocks noGrp="1"/>
          </p:cNvSpPr>
          <p:nvPr>
            <p:ph type="title"/>
          </p:nvPr>
        </p:nvSpPr>
        <p:spPr>
          <a:xfrm>
            <a:off x="457200" y="-97320"/>
            <a:ext cx="8229600" cy="1143000"/>
          </a:xfrm>
        </p:spPr>
        <p:txBody>
          <a:bodyPr>
            <a:normAutofit fontScale="90000"/>
          </a:bodyPr>
          <a:lstStyle/>
          <a:p>
            <a:r>
              <a:rPr lang="en-US" b="1" dirty="0"/>
              <a:t>Hamilton CPC 2026 Annual Meeting</a:t>
            </a:r>
            <a:endParaRPr lang="en-US" dirty="0"/>
          </a:p>
        </p:txBody>
      </p:sp>
    </p:spTree>
    <p:extLst>
      <p:ext uri="{BB962C8B-B14F-4D97-AF65-F5344CB8AC3E}">
        <p14:creationId xmlns:p14="http://schemas.microsoft.com/office/powerpoint/2010/main" val="989344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D65BE-9291-B807-338A-64F8F3002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FF175-72BB-DCED-FC71-A744D70F0407}"/>
              </a:ext>
            </a:extLst>
          </p:cNvPr>
          <p:cNvSpPr>
            <a:spLocks noGrp="1"/>
          </p:cNvSpPr>
          <p:nvPr>
            <p:ph type="title"/>
          </p:nvPr>
        </p:nvSpPr>
        <p:spPr>
          <a:xfrm>
            <a:off x="457200" y="-117243"/>
            <a:ext cx="8229600" cy="1143000"/>
          </a:xfrm>
        </p:spPr>
        <p:txBody>
          <a:bodyPr>
            <a:normAutofit fontScale="90000"/>
          </a:bodyPr>
          <a:lstStyle/>
          <a:p>
            <a:r>
              <a:rPr lang="en-US" b="1" dirty="0"/>
              <a:t>Hamilton CPC 2026 Annual Meeting</a:t>
            </a:r>
          </a:p>
        </p:txBody>
      </p:sp>
      <p:sp>
        <p:nvSpPr>
          <p:cNvPr id="3" name="Content Placeholder 2">
            <a:extLst>
              <a:ext uri="{FF2B5EF4-FFF2-40B4-BE49-F238E27FC236}">
                <a16:creationId xmlns:a16="http://schemas.microsoft.com/office/drawing/2014/main" id="{7F64495E-C352-1FBE-AAB7-9986E121E09C}"/>
              </a:ext>
            </a:extLst>
          </p:cNvPr>
          <p:cNvSpPr>
            <a:spLocks noGrp="1"/>
          </p:cNvSpPr>
          <p:nvPr>
            <p:ph idx="1"/>
          </p:nvPr>
        </p:nvSpPr>
        <p:spPr>
          <a:xfrm>
            <a:off x="168443" y="855023"/>
            <a:ext cx="8975557" cy="5850572"/>
          </a:xfrm>
        </p:spPr>
        <p:txBody>
          <a:bodyPr>
            <a:normAutofit/>
          </a:bodyPr>
          <a:lstStyle/>
          <a:p>
            <a:pPr marL="0" indent="0">
              <a:lnSpc>
                <a:spcPct val="115000"/>
              </a:lnSpc>
              <a:spcBef>
                <a:spcPts val="0"/>
              </a:spcBef>
              <a:buNone/>
            </a:pPr>
            <a:r>
              <a:rPr lang="en-US" sz="3000" b="1" dirty="0"/>
              <a:t>2024 Hamilton Master Plan - </a:t>
            </a:r>
            <a:r>
              <a:rPr lang="en-US" sz="2800" b="1" dirty="0">
                <a:effectLst/>
                <a:latin typeface="Helvetica" pitchFamily="2" charset="0"/>
              </a:rPr>
              <a:t>Implementation Program </a:t>
            </a:r>
          </a:p>
          <a:p>
            <a:pPr marL="0" indent="0">
              <a:lnSpc>
                <a:spcPct val="115000"/>
              </a:lnSpc>
              <a:spcBef>
                <a:spcPts val="0"/>
              </a:spcBef>
              <a:buNone/>
            </a:pPr>
            <a:endParaRPr lang="en-US" b="1" dirty="0"/>
          </a:p>
          <a:p>
            <a:pPr>
              <a:buNone/>
            </a:pPr>
            <a:r>
              <a:rPr lang="en-US" sz="2800" b="1" dirty="0">
                <a:effectLst/>
                <a:latin typeface="Helvetica" pitchFamily="2" charset="0"/>
              </a:rPr>
              <a:t>Cultural and Historic Resources Goal</a:t>
            </a:r>
            <a:endParaRPr lang="en-US" sz="2800" b="1" dirty="0">
              <a:latin typeface="Helvetica" pitchFamily="2" charset="0"/>
            </a:endParaRPr>
          </a:p>
          <a:p>
            <a:r>
              <a:rPr lang="en-US" sz="2800" dirty="0">
                <a:effectLst/>
                <a:latin typeface="Helvetica" pitchFamily="2" charset="0"/>
              </a:rPr>
              <a:t>Protect Hamilton’s historic structures and sites, especially in the Hamilton Historic District</a:t>
            </a:r>
            <a:r>
              <a:rPr lang="en-US" sz="2800" dirty="0">
                <a:latin typeface="Helvetica" pitchFamily="2" charset="0"/>
              </a:rPr>
              <a:t>….</a:t>
            </a:r>
            <a:r>
              <a:rPr lang="en-US" sz="2800" dirty="0">
                <a:effectLst/>
                <a:latin typeface="Helvetica" pitchFamily="2" charset="0"/>
              </a:rPr>
              <a:t> </a:t>
            </a:r>
          </a:p>
          <a:p>
            <a:pPr marL="0" indent="0">
              <a:buNone/>
            </a:pPr>
            <a:endParaRPr lang="en-US" sz="2800" b="1" dirty="0">
              <a:effectLst/>
              <a:latin typeface="Helvetica" pitchFamily="2" charset="0"/>
            </a:endParaRPr>
          </a:p>
          <a:p>
            <a:pPr marL="0" indent="0">
              <a:buNone/>
            </a:pPr>
            <a:r>
              <a:rPr lang="en-US" sz="2800" b="1" dirty="0">
                <a:effectLst/>
                <a:latin typeface="Helvetica" pitchFamily="2" charset="0"/>
              </a:rPr>
              <a:t>Create a grant program for the maintenance and restoration of privately owned historic structures</a:t>
            </a:r>
            <a:r>
              <a:rPr lang="en-US" sz="2800" b="1" dirty="0">
                <a:latin typeface="Helvetica" pitchFamily="2" charset="0"/>
              </a:rPr>
              <a:t>….</a:t>
            </a:r>
            <a:r>
              <a:rPr lang="en-US" sz="2800" dirty="0">
                <a:effectLst/>
                <a:latin typeface="Helvetica" pitchFamily="2" charset="0"/>
              </a:rPr>
              <a:t> </a:t>
            </a:r>
          </a:p>
          <a:p>
            <a:r>
              <a:rPr lang="en-US" sz="2800" dirty="0">
                <a:effectLst/>
                <a:latin typeface="Helvetica" pitchFamily="2" charset="0"/>
              </a:rPr>
              <a:t>Based on the priorities identified in the Comprehensive Cultural Resources Inventory, potentially using CPA funds.</a:t>
            </a:r>
          </a:p>
          <a:p>
            <a:pPr>
              <a:buNone/>
            </a:pPr>
            <a:endParaRPr lang="en-US" sz="1400" dirty="0">
              <a:solidFill>
                <a:srgbClr val="215F9A"/>
              </a:solidFill>
              <a:effectLst/>
              <a:latin typeface="Helvetica" pitchFamily="2" charset="0"/>
            </a:endParaRPr>
          </a:p>
          <a:p>
            <a:pPr marL="0" indent="0">
              <a:buNone/>
            </a:pPr>
            <a:endParaRPr lang="en-US" sz="2600" b="1" dirty="0"/>
          </a:p>
          <a:p>
            <a:pPr marL="0" indent="0">
              <a:buNone/>
            </a:pPr>
            <a:endParaRPr lang="en-US" sz="2400" dirty="0"/>
          </a:p>
        </p:txBody>
      </p:sp>
      <p:sp>
        <p:nvSpPr>
          <p:cNvPr id="4" name="Slide Number Placeholder 3">
            <a:extLst>
              <a:ext uri="{FF2B5EF4-FFF2-40B4-BE49-F238E27FC236}">
                <a16:creationId xmlns:a16="http://schemas.microsoft.com/office/drawing/2014/main" id="{F768EB17-3F05-A45F-4500-C1C1B3BF17AA}"/>
              </a:ext>
            </a:extLst>
          </p:cNvPr>
          <p:cNvSpPr>
            <a:spLocks noGrp="1"/>
          </p:cNvSpPr>
          <p:nvPr>
            <p:ph type="sldNum" sz="quarter" idx="12"/>
          </p:nvPr>
        </p:nvSpPr>
        <p:spPr/>
        <p:txBody>
          <a:bodyPr/>
          <a:lstStyle/>
          <a:p>
            <a:fld id="{5DEB4E47-02B2-F244-8EFB-FD6CD3166FF6}" type="slidenum">
              <a:rPr lang="en-US" smtClean="0"/>
              <a:t>29</a:t>
            </a:fld>
            <a:endParaRPr lang="en-US" dirty="0"/>
          </a:p>
        </p:txBody>
      </p:sp>
    </p:spTree>
    <p:extLst>
      <p:ext uri="{BB962C8B-B14F-4D97-AF65-F5344CB8AC3E}">
        <p14:creationId xmlns:p14="http://schemas.microsoft.com/office/powerpoint/2010/main" val="289545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762"/>
            <a:ext cx="8229600" cy="1143000"/>
          </a:xfrm>
        </p:spPr>
        <p:txBody>
          <a:bodyPr>
            <a:normAutofit fontScale="90000"/>
          </a:bodyPr>
          <a:lstStyle/>
          <a:p>
            <a:r>
              <a:rPr lang="en-US" b="1" dirty="0"/>
              <a:t>Hamilton CPC 2026 Annual Meeting</a:t>
            </a:r>
            <a:endParaRPr lang="en-US" dirty="0"/>
          </a:p>
        </p:txBody>
      </p:sp>
      <p:sp>
        <p:nvSpPr>
          <p:cNvPr id="3" name="Content Placeholder 2"/>
          <p:cNvSpPr>
            <a:spLocks noGrp="1"/>
          </p:cNvSpPr>
          <p:nvPr>
            <p:ph idx="1"/>
          </p:nvPr>
        </p:nvSpPr>
        <p:spPr>
          <a:xfrm>
            <a:off x="254000" y="811697"/>
            <a:ext cx="8724900" cy="5683696"/>
          </a:xfrm>
        </p:spPr>
        <p:txBody>
          <a:bodyPr>
            <a:normAutofit fontScale="25000" lnSpcReduction="20000"/>
          </a:bodyPr>
          <a:lstStyle/>
          <a:p>
            <a:pPr marL="0" indent="0">
              <a:buNone/>
            </a:pPr>
            <a:r>
              <a:rPr lang="en-US" sz="11200" b="1" dirty="0"/>
              <a:t>Final Comments</a:t>
            </a:r>
            <a:endParaRPr lang="en-US" sz="9800" b="1" dirty="0"/>
          </a:p>
          <a:p>
            <a:r>
              <a:rPr lang="en-US" sz="9600" b="1" dirty="0"/>
              <a:t>The CPC typically meets the second Thursday of the month and welcomes the public to attend and comment.</a:t>
            </a:r>
          </a:p>
          <a:p>
            <a:r>
              <a:rPr lang="en-US" sz="9600" b="1" dirty="0"/>
              <a:t>The CPC would appreciate more advance information from organizations considering applying for CPA grants. We are happy to meet with you and discuss your ideas in advance.</a:t>
            </a:r>
          </a:p>
          <a:p>
            <a:r>
              <a:rPr lang="en-US" sz="9600" b="1" dirty="0"/>
              <a:t>The next deadline for application for CPA grants is January 4, 2027 for the 2027 ATM.  For more info, contact the CPC Coordinator, Laurie Wilson, </a:t>
            </a:r>
            <a:r>
              <a:rPr lang="en-US" sz="9600" b="1" u="sng" dirty="0">
                <a:hlinkClick r:id="rId3"/>
              </a:rPr>
              <a:t>lwilson@hamiltonma.gov</a:t>
            </a:r>
            <a:r>
              <a:rPr lang="en-US" sz="9600" b="1" dirty="0"/>
              <a:t>. </a:t>
            </a:r>
          </a:p>
          <a:p>
            <a:r>
              <a:rPr lang="en-US" sz="9600" b="1" dirty="0"/>
              <a:t>The CPC will continue to communicate with the Wenham CPC for projects requested by the HW Recreation Department, the HW Library, and the HW Regional School District.</a:t>
            </a:r>
          </a:p>
          <a:p>
            <a:r>
              <a:rPr lang="en-US" sz="9600" b="1" dirty="0"/>
              <a:t>More detailed information on the CPA and CPC activities is available in the 2026 Annual CPC Report, available on the CPC web page.</a:t>
            </a:r>
            <a:endParaRPr lang="en-US" sz="8600" dirty="0"/>
          </a:p>
          <a:p>
            <a:pPr marL="0" indent="0">
              <a:buNone/>
            </a:pPr>
            <a:r>
              <a:rPr lang="en-US" sz="9800" b="1" dirty="0"/>
              <a:t>Thank you,</a:t>
            </a:r>
          </a:p>
          <a:p>
            <a:pPr marL="0" indent="0">
              <a:buNone/>
            </a:pPr>
            <a:r>
              <a:rPr lang="en-US" sz="9800" b="1" dirty="0"/>
              <a:t>Robert Preston, Chair, CPC</a:t>
            </a:r>
          </a:p>
          <a:p>
            <a:pPr marL="0" indent="0">
              <a:buNone/>
            </a:pPr>
            <a:endParaRPr lang="en-US" sz="6000" dirty="0"/>
          </a:p>
          <a:p>
            <a:pPr marL="0" indent="0">
              <a:buNone/>
            </a:pPr>
            <a:endParaRPr lang="en-US" dirty="0"/>
          </a:p>
        </p:txBody>
      </p:sp>
      <p:sp>
        <p:nvSpPr>
          <p:cNvPr id="4" name="Slide Number Placeholder 3"/>
          <p:cNvSpPr>
            <a:spLocks noGrp="1"/>
          </p:cNvSpPr>
          <p:nvPr>
            <p:ph type="sldNum" sz="quarter" idx="12"/>
          </p:nvPr>
        </p:nvSpPr>
        <p:spPr/>
        <p:txBody>
          <a:bodyPr/>
          <a:lstStyle/>
          <a:p>
            <a:fld id="{5DEB4E47-02B2-F244-8EFB-FD6CD3166FF6}" type="slidenum">
              <a:rPr lang="en-US" smtClean="0"/>
              <a:t>30</a:t>
            </a:fld>
            <a:endParaRPr lang="en-US" dirty="0"/>
          </a:p>
        </p:txBody>
      </p:sp>
    </p:spTree>
    <p:extLst>
      <p:ext uri="{BB962C8B-B14F-4D97-AF65-F5344CB8AC3E}">
        <p14:creationId xmlns:p14="http://schemas.microsoft.com/office/powerpoint/2010/main" val="2078978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11181</TotalTime>
  <Words>3047</Words>
  <Application>Microsoft Office PowerPoint</Application>
  <PresentationFormat>On-screen Show (4:3)</PresentationFormat>
  <Paragraphs>548</Paragraphs>
  <Slides>30</Slides>
  <Notes>26</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7" baseType="lpstr">
      <vt:lpstr>Aptos</vt:lpstr>
      <vt:lpstr>Arial</vt:lpstr>
      <vt:lpstr>Calibri</vt:lpstr>
      <vt:lpstr>Cambria</vt:lpstr>
      <vt:lpstr>Helvetica</vt:lpstr>
      <vt:lpstr>Office Theme</vt:lpstr>
      <vt:lpstr>Worksheet</vt:lpstr>
      <vt:lpstr>Hamilton Community Preservation Committee (CPC)</vt:lpstr>
      <vt:lpstr>Hamilton CPC 2026 Annual Meeting</vt:lpstr>
      <vt:lpstr>Hamilton CPC 2026 Annual Meeting</vt:lpstr>
      <vt:lpstr>Hamilton CPC 2026 Annual Meeting</vt:lpstr>
      <vt:lpstr>PowerPoint Presentation</vt:lpstr>
      <vt:lpstr> Historical CPA Trust Fund Distributions</vt:lpstr>
      <vt:lpstr>PowerPoint Presentation</vt:lpstr>
      <vt:lpstr>Hamilton CPC 2026 Annual Meeting</vt:lpstr>
      <vt:lpstr>Hamilton CPC 2026 Annual Meeting</vt:lpstr>
      <vt:lpstr>Hamilton CPC 2026 Annual Meeting</vt:lpstr>
      <vt:lpstr>Hamilton CPC 2026 Annual Meeting CPA Surcharge Calculation</vt:lpstr>
      <vt:lpstr>Hamilton CPC 2026 Annual Meeting</vt:lpstr>
      <vt:lpstr>Hamilton CPC 2026 Annual Meeting </vt:lpstr>
      <vt:lpstr>Hamilton CPC 2026 Annual Meeting</vt:lpstr>
      <vt:lpstr>Hamilton CPC 2026 Annual Meeting CPA Allowable Eligibility Categories</vt:lpstr>
      <vt:lpstr>PowerPoint Presentation</vt:lpstr>
      <vt:lpstr>Hamilton CPC 2026 Annual Meeting Organizations Receiving Grants Since 2006</vt:lpstr>
      <vt:lpstr>Hamilton CPC 2026 Annual Meeting CPA Signage</vt:lpstr>
      <vt:lpstr>Hamilton CPC 2026 Annual Meeting Historical Distribution of CPC Grants Since 2006</vt:lpstr>
      <vt:lpstr>Hamilton CPC 2026 Annual Meeting</vt:lpstr>
      <vt:lpstr>Hamilton CPC 2026 Annual Meeting</vt:lpstr>
      <vt:lpstr>Hamilton CPC 2026 Annual Meeting</vt:lpstr>
      <vt:lpstr>Hamilton CPC 2026 Annual Meeting</vt:lpstr>
      <vt:lpstr>Hamilton CPC 2026 Annual Meeting</vt:lpstr>
      <vt:lpstr>Hamilton CPC 2026 Annual Meeting</vt:lpstr>
      <vt:lpstr>Hamilton CPC 2026 Annual Meeting</vt:lpstr>
      <vt:lpstr>Hamilton CPC 2026 Annual Meeting</vt:lpstr>
      <vt:lpstr>Hamilton CPC 2026 Annual Meeting</vt:lpstr>
      <vt:lpstr>Hamilton CPC 2026 Annual Meeting</vt:lpstr>
      <vt:lpstr>Hamilton CPC 2026 Annual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Hamilton Community Preservation Committee</dc:title>
  <dc:creator>Jay Butler</dc:creator>
  <cp:lastModifiedBy>Laurie Wilson</cp:lastModifiedBy>
  <cp:revision>1137</cp:revision>
  <cp:lastPrinted>2026-09-17T17:10:41Z</cp:lastPrinted>
  <dcterms:created xsi:type="dcterms:W3CDTF">2019-05-18T23:00:23Z</dcterms:created>
  <dcterms:modified xsi:type="dcterms:W3CDTF">2026-09-17T18:31:23Z</dcterms:modified>
</cp:coreProperties>
</file>